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  <p:sldMasterId id="2147483808" r:id="rId2"/>
  </p:sldMasterIdLst>
  <p:notesMasterIdLst>
    <p:notesMasterId r:id="rId25"/>
  </p:notesMasterIdLst>
  <p:handoutMasterIdLst>
    <p:handoutMasterId r:id="rId26"/>
  </p:handoutMasterIdLst>
  <p:sldIdLst>
    <p:sldId id="383" r:id="rId3"/>
    <p:sldId id="257" r:id="rId4"/>
    <p:sldId id="277" r:id="rId5"/>
    <p:sldId id="427" r:id="rId6"/>
    <p:sldId id="262" r:id="rId7"/>
    <p:sldId id="261" r:id="rId8"/>
    <p:sldId id="349" r:id="rId9"/>
    <p:sldId id="410" r:id="rId10"/>
    <p:sldId id="428" r:id="rId11"/>
    <p:sldId id="301" r:id="rId12"/>
    <p:sldId id="401" r:id="rId13"/>
    <p:sldId id="403" r:id="rId14"/>
    <p:sldId id="429" r:id="rId15"/>
    <p:sldId id="404" r:id="rId16"/>
    <p:sldId id="432" r:id="rId17"/>
    <p:sldId id="388" r:id="rId18"/>
    <p:sldId id="387" r:id="rId19"/>
    <p:sldId id="400" r:id="rId20"/>
    <p:sldId id="434" r:id="rId21"/>
    <p:sldId id="413" r:id="rId22"/>
    <p:sldId id="435" r:id="rId23"/>
    <p:sldId id="347" r:id="rId24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00000"/>
    <a:srgbClr val="008000"/>
    <a:srgbClr val="339966"/>
    <a:srgbClr val="006600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9" autoAdjust="0"/>
    <p:restoredTop sz="85830" autoAdjust="0"/>
  </p:normalViewPr>
  <p:slideViewPr>
    <p:cSldViewPr>
      <p:cViewPr varScale="1">
        <p:scale>
          <a:sx n="129" d="100"/>
          <a:sy n="129" d="100"/>
        </p:scale>
        <p:origin x="27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l" defTabSz="947738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l" defTabSz="947738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29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</a:defRPr>
            </a:lvl1pPr>
          </a:lstStyle>
          <a:p>
            <a:fld id="{08AA49D4-6C65-434A-993E-F8FFC4EB58A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</a:defRPr>
            </a:lvl1pPr>
          </a:lstStyle>
          <a:p>
            <a:fld id="{A0B0FC1F-D917-4D49-AF2F-3F639D612DA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81A5E-2C0C-4D22-A389-EAFC7BE60447}" type="slidenum">
              <a:rPr lang="en-US"/>
              <a:pPr/>
              <a:t>1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Respect for the land</a:t>
            </a:r>
          </a:p>
          <a:p>
            <a:endParaRPr lang="en-US" dirty="0"/>
          </a:p>
          <a:p>
            <a:r>
              <a:rPr lang="en-US" dirty="0"/>
              <a:t>Respect for the rights embedded in a Multiple Use Landscape</a:t>
            </a:r>
          </a:p>
          <a:p>
            <a:endParaRPr lang="en-US" dirty="0"/>
          </a:p>
          <a:p>
            <a:r>
              <a:rPr lang="en-US" dirty="0"/>
              <a:t>Respect for each other, regardless of our personal objectives </a:t>
            </a:r>
          </a:p>
          <a:p>
            <a:endParaRPr lang="en-US" dirty="0"/>
          </a:p>
          <a:p>
            <a:r>
              <a:rPr lang="en-US" dirty="0"/>
              <a:t>Tell the story of Express, rough fescue growing on the right of way and Cheryl Bradley’s sobering comments regarding native plant communities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Barry to take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0FC1F-D917-4D49-AF2F-3F639D612DA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96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2300" dirty="0"/>
              <a:t>Inaugural Course June, 2011 at </a:t>
            </a:r>
            <a:r>
              <a:rPr lang="en-CA" sz="2300" dirty="0" err="1"/>
              <a:t>Stavely</a:t>
            </a:r>
            <a:r>
              <a:rPr lang="en-CA" sz="2300" dirty="0"/>
              <a:t>, Alberta</a:t>
            </a:r>
          </a:p>
          <a:p>
            <a:pPr lvl="1"/>
            <a:r>
              <a:rPr lang="en-CA" sz="1700" dirty="0"/>
              <a:t>48 Students participated</a:t>
            </a:r>
          </a:p>
          <a:p>
            <a:r>
              <a:rPr lang="en-CA" sz="2300" dirty="0"/>
              <a:t>Facilitated one day at </a:t>
            </a:r>
            <a:r>
              <a:rPr lang="en-CA" sz="2300" dirty="0" err="1"/>
              <a:t>Stavely</a:t>
            </a:r>
            <a:r>
              <a:rPr lang="en-CA" sz="2300" dirty="0"/>
              <a:t> again in 2012</a:t>
            </a:r>
          </a:p>
          <a:p>
            <a:pPr lvl="1"/>
            <a:r>
              <a:rPr lang="en-CA" sz="1700" dirty="0"/>
              <a:t>44 Attendees  </a:t>
            </a:r>
          </a:p>
          <a:p>
            <a:r>
              <a:rPr lang="en-CA" sz="2300" dirty="0"/>
              <a:t>Flooding in June 2013 forced us to reschedule to September,  held two courses, </a:t>
            </a:r>
            <a:r>
              <a:rPr lang="en-CA" sz="2300" dirty="0" err="1"/>
              <a:t>Stavely</a:t>
            </a:r>
            <a:r>
              <a:rPr lang="en-CA" sz="2300" dirty="0"/>
              <a:t> and Cypress Hills</a:t>
            </a:r>
          </a:p>
          <a:p>
            <a:pPr lvl="1"/>
            <a:r>
              <a:rPr lang="en-CA" sz="1700" dirty="0"/>
              <a:t>66 Students participated</a:t>
            </a:r>
          </a:p>
          <a:p>
            <a:r>
              <a:rPr lang="en-CA" sz="2300" dirty="0"/>
              <a:t>June 2014 Training days were postponed to September, courses at both </a:t>
            </a:r>
            <a:r>
              <a:rPr lang="en-CA" sz="2300" dirty="0" err="1"/>
              <a:t>Stavely</a:t>
            </a:r>
            <a:r>
              <a:rPr lang="en-CA" sz="2300" dirty="0"/>
              <a:t> and </a:t>
            </a:r>
            <a:r>
              <a:rPr lang="en-CA" sz="2300" dirty="0" err="1"/>
              <a:t>Elkwater</a:t>
            </a:r>
            <a:endParaRPr lang="en-CA" sz="2300" dirty="0"/>
          </a:p>
          <a:p>
            <a:pPr lvl="1"/>
            <a:r>
              <a:rPr lang="en-CA" sz="1700" dirty="0"/>
              <a:t>39 Students at </a:t>
            </a:r>
            <a:r>
              <a:rPr lang="en-CA" sz="1700" dirty="0" err="1"/>
              <a:t>Elkwater</a:t>
            </a:r>
            <a:r>
              <a:rPr lang="en-CA" sz="1700" dirty="0"/>
              <a:t>; 31 at </a:t>
            </a:r>
            <a:r>
              <a:rPr lang="en-CA" sz="1700" dirty="0" err="1"/>
              <a:t>Stavely</a:t>
            </a:r>
            <a:endParaRPr lang="en-CA" sz="1700" dirty="0"/>
          </a:p>
          <a:p>
            <a:pPr lvl="1"/>
            <a:r>
              <a:rPr lang="en-CA" sz="1700" dirty="0"/>
              <a:t>Parks Grant to support Range Health Assessment Training will help towards goal of operating on a cost recovery basis </a:t>
            </a:r>
          </a:p>
          <a:p>
            <a:r>
              <a:rPr lang="en-CA" sz="2300" dirty="0"/>
              <a:t>Online Registration and Credit Card Payments via </a:t>
            </a:r>
            <a:r>
              <a:rPr lang="en-CA" sz="2300" dirty="0" err="1"/>
              <a:t>Paypal</a:t>
            </a:r>
            <a:r>
              <a:rPr lang="en-CA" sz="2300" dirty="0"/>
              <a:t> have significantly reduced our ‘no shows’ at events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0FC1F-D917-4D49-AF2F-3F639D612DA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53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Marilyn</a:t>
            </a:r>
          </a:p>
          <a:p>
            <a:endParaRPr lang="en-US" dirty="0"/>
          </a:p>
          <a:p>
            <a:r>
              <a:rPr lang="en-US" dirty="0"/>
              <a:t>Determine the  gaps in our knowledge regarding restoration success by Natural </a:t>
            </a:r>
            <a:r>
              <a:rPr lang="en-US" dirty="0" err="1"/>
              <a:t>Subregion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Within each natural </a:t>
            </a:r>
            <a:r>
              <a:rPr lang="en-US" dirty="0" err="1"/>
              <a:t>subregion</a:t>
            </a:r>
            <a:r>
              <a:rPr lang="en-US" dirty="0"/>
              <a:t> determine the restoration risk associated with industrial disturbance by  ecological range site site or ecological 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0FC1F-D917-4D49-AF2F-3F639D612DA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30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161F9-FCAF-4166-B355-A3D9E8AC4288}" type="slidenum">
              <a:rPr lang="en-US"/>
              <a:pPr/>
              <a:t>16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Barry</a:t>
            </a:r>
          </a:p>
          <a:p>
            <a:endParaRPr lang="en-US" dirty="0"/>
          </a:p>
          <a:p>
            <a:r>
              <a:rPr lang="en-US" dirty="0"/>
              <a:t>Purpose is to notify industry of the environmental and economic risk associated with development in rough fescue grasslands</a:t>
            </a:r>
          </a:p>
          <a:p>
            <a:endParaRPr lang="en-US" dirty="0"/>
          </a:p>
          <a:p>
            <a:r>
              <a:rPr lang="en-US" dirty="0"/>
              <a:t>Applies to all industrial activity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7B232-1EBB-48AA-9CE1-730C6EA1ADA3}" type="slidenum">
              <a:rPr lang="en-US"/>
              <a:pPr/>
              <a:t>17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Barry</a:t>
            </a:r>
          </a:p>
          <a:p>
            <a:endParaRPr lang="en-US" dirty="0"/>
          </a:p>
          <a:p>
            <a:r>
              <a:rPr lang="en-US" dirty="0"/>
              <a:t>Provides industry with guidelines for assessment tools to avoid foothills fescue grasslands, the importance of limiting disturbance footprint and the challenges of plant community restoration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0FC1F-D917-4D49-AF2F-3F639D612DA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8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Express Pipeline</a:t>
            </a:r>
          </a:p>
          <a:p>
            <a:endParaRPr lang="en-US" dirty="0"/>
          </a:p>
          <a:p>
            <a:r>
              <a:rPr lang="en-US" dirty="0"/>
              <a:t>Husky </a:t>
            </a:r>
            <a:r>
              <a:rPr lang="en-US" dirty="0" err="1"/>
              <a:t>Majorville</a:t>
            </a:r>
            <a:r>
              <a:rPr lang="en-US" dirty="0"/>
              <a:t> and AEC Cypress and </a:t>
            </a:r>
            <a:r>
              <a:rPr lang="en-US" dirty="0" err="1"/>
              <a:t>Maryflats</a:t>
            </a:r>
            <a:r>
              <a:rPr lang="en-US" dirty="0"/>
              <a:t> NEB application</a:t>
            </a:r>
          </a:p>
          <a:p>
            <a:endParaRPr lang="en-US" dirty="0"/>
          </a:p>
          <a:p>
            <a:r>
              <a:rPr lang="en-US" dirty="0"/>
              <a:t>Northern Fescue , Peggy </a:t>
            </a:r>
            <a:r>
              <a:rPr lang="en-US" dirty="0" err="1"/>
              <a:t>Desserud</a:t>
            </a:r>
            <a:r>
              <a:rPr lang="en-US" dirty="0"/>
              <a:t>, Alberta Innovates, and Mae </a:t>
            </a:r>
            <a:r>
              <a:rPr lang="en-US" dirty="0" err="1"/>
              <a:t>Elsinger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0FC1F-D917-4D49-AF2F-3F639D612DA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54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Multi-step, interactive process to incorporate Long-Term Monitoring Data with recent field studies, workshop multi-stakeholder input, and create Recovery Strategies Documents by Natural </a:t>
            </a:r>
            <a:r>
              <a:rPr lang="en-CA" dirty="0" err="1"/>
              <a:t>Subregion</a:t>
            </a:r>
            <a:r>
              <a:rPr lang="en-CA" dirty="0"/>
              <a:t> designed to work in conjunction with Plant Community Guides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0FC1F-D917-4D49-AF2F-3F639D612DA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31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 </a:t>
            </a:r>
            <a:r>
              <a:rPr lang="en-US" dirty="0" err="1"/>
              <a:t>Smreciu</a:t>
            </a:r>
            <a:r>
              <a:rPr lang="en-US" dirty="0"/>
              <a:t>  Wild Rose Consulting</a:t>
            </a:r>
          </a:p>
          <a:p>
            <a:endParaRPr lang="en-US" dirty="0"/>
          </a:p>
          <a:p>
            <a:r>
              <a:rPr lang="en-US" dirty="0"/>
              <a:t>Native seed bank collection and </a:t>
            </a:r>
            <a:r>
              <a:rPr lang="en-US" dirty="0" err="1"/>
              <a:t>propogating</a:t>
            </a:r>
            <a:r>
              <a:rPr lang="en-US" dirty="0"/>
              <a:t> facility funded by consortium of the Oil Sands producers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0FC1F-D917-4D49-AF2F-3F639D612DA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4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8FA9D7-8E1A-4774-A946-023F24BB3F52}" type="slidenum">
              <a:rPr lang="en-US"/>
              <a:pPr/>
              <a:t>22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F104FC-01DE-4F86-A5D5-F8FD47A246E6}" type="slidenum">
              <a:rPr lang="en-US"/>
              <a:pPr/>
              <a:t>2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GRF is comprised of individuals who deal with the field based issues of multiple use land management on a daily basis and tasked with making hard decisions. </a:t>
            </a:r>
          </a:p>
          <a:p>
            <a:endParaRPr lang="en-US" dirty="0"/>
          </a:p>
          <a:p>
            <a:r>
              <a:rPr lang="en-US" dirty="0"/>
              <a:t>Barry to make the linkage between the ecological tools used in grazing management with the need for improved industrial reclamation monitoring. 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F6EEC-9EC2-4AEF-90E8-493EA0129976}" type="slidenum">
              <a:rPr lang="en-US"/>
              <a:pPr/>
              <a:t>3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come from very different backgrounds and points of view and we have come together to resolve issues through a collaborative approach based on peer reviewed science.</a:t>
            </a:r>
          </a:p>
          <a:p>
            <a:endParaRPr lang="en-US" dirty="0"/>
          </a:p>
          <a:p>
            <a:r>
              <a:rPr lang="en-US" dirty="0"/>
              <a:t>Compton Petroleum held mineral rights in large blocks on the Eastern Slopes.</a:t>
            </a:r>
          </a:p>
          <a:p>
            <a:endParaRPr lang="en-US" dirty="0"/>
          </a:p>
          <a:p>
            <a:r>
              <a:rPr lang="en-US" dirty="0" err="1"/>
              <a:t>Pekisko</a:t>
            </a:r>
            <a:r>
              <a:rPr lang="en-US" dirty="0"/>
              <a:t> Landowners group opposed to exploratory drilling on the Waldron Ranch.</a:t>
            </a:r>
          </a:p>
          <a:p>
            <a:endParaRPr lang="en-US" dirty="0"/>
          </a:p>
          <a:p>
            <a:r>
              <a:rPr lang="en-US" dirty="0"/>
              <a:t>No proof of restoration success in rough fescue </a:t>
            </a:r>
          </a:p>
          <a:p>
            <a:endParaRPr lang="en-US" dirty="0"/>
          </a:p>
          <a:p>
            <a:r>
              <a:rPr lang="en-US" dirty="0"/>
              <a:t>Conditions for approval from Public Lands</a:t>
            </a:r>
          </a:p>
          <a:p>
            <a:endParaRPr lang="en-US" dirty="0"/>
          </a:p>
          <a:p>
            <a:r>
              <a:rPr lang="en-US" dirty="0"/>
              <a:t> This involved the facilitation of two key research projects:  Peggy </a:t>
            </a:r>
            <a:r>
              <a:rPr lang="en-US" dirty="0" err="1"/>
              <a:t>Desserud</a:t>
            </a:r>
            <a:r>
              <a:rPr lang="en-US" dirty="0"/>
              <a:t> Warner, and  Steve </a:t>
            </a:r>
            <a:r>
              <a:rPr lang="en-US" dirty="0" err="1"/>
              <a:t>Tannas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5917C-ACC7-491A-BD69-48D608C1FEF3}" type="slidenum">
              <a:rPr lang="en-US"/>
              <a:pPr/>
              <a:t>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first Steering Committee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2A4C58-FF82-4FBE-84E8-4EFF3F0F141D}" type="slidenum">
              <a:rPr lang="en-US"/>
              <a:pPr/>
              <a:t>6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Comprised of government agencies, industry, landowners, environmental consultants, conservation groups,   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17946-E46F-4C23-9E97-474BA6499BF8}" type="slidenum">
              <a:rPr lang="en-US"/>
              <a:pPr/>
              <a:t>7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Saskatchewan Prairie Conservation Forum  Native Prairie Reclamation and Restoration Workshop</a:t>
            </a:r>
          </a:p>
          <a:p>
            <a:endParaRPr lang="en-US" dirty="0"/>
          </a:p>
          <a:p>
            <a:r>
              <a:rPr lang="en-US" dirty="0"/>
              <a:t>Lethbridge College, and Medicine Hat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0FC1F-D917-4D49-AF2F-3F639D612DA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60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BA0411-55E1-42DE-A8FE-9D62271B62FA}" type="slidenum">
              <a:rPr lang="en-US"/>
              <a:pPr/>
              <a:t>10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200" dirty="0"/>
              <a:t>-  Steve </a:t>
            </a:r>
            <a:r>
              <a:rPr lang="en-US" sz="1200" dirty="0" err="1"/>
              <a:t>Tannas</a:t>
            </a:r>
            <a:r>
              <a:rPr lang="en-US" sz="1200" dirty="0"/>
              <a:t> rough fescue research plots</a:t>
            </a:r>
          </a:p>
          <a:p>
            <a:pPr>
              <a:lnSpc>
                <a:spcPct val="80000"/>
              </a:lnSpc>
            </a:pPr>
            <a:r>
              <a:rPr lang="en-US" sz="1200" dirty="0"/>
              <a:t>-  Reclaimed well site with rough fescue plugs</a:t>
            </a:r>
          </a:p>
          <a:p>
            <a:pPr>
              <a:lnSpc>
                <a:spcPct val="80000"/>
              </a:lnSpc>
            </a:pPr>
            <a:r>
              <a:rPr lang="en-US" sz="1200" dirty="0"/>
              <a:t>-  SRD Waldron Reference Area, FFA2 Rough fescue-Idaho fescue-Low sedge plant community</a:t>
            </a:r>
          </a:p>
          <a:p>
            <a:pPr>
              <a:lnSpc>
                <a:spcPct val="80000"/>
              </a:lnSpc>
            </a:pPr>
            <a:r>
              <a:rPr lang="en-US" sz="1200" dirty="0"/>
              <a:t>-  Review of detailed assessment for proposed </a:t>
            </a:r>
            <a:r>
              <a:rPr lang="en-US" sz="1200" dirty="0" err="1"/>
              <a:t>wellsite</a:t>
            </a: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1200" dirty="0"/>
              <a:t>-  Peggy </a:t>
            </a:r>
            <a:r>
              <a:rPr lang="en-US" sz="1200" dirty="0" err="1"/>
              <a:t>Desserud’s</a:t>
            </a:r>
            <a:r>
              <a:rPr lang="en-US" sz="1200" dirty="0"/>
              <a:t> east and west </a:t>
            </a:r>
            <a:r>
              <a:rPr lang="en-US" sz="1200" dirty="0" err="1"/>
              <a:t>Maycroft</a:t>
            </a:r>
            <a:r>
              <a:rPr lang="en-US" sz="1200" dirty="0"/>
              <a:t> pipeline sites</a:t>
            </a:r>
          </a:p>
          <a:p>
            <a:pPr>
              <a:lnSpc>
                <a:spcPct val="80000"/>
              </a:lnSpc>
            </a:pPr>
            <a:r>
              <a:rPr lang="en-US" sz="1200" dirty="0"/>
              <a:t>-  Cows and Fish Riparian monitoring site, </a:t>
            </a:r>
            <a:r>
              <a:rPr lang="en-US" sz="1200" dirty="0" err="1"/>
              <a:t>Callum</a:t>
            </a:r>
            <a:r>
              <a:rPr lang="en-US" sz="1200" dirty="0"/>
              <a:t> Creek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Wind </a:t>
            </a:r>
            <a:r>
              <a:rPr lang="en-US" dirty="0" err="1"/>
              <a:t>Enegy</a:t>
            </a:r>
            <a:r>
              <a:rPr lang="en-US" dirty="0"/>
              <a:t> projects.  Kettles Hill  CLRA fall tour</a:t>
            </a:r>
          </a:p>
          <a:p>
            <a:endParaRPr lang="en-US" dirty="0"/>
          </a:p>
          <a:p>
            <a:r>
              <a:rPr lang="en-US" dirty="0"/>
              <a:t>Field tours conducted annually </a:t>
            </a:r>
            <a:r>
              <a:rPr lang="en-US" dirty="0" err="1"/>
              <a:t>fthrought</a:t>
            </a:r>
            <a:r>
              <a:rPr lang="en-US" dirty="0"/>
              <a:t> </a:t>
            </a:r>
            <a:r>
              <a:rPr lang="en-US" dirty="0" err="1"/>
              <a:t>ot</a:t>
            </a:r>
            <a:r>
              <a:rPr lang="en-US" dirty="0"/>
              <a:t> 2015.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0FC1F-D917-4D49-AF2F-3F639D612DA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0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F857645-F351-4DB4-8EFB-51A9D4537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1546-BE01-4CB7-90BE-CB3113A79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AB3E5-01A1-4746-AA21-C111BC7A96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59CAC7-8C0F-483D-A43E-BB336BB06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73B2DEF-F5F8-437C-8B90-BCBB228CD1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9281AD1-48F2-4EBA-8D35-664AC5195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A6DC-979C-4F0F-9860-CDCF68A6B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9A0268E-06FB-424C-AB4A-CDDB501191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5FEC4C50-052E-44A2-B73D-A3F72FBEC5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63BC90F5-AAFB-43E8-928A-8155538C9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A964-CAA7-487B-9E83-F2FB99700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1001-6690-4918-9FE7-3D5A9A97B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0CD0-2DC2-460B-90D4-BF92EFB5B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30633C4-29A7-4D53-AC3A-09FD26B1FF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40FA23-7F37-44A2-B8E7-62AEEA8F8E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43C7-2946-4D18-95B7-4F31F9F73A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30E7-C798-4593-908C-D06988D22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92D4717-0A09-48B7-AE33-AB488B9912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B7ADDDB-2D75-4729-BA3F-FE572AFB6A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01676C12-736A-4A50-A4E2-AFE7AD9ED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302D-5054-48E0-A781-9DD30521C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9136-16DD-48DE-BE10-139EB750B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015A256-ACA9-4C96-B341-5FACE2287F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597B453-015A-48A6-85BC-36DFF48BE4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89CA50D-F5ED-4D2D-BF0A-122AB8E51C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89CA50D-F5ED-4D2D-BF0A-122AB8E51C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AdanacRidge6Jul'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7027" name="Text Box 3"/>
          <p:cNvSpPr txBox="1">
            <a:spLocks noChangeArrowheads="1"/>
          </p:cNvSpPr>
          <p:nvPr/>
        </p:nvSpPr>
        <p:spPr bwMode="auto">
          <a:xfrm>
            <a:off x="533400" y="762000"/>
            <a:ext cx="8153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Foothills Restoration Forum</a:t>
            </a:r>
          </a:p>
          <a:p>
            <a:pPr eaLnBrk="1" hangingPunct="1"/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Foundation and Achievements</a:t>
            </a:r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5219700" y="5136900"/>
            <a:ext cx="3657600" cy="1569660"/>
          </a:xfrm>
          <a:prstGeom prst="rect">
            <a:avLst/>
          </a:prstGeom>
          <a:solidFill>
            <a:srgbClr val="C0C0C0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endParaRPr lang="en-US" sz="1600" b="1" dirty="0">
              <a:latin typeface="Arial" charset="0"/>
            </a:endParaRPr>
          </a:p>
          <a:p>
            <a:pPr algn="l"/>
            <a:endParaRPr lang="en-US" sz="1600" b="1" dirty="0">
              <a:latin typeface="Arial" charset="0"/>
            </a:endParaRPr>
          </a:p>
          <a:p>
            <a:pPr algn="l"/>
            <a:endParaRPr lang="en-US" sz="1600" b="1" dirty="0">
              <a:latin typeface="Arial" charset="0"/>
            </a:endParaRPr>
          </a:p>
          <a:p>
            <a:pPr algn="l"/>
            <a:endParaRPr lang="en-US" sz="1600" b="1" dirty="0">
              <a:latin typeface="Arial" charset="0"/>
            </a:endParaRPr>
          </a:p>
          <a:p>
            <a:pPr algn="l"/>
            <a:endParaRPr lang="en-US" sz="1600" b="1" dirty="0">
              <a:latin typeface="Arial" charset="0"/>
            </a:endParaRPr>
          </a:p>
          <a:p>
            <a:pPr algn="l"/>
            <a:endParaRPr lang="en-US" sz="1600" b="1" dirty="0">
              <a:latin typeface="Arial" charset="0"/>
            </a:endParaRPr>
          </a:p>
        </p:txBody>
      </p:sp>
      <p:pic>
        <p:nvPicPr>
          <p:cNvPr id="5" name="Picture 4" descr="FRF_Logo_Black_textbottom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5205358"/>
            <a:ext cx="3276600" cy="14327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TAC Field Tours 2008 &amp; 2009</a:t>
            </a:r>
          </a:p>
        </p:txBody>
      </p:sp>
      <p:pic>
        <p:nvPicPr>
          <p:cNvPr id="90117" name="Picture 5" descr="TAC Field Tour June 24 08 0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819400"/>
            <a:ext cx="3378611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0116" name="Picture 4" descr="TAC Field Tour June 24 08 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914400"/>
            <a:ext cx="3276600" cy="245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Inside Cover p 3 Option B 2009 tour d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3174805" cy="2379963"/>
          </a:xfrm>
          <a:prstGeom prst="rect">
            <a:avLst/>
          </a:prstGeom>
          <a:noFill/>
          <a:ln w="3175" algn="in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CA" dirty="0"/>
              <a:t>2010 Field Tour with Society of Range Management</a:t>
            </a:r>
          </a:p>
        </p:txBody>
      </p:sp>
      <p:pic>
        <p:nvPicPr>
          <p:cNvPr id="494594" name="Picture 2" descr="C:\Users\Donna Watt\Documents\Foothills Restoration Forum\SRM Field Tour Summer 2010\header_trailboss_11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676400"/>
            <a:ext cx="1171575" cy="1095375"/>
          </a:xfrm>
          <a:prstGeom prst="rect">
            <a:avLst/>
          </a:prstGeom>
          <a:noFill/>
        </p:spPr>
      </p:pic>
      <p:pic>
        <p:nvPicPr>
          <p:cNvPr id="494597" name="Picture 5" descr="C:\Users\Donna Watt\Pictures\2010-10-25, summer 2010 chk repeats\summer 2010 chk repeats 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465" y="1708100"/>
            <a:ext cx="3745382" cy="28090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94598" name="Picture 6" descr="C:\Users\Donna Watt\Pictures\2010-10-25, summer 2010 chk repeats\summer 2010 chk repeats 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3733" y="2927300"/>
            <a:ext cx="3433267" cy="2574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94596" name="Picture 4" descr="C:\Users\Donna Watt\Pictures\2010-10-25, summer 2010 chk repeats\summer 2010 chk repeats 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114800"/>
            <a:ext cx="3433267" cy="2574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 descr="C:\Users\Donna Watt\Documents\Foothills Restoration Forum\Wind Energy Project\Wind Energy Tour-Workshop Oct 2010\WE from mjn\Workshop presentation photos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Kettles Hill Tour April 2011</a:t>
            </a:r>
          </a:p>
        </p:txBody>
      </p:sp>
      <p:pic>
        <p:nvPicPr>
          <p:cNvPr id="495619" name="Picture 3" descr="C:\Users\Donna Watt\Documents\Foothills Restoration Forum\Wind Energy Project\Wind Energy Tour-Workshop Oct 2010\WE from mjn\Workshop Presentation\20101026\P10003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352800"/>
            <a:ext cx="2304000" cy="172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95620" name="Picture 4" descr="C:\Users\Donna Watt\Documents\Foothills Restoration Forum\Wind Energy Project\Wind Energy Tour-Workshop Oct 2010\WE from mjn\Workshop Presentation\20101026\P10003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4648200"/>
            <a:ext cx="2304000" cy="172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95621" name="Picture 5" descr="C:\Users\Donna Watt\Documents\Foothills Restoration Forum\Wind Energy Project\Wind Energy Tour-Workshop Oct 2010\WE from mjn\Workshop Presentation\20101026\P10004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5400" y="3377400"/>
            <a:ext cx="2304000" cy="172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95622" name="Picture 6" descr="C:\Users\Donna Watt\Documents\Foothills Restoration Forum\Wind Energy Project\Wind Energy Tour-Workshop Oct 2010\WE from mjn\Workshop Presentation\20101026\P10004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4200" y="4672800"/>
            <a:ext cx="2304000" cy="172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Education &amp;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3581400" cy="414496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CA" dirty="0"/>
              <a:t>Tools for the Restoration Tool Box </a:t>
            </a:r>
          </a:p>
          <a:p>
            <a:pPr algn="ctr">
              <a:buNone/>
            </a:pPr>
            <a:endParaRPr lang="en-CA" dirty="0"/>
          </a:p>
          <a:p>
            <a:pPr algn="ctr">
              <a:buNone/>
            </a:pPr>
            <a:endParaRPr lang="en-CA" dirty="0"/>
          </a:p>
          <a:p>
            <a:pPr algn="ctr">
              <a:buNone/>
            </a:pPr>
            <a:r>
              <a:rPr lang="en-CA" dirty="0"/>
              <a:t>Linkage to rangeland ecology</a:t>
            </a:r>
          </a:p>
          <a:p>
            <a:pPr>
              <a:buNone/>
            </a:pPr>
            <a:endParaRPr lang="en-CA" dirty="0"/>
          </a:p>
          <a:p>
            <a:pPr>
              <a:buNone/>
            </a:pPr>
            <a:endParaRPr lang="en-CA" dirty="0"/>
          </a:p>
          <a:p>
            <a:pPr>
              <a:buNone/>
            </a:pPr>
            <a:endParaRPr lang="en-CA" dirty="0"/>
          </a:p>
          <a:p>
            <a:pPr>
              <a:buNone/>
            </a:pPr>
            <a:endParaRPr lang="en-CA" dirty="0"/>
          </a:p>
          <a:p>
            <a:pPr algn="ctr">
              <a:buNone/>
            </a:pPr>
            <a:r>
              <a:rPr lang="en-CA" dirty="0"/>
              <a:t>Readily accessible through the FRF Information Portal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1502898"/>
            <a:ext cx="4343400" cy="405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3581400"/>
            <a:ext cx="8001000" cy="30781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 descr="C:\Users\Donna Watt\Pictures\2010-10-25, summer 2010 chk repeats\summer 2010 chk repeats 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solidFill>
                  <a:schemeClr val="bg1">
                    <a:lumMod val="75000"/>
                  </a:schemeClr>
                </a:solidFill>
              </a:rPr>
              <a:t>Range Health Assessment Training for Industry</a:t>
            </a:r>
          </a:p>
        </p:txBody>
      </p:sp>
      <p:pic>
        <p:nvPicPr>
          <p:cNvPr id="501763" name="Picture 3" descr="C:\Users\Donna Watt\Pictures\2010-10-25, summer 2010 chk repeats\summer 2010 chk repeats 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43300"/>
            <a:ext cx="4419600" cy="3314700"/>
          </a:xfrm>
          <a:prstGeom prst="rect">
            <a:avLst/>
          </a:prstGeom>
          <a:noFill/>
        </p:spPr>
      </p:pic>
      <p:pic>
        <p:nvPicPr>
          <p:cNvPr id="5" name="Picture 4" descr="IMG_0327.JPG"/>
          <p:cNvPicPr>
            <a:picLocks noChangeAspect="1"/>
          </p:cNvPicPr>
          <p:nvPr/>
        </p:nvPicPr>
        <p:blipFill>
          <a:blip r:embed="rId5" cstate="print"/>
          <a:srcRect r="17906" b="13223"/>
          <a:stretch>
            <a:fillRect/>
          </a:stretch>
        </p:blipFill>
        <p:spPr>
          <a:xfrm>
            <a:off x="4114800" y="1676400"/>
            <a:ext cx="4265184" cy="3381376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Achievements &amp; Projects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CA" dirty="0"/>
              <a:t>Gap Analysis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43400" y="1645920"/>
            <a:ext cx="4343400" cy="4526280"/>
          </a:xfrm>
        </p:spPr>
        <p:txBody>
          <a:bodyPr/>
          <a:lstStyle/>
          <a:p>
            <a:pPr algn="ctr">
              <a:buNone/>
            </a:pPr>
            <a:r>
              <a:rPr lang="en-CA" dirty="0"/>
              <a:t>Restoration Risk Analysis</a:t>
            </a:r>
          </a:p>
        </p:txBody>
      </p:sp>
      <p:pic>
        <p:nvPicPr>
          <p:cNvPr id="6" name="Picture 5" descr="Pages from Revegetation Strategies for Public Lands - A Gap Analysis April 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3179738" cy="4114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 descr="Pages from EESRA Part 1-Users Guide April 20 20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209800"/>
            <a:ext cx="317961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340" name="Object 4"/>
          <p:cNvGraphicFramePr>
            <a:graphicFrameLocks noChangeAspect="1"/>
          </p:cNvGraphicFramePr>
          <p:nvPr/>
        </p:nvGraphicFramePr>
        <p:xfrm>
          <a:off x="2438400" y="838200"/>
          <a:ext cx="4420880" cy="5721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4" name="Acrobat Document" r:id="rId4" imgW="4590000" imgH="5924160" progId="AcroExch.Document.7">
                  <p:embed/>
                </p:oleObj>
              </mc:Choice>
              <mc:Fallback>
                <p:oleObj name="Acrobat Document" r:id="rId4" imgW="4590000" imgH="5924160" progId="AcroExch.Document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838200"/>
                        <a:ext cx="4420880" cy="57210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533400" y="152400"/>
            <a:ext cx="8229600" cy="106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Protective Notation Achieved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2954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</a:rPr>
              <a:t>Foothills Fescue PNT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7" name="Object 5"/>
          <p:cNvGraphicFramePr>
            <a:graphicFrameLocks noChangeAspect="1"/>
          </p:cNvGraphicFramePr>
          <p:nvPr/>
        </p:nvGraphicFramePr>
        <p:xfrm>
          <a:off x="2590800" y="304800"/>
          <a:ext cx="4888485" cy="632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1" name="Acrobat Document" r:id="rId4" imgW="4590000" imgH="5924160" progId="AcroExch.Document.7">
                  <p:embed/>
                </p:oleObj>
              </mc:Choice>
              <mc:Fallback>
                <p:oleObj name="Acrobat Document" r:id="rId4" imgW="4590000" imgH="5924160" progId="AcroExch.Document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04800"/>
                        <a:ext cx="4888485" cy="6326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me 2-3 and add this from C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14600" cy="3857204"/>
          </a:xfrm>
          <a:prstGeom prst="rect">
            <a:avLst/>
          </a:prstGeom>
          <a:noFill/>
          <a:ln w="3175" algn="in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36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323" y="2743200"/>
            <a:ext cx="3067477" cy="399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553200" cy="6172200"/>
          </a:xfrm>
        </p:spPr>
        <p:txBody>
          <a:bodyPr anchor="t"/>
          <a:lstStyle/>
          <a:p>
            <a:pPr algn="l"/>
            <a:r>
              <a:rPr lang="en-CA" sz="4000" dirty="0"/>
              <a:t>Recommended Principles and Guidelines for Minimizing Disturbance  </a:t>
            </a:r>
            <a:br>
              <a:rPr lang="en-CA" sz="4000" dirty="0"/>
            </a:br>
            <a:r>
              <a:rPr lang="en-CA" sz="4000" dirty="0"/>
              <a:t>of Native Prairie </a:t>
            </a:r>
            <a:br>
              <a:rPr lang="en-CA" sz="4000" dirty="0"/>
            </a:br>
            <a:r>
              <a:rPr lang="en-CA" sz="4000" dirty="0"/>
              <a:t>from Wind </a:t>
            </a:r>
            <a:br>
              <a:rPr lang="en-CA" sz="4000" dirty="0"/>
            </a:br>
            <a:r>
              <a:rPr lang="en-CA" sz="4000" dirty="0"/>
              <a:t>Energy </a:t>
            </a:r>
            <a:br>
              <a:rPr lang="en-CA" sz="4000" dirty="0"/>
            </a:br>
            <a:r>
              <a:rPr lang="en-CA" sz="4000" dirty="0"/>
              <a:t>Development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Long-Term Monitoring and </a:t>
            </a:r>
            <a:br>
              <a:rPr lang="en-CA" dirty="0"/>
            </a:br>
            <a:r>
              <a:rPr lang="en-CA" dirty="0"/>
              <a:t>Field Study Reports</a:t>
            </a: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600200"/>
            <a:ext cx="2538000" cy="3270940"/>
          </a:xfrm>
        </p:spPr>
      </p:pic>
      <p:pic>
        <p:nvPicPr>
          <p:cNvPr id="5" name="Picture 4" descr="Pages from PTAC_Mixedgrass_Reveg_Report_Final May 20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4868" y="2514600"/>
            <a:ext cx="2528732" cy="3272400"/>
          </a:xfrm>
          <a:prstGeom prst="rect">
            <a:avLst/>
          </a:prstGeom>
        </p:spPr>
      </p:pic>
      <p:pic>
        <p:nvPicPr>
          <p:cNvPr id="6" name="Picture 5" descr="for Electronic copy- PTAC Northern Fescue Cover Page Aug 30 20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3124200"/>
            <a:ext cx="2528732" cy="3272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Jake and V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0325"/>
            <a:ext cx="9144000" cy="6918325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71600" y="457200"/>
            <a:ext cx="6019800" cy="641350"/>
          </a:xfrm>
          <a:prstGeom prst="rect">
            <a:avLst/>
          </a:prstGeom>
          <a:solidFill>
            <a:srgbClr val="C0C0C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“A Grass Roots Initiative”</a:t>
            </a:r>
            <a:r>
              <a:rPr lang="en-US" sz="3600" dirty="0"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 anchor="ctr">
            <a:normAutofit/>
          </a:bodyPr>
          <a:lstStyle/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Strategies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82680"/>
            <a:ext cx="9144000" cy="375320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CA" sz="1200" b="1" i="1" dirty="0">
                <a:solidFill>
                  <a:srgbClr val="2E8A5C"/>
                </a:solidFill>
              </a:rPr>
              <a:t>CLRA Alberta Chapter 2014 Annual General Meeting and Conference</a:t>
            </a:r>
          </a:p>
        </p:txBody>
      </p:sp>
      <p:pic>
        <p:nvPicPr>
          <p:cNvPr id="4" name="Picture 3" descr="FRF_Logo_Green_textright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840" y="6453336"/>
            <a:ext cx="1547664" cy="389588"/>
          </a:xfrm>
          <a:prstGeom prst="rect">
            <a:avLst/>
          </a:prstGeom>
        </p:spPr>
      </p:pic>
      <p:pic>
        <p:nvPicPr>
          <p:cNvPr id="8" name="Picture 7" descr="Recovery Strategies DMG First A Title Page Feb 12 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00" y="1844824"/>
            <a:ext cx="3227268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Recovery Strategies MG Final Draft Cover Page August 30 13dw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9" y="1844824"/>
            <a:ext cx="3227267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sz="3600" dirty="0"/>
              <a:t>Native Seed Cooperative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CA" dirty="0"/>
              <a:t>A feasibility study on the idea of a Native Seed Cooperative for Southern Alberta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A sub-committee to submit a gap analysis of the current ‘Analysis and Standards for Grading Native Seeds’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Creation of the Canadian Grasslands Native Plant Materials Exchange website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Time to pass the torch </a:t>
            </a:r>
          </a:p>
        </p:txBody>
      </p:sp>
      <p:pic>
        <p:nvPicPr>
          <p:cNvPr id="180228" name="Picture 4" descr="BarryMarilyn"/>
          <p:cNvPicPr>
            <a:picLocks noChangeAspect="1" noChangeArrowheads="1"/>
          </p:cNvPicPr>
          <p:nvPr/>
        </p:nvPicPr>
        <p:blipFill rotWithShape="1">
          <a:blip r:embed="rId3" cstate="print"/>
          <a:srcRect r="12931"/>
          <a:stretch/>
        </p:blipFill>
        <p:spPr bwMode="auto">
          <a:xfrm>
            <a:off x="2338189" y="1611868"/>
            <a:ext cx="40680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2362200" y="5193268"/>
            <a:ext cx="464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Arial" charset="0"/>
              </a:rPr>
              <a:t>“Where there’s a will, there’s a way!”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July 29, 2008 Download 041"/>
          <p:cNvPicPr>
            <a:picLocks noChangeAspect="1" noChangeArrowheads="1"/>
          </p:cNvPicPr>
          <p:nvPr/>
        </p:nvPicPr>
        <p:blipFill>
          <a:blip r:embed="rId3" cstate="print"/>
          <a:srcRect t="10892"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33400" y="152400"/>
            <a:ext cx="81200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Need for Conflict Resolution in a Multiple Use Landscape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4" name="Picture 2" descr="C:\Users\Donna Watt\Documents\Foothills Restoration Forum\Conferences\CLRA Conference Feb 13\Tuff board images &amp; components\About%20Us%20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687879" cy="2212145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14400" y="2286000"/>
            <a:ext cx="7620000" cy="4419600"/>
          </a:xfrm>
          <a:prstGeom prst="rect">
            <a:avLst/>
          </a:prstGeom>
        </p:spPr>
        <p:txBody>
          <a:bodyPr/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en-US" sz="2800" dirty="0">
                <a:latin typeface="+mn-lt"/>
              </a:rPr>
              <a:t>Idea formed in 2006 from a multi-stakeholder meeting at Compton Petroleum Field Office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create 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forum to promote open information sharing amongst all stakeholders,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en-US" sz="2800" dirty="0">
                <a:latin typeface="+mn-lt"/>
              </a:rPr>
              <a:t>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promote stewardship,  improved reclamation &amp; restoration practices in Alberta’s Grasslands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Steering Committee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76400"/>
            <a:ext cx="4038600" cy="44196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Times New Roman" pitchFamily="18" charset="0"/>
              </a:rPr>
              <a:t>Barry Adams, </a:t>
            </a:r>
            <a:r>
              <a:rPr lang="en-US" i="1" dirty="0">
                <a:latin typeface="Times New Roman" pitchFamily="18" charset="0"/>
              </a:rPr>
              <a:t>SRD Head, Rangeland Resource Management Program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Times New Roman" pitchFamily="18" charset="0"/>
              </a:rPr>
              <a:t>Mike Alexander, </a:t>
            </a:r>
            <a:r>
              <a:rPr lang="en-US" i="1" dirty="0">
                <a:latin typeface="Times New Roman" pitchFamily="18" charset="0"/>
              </a:rPr>
              <a:t>SRD Rangeland Management Specialist Montane/Foothills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752600"/>
            <a:ext cx="4038600" cy="38862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Times New Roman" pitchFamily="18" charset="0"/>
              </a:rPr>
              <a:t>David Green, </a:t>
            </a:r>
            <a:r>
              <a:rPr lang="en-US" i="1" dirty="0">
                <a:latin typeface="Times New Roman" pitchFamily="18" charset="0"/>
              </a:rPr>
              <a:t>Manager, SASCI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Times New Roman" pitchFamily="18" charset="0"/>
              </a:rPr>
              <a:t>Jane Lancaster</a:t>
            </a:r>
            <a:r>
              <a:rPr lang="en-US" i="1" dirty="0">
                <a:latin typeface="Times New Roman" pitchFamily="18" charset="0"/>
              </a:rPr>
              <a:t>, Kestrel Research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Times New Roman" pitchFamily="18" charset="0"/>
              </a:rPr>
              <a:t>Bruce Greenfield</a:t>
            </a:r>
            <a:r>
              <a:rPr lang="en-US" i="1" dirty="0">
                <a:latin typeface="Times New Roman" pitchFamily="18" charset="0"/>
              </a:rPr>
              <a:t>, Energy Resources Conservation Board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53340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NOTE: Original Steering Committee also included:</a:t>
            </a:r>
          </a:p>
          <a:p>
            <a:r>
              <a:rPr lang="en-CA" dirty="0"/>
              <a:t>Marilyn Neville, </a:t>
            </a:r>
            <a:r>
              <a:rPr lang="en-CA" dirty="0" err="1"/>
              <a:t>Gramineae</a:t>
            </a:r>
            <a:r>
              <a:rPr lang="en-CA" dirty="0"/>
              <a:t> Services Ltd.</a:t>
            </a:r>
          </a:p>
          <a:p>
            <a:r>
              <a:rPr lang="en-CA" dirty="0" err="1"/>
              <a:t>Kurtis</a:t>
            </a:r>
            <a:r>
              <a:rPr lang="en-CA" dirty="0"/>
              <a:t> Averill, Compton Petroleum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First Fall Info Session – November 2007</a:t>
            </a:r>
          </a:p>
        </p:txBody>
      </p:sp>
      <p:pic>
        <p:nvPicPr>
          <p:cNvPr id="12291" name="Picture 3" descr="Photo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200" y="2190750"/>
            <a:ext cx="3429000" cy="2571750"/>
          </a:xfrm>
          <a:noFill/>
          <a:ln w="12700">
            <a:solidFill>
              <a:srgbClr val="000000"/>
            </a:solidFill>
          </a:ln>
        </p:spPr>
      </p:pic>
      <p:sp>
        <p:nvSpPr>
          <p:cNvPr id="122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5105400" cy="50292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800" dirty="0" err="1"/>
              <a:t>Maycroft</a:t>
            </a:r>
            <a:r>
              <a:rPr lang="en-US" sz="2800" dirty="0"/>
              <a:t> Hall, 126 people attended representing a variety of stakeholders</a:t>
            </a:r>
          </a:p>
          <a:p>
            <a:pPr>
              <a:spcAft>
                <a:spcPts val="0"/>
              </a:spcAft>
            </a:pPr>
            <a:endParaRPr lang="en-US" sz="2800" dirty="0"/>
          </a:p>
          <a:p>
            <a:pPr>
              <a:spcAft>
                <a:spcPts val="0"/>
              </a:spcAft>
            </a:pPr>
            <a:r>
              <a:rPr lang="en-US" sz="2800" dirty="0"/>
              <a:t>Nominations for Technical Advisory Committee</a:t>
            </a:r>
          </a:p>
          <a:p>
            <a:pPr>
              <a:spcAft>
                <a:spcPts val="0"/>
              </a:spcAft>
            </a:pPr>
            <a:endParaRPr lang="en-US" sz="2800" dirty="0"/>
          </a:p>
          <a:p>
            <a:pPr>
              <a:spcAft>
                <a:spcPts val="0"/>
              </a:spcAft>
            </a:pPr>
            <a:r>
              <a:rPr lang="en-US" sz="2800" dirty="0"/>
              <a:t>Open mike session</a:t>
            </a:r>
          </a:p>
          <a:p>
            <a:pPr>
              <a:spcAft>
                <a:spcPts val="0"/>
              </a:spcAft>
            </a:pPr>
            <a:endParaRPr lang="en-US" sz="2800" dirty="0"/>
          </a:p>
          <a:p>
            <a:pPr>
              <a:spcAft>
                <a:spcPts val="0"/>
              </a:spcAft>
            </a:pPr>
            <a:r>
              <a:rPr lang="en-US" sz="2800" dirty="0"/>
              <a:t>Started FRF Mailing List</a:t>
            </a:r>
          </a:p>
          <a:p>
            <a:pPr>
              <a:spcAft>
                <a:spcPts val="0"/>
              </a:spcAft>
              <a:buNone/>
            </a:pPr>
            <a:r>
              <a:rPr lang="en-US" sz="2800" dirty="0"/>
              <a:t>** Now Over 600 on Our List!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Technical Advisory </a:t>
            </a:r>
            <a:r>
              <a:rPr lang="en-US" dirty="0" err="1"/>
              <a:t>Commitee</a:t>
            </a:r>
            <a:endParaRPr lang="en-US" dirty="0"/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066800" y="2057400"/>
            <a:ext cx="7467600" cy="44196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Comprised of 15-20 people representing industry, gov’t, NGOs, and landowners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Created Terms of Reference &amp; Research Prospectus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Participate in research projects, workshops and document review                   as requested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Field Tours</a:t>
            </a:r>
          </a:p>
        </p:txBody>
      </p:sp>
      <p:pic>
        <p:nvPicPr>
          <p:cNvPr id="194567" name="Picture 7" descr="Copy of P101097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600" y="5181600"/>
            <a:ext cx="1788969" cy="1187505"/>
          </a:xfr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en-CA" sz="3200" dirty="0"/>
              <a:t>Terms of Reference – Research Prospectus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5943600"/>
            <a:ext cx="8458200" cy="609600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en-CA" sz="2400" dirty="0"/>
              <a:t>** Both Included in Handout Package **</a:t>
            </a:r>
          </a:p>
        </p:txBody>
      </p:sp>
      <p:pic>
        <p:nvPicPr>
          <p:cNvPr id="5" name="Picture 6" descr="Pages from FRF Prospectus July 2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827462" cy="4953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5" descr="Pages from Terms of Reference FRF feb 0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066800"/>
            <a:ext cx="3827782" cy="4953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Annual Activities &amp;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077200" cy="4114800"/>
          </a:xfrm>
        </p:spPr>
        <p:txBody>
          <a:bodyPr>
            <a:normAutofit lnSpcReduction="10000"/>
          </a:bodyPr>
          <a:lstStyle/>
          <a:p>
            <a:r>
              <a:rPr lang="en-CA" dirty="0"/>
              <a:t>Conference attendance to promote the FRF publication sales and current projects</a:t>
            </a:r>
          </a:p>
          <a:p>
            <a:pPr lvl="1"/>
            <a:r>
              <a:rPr lang="en-CA" dirty="0"/>
              <a:t>Including: CLRA, AIA, ANPC, PCF, PCAP, AISC</a:t>
            </a:r>
          </a:p>
          <a:p>
            <a:r>
              <a:rPr lang="en-CA" dirty="0"/>
              <a:t>Student Days – field days with college students, annual guest lectures, ‘Reclamation 101’</a:t>
            </a:r>
          </a:p>
          <a:p>
            <a:r>
              <a:rPr lang="en-CA" dirty="0"/>
              <a:t>Tours &amp; Other Activities on request from industry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2520</TotalTime>
  <Words>1001</Words>
  <Application>Microsoft Macintosh PowerPoint</Application>
  <PresentationFormat>On-screen Show (4:3)</PresentationFormat>
  <Paragraphs>159</Paragraphs>
  <Slides>22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Rockwell</vt:lpstr>
      <vt:lpstr>Tahoma</vt:lpstr>
      <vt:lpstr>Times New Roman</vt:lpstr>
      <vt:lpstr>Wingdings 2</vt:lpstr>
      <vt:lpstr>Foundry</vt:lpstr>
      <vt:lpstr>1_Foundry</vt:lpstr>
      <vt:lpstr>Acrobat Document</vt:lpstr>
      <vt:lpstr>PowerPoint Presentation</vt:lpstr>
      <vt:lpstr>PowerPoint Presentation</vt:lpstr>
      <vt:lpstr>PowerPoint Presentation</vt:lpstr>
      <vt:lpstr>PowerPoint Presentation</vt:lpstr>
      <vt:lpstr>Steering Committee</vt:lpstr>
      <vt:lpstr>First Fall Info Session – November 2007</vt:lpstr>
      <vt:lpstr>Technical Advisory Commitee</vt:lpstr>
      <vt:lpstr>Terms of Reference – Research Prospectus</vt:lpstr>
      <vt:lpstr>Annual Activities &amp; Outreach</vt:lpstr>
      <vt:lpstr>TAC Field Tours 2008 &amp; 2009</vt:lpstr>
      <vt:lpstr>2010 Field Tour with Society of Range Management</vt:lpstr>
      <vt:lpstr>Kettles Hill Tour April 2011</vt:lpstr>
      <vt:lpstr>Education &amp; Training</vt:lpstr>
      <vt:lpstr>Range Health Assessment Training for Industry</vt:lpstr>
      <vt:lpstr>Achievements &amp; Projects</vt:lpstr>
      <vt:lpstr>PowerPoint Presentation</vt:lpstr>
      <vt:lpstr>PowerPoint Presentation</vt:lpstr>
      <vt:lpstr>Recommended Principles and Guidelines for Minimizing Disturbance   of Native Prairie  from Wind  Energy  Development</vt:lpstr>
      <vt:lpstr>Long-Term Monitoring and  Field Study Reports</vt:lpstr>
      <vt:lpstr>Recovery Strategies Documents</vt:lpstr>
      <vt:lpstr>Native Seed Cooperative Workshops</vt:lpstr>
      <vt:lpstr>Time to pass the torch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Marilyn</dc:creator>
  <cp:lastModifiedBy>Marilyn Neville</cp:lastModifiedBy>
  <cp:revision>127</cp:revision>
  <dcterms:created xsi:type="dcterms:W3CDTF">2009-11-06T22:14:00Z</dcterms:created>
  <dcterms:modified xsi:type="dcterms:W3CDTF">2020-02-13T00:41:54Z</dcterms:modified>
</cp:coreProperties>
</file>