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6.jpg" ContentType="image/jpg"/>
  <Override PartName="/ppt/media/image47.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6" r:id="rId3"/>
    <p:sldMasterId id="2147483728" r:id="rId4"/>
    <p:sldMasterId id="2147483740" r:id="rId5"/>
  </p:sldMasterIdLst>
  <p:notesMasterIdLst>
    <p:notesMasterId r:id="rId33"/>
  </p:notesMasterIdLst>
  <p:sldIdLst>
    <p:sldId id="266" r:id="rId6"/>
    <p:sldId id="256" r:id="rId7"/>
    <p:sldId id="1572" r:id="rId8"/>
    <p:sldId id="1762" r:id="rId9"/>
    <p:sldId id="1699" r:id="rId10"/>
    <p:sldId id="1753" r:id="rId11"/>
    <p:sldId id="1756" r:id="rId12"/>
    <p:sldId id="1731" r:id="rId13"/>
    <p:sldId id="1779" r:id="rId14"/>
    <p:sldId id="1701" r:id="rId15"/>
    <p:sldId id="1581" r:id="rId16"/>
    <p:sldId id="1678" r:id="rId17"/>
    <p:sldId id="1764" r:id="rId18"/>
    <p:sldId id="1698" r:id="rId19"/>
    <p:sldId id="1575" r:id="rId20"/>
    <p:sldId id="1778" r:id="rId21"/>
    <p:sldId id="1603" r:id="rId22"/>
    <p:sldId id="1771" r:id="rId23"/>
    <p:sldId id="1755" r:id="rId24"/>
    <p:sldId id="1758" r:id="rId25"/>
    <p:sldId id="1754" r:id="rId26"/>
    <p:sldId id="1700" r:id="rId27"/>
    <p:sldId id="1775" r:id="rId28"/>
    <p:sldId id="1774" r:id="rId29"/>
    <p:sldId id="1696" r:id="rId30"/>
    <p:sldId id="1766" r:id="rId31"/>
    <p:sldId id="15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DFBAF0-9850-7CA3-822F-BBBAF450FD50}" name="Sheryl Faminow" initials="SF" userId="c97c768a42d19c1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13896-AC98-4E16-B309-F9A6BE0E18CA}" v="1012" dt="2024-10-31T17:45:28.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35" autoAdjust="0"/>
    <p:restoredTop sz="86430" autoAdjust="0"/>
  </p:normalViewPr>
  <p:slideViewPr>
    <p:cSldViewPr snapToGrid="0">
      <p:cViewPr varScale="1">
        <p:scale>
          <a:sx n="62" d="100"/>
          <a:sy n="62" d="100"/>
        </p:scale>
        <p:origin x="52"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3290B-3F07-4EFE-80A3-2ED96A26DA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54F8FB-B704-45A8-A7A7-B0330E804E47}">
      <dgm:prSet custT="1"/>
      <dgm:spPr/>
      <dgm:t>
        <a:bodyPr/>
        <a:lstStyle/>
        <a:p>
          <a:pPr>
            <a:lnSpc>
              <a:spcPct val="100000"/>
            </a:lnSpc>
          </a:pPr>
          <a:r>
            <a:rPr lang="en-US" sz="2000" b="0" i="0" kern="1200" dirty="0">
              <a:latin typeface="Amasis MT Pro" panose="02040504050005020304" pitchFamily="18" charset="0"/>
            </a:rPr>
            <a:t>The GRF is a Non-Profit Organization administered through the Southern Alberta Sustainable Community Initiative (SASCI). </a:t>
          </a:r>
        </a:p>
        <a:p>
          <a:pPr>
            <a:lnSpc>
              <a:spcPct val="100000"/>
            </a:lnSpc>
          </a:pPr>
          <a:endParaRPr lang="en-US" sz="2000" b="0" i="0" kern="1200" dirty="0">
            <a:latin typeface="Amasis MT Pro" panose="02040504050005020304" pitchFamily="18" charset="0"/>
          </a:endParaRPr>
        </a:p>
        <a:p>
          <a:pPr>
            <a:lnSpc>
              <a:spcPct val="100000"/>
            </a:lnSpc>
          </a:pPr>
          <a:r>
            <a:rPr lang="en-US" sz="2400" b="0" i="0" kern="1200" dirty="0">
              <a:latin typeface="Amasis MT Pro" panose="02040504050005020304" pitchFamily="18" charset="0"/>
            </a:rPr>
            <a:t>You can donate to the GRF by </a:t>
          </a:r>
          <a:r>
            <a:rPr lang="en-US" sz="2400" b="0" i="0" kern="1200" dirty="0" err="1">
              <a:latin typeface="Amasis MT Pro" panose="02040504050005020304" pitchFamily="18" charset="0"/>
            </a:rPr>
            <a:t>autodeposit</a:t>
          </a:r>
          <a:r>
            <a:rPr lang="en-US" sz="2400" b="0" i="0" kern="1200" dirty="0">
              <a:latin typeface="Amasis MT Pro" panose="02040504050005020304" pitchFamily="18" charset="0"/>
            </a:rPr>
            <a:t> to  </a:t>
          </a:r>
          <a:r>
            <a:rPr lang="en-CA" sz="3200" b="0" i="0" kern="1200" dirty="0">
              <a:solidFill>
                <a:prstClr val="white"/>
              </a:solidFill>
              <a:latin typeface="Amasis MT Pro" panose="02040504050005020304" pitchFamily="18" charset="0"/>
              <a:ea typeface="+mn-ea"/>
              <a:cs typeface="+mn-cs"/>
            </a:rPr>
            <a:t>admin@sasci.ca</a:t>
          </a:r>
          <a:endParaRPr lang="en-US" sz="2400" b="0" i="0" kern="1200" dirty="0">
            <a:solidFill>
              <a:prstClr val="white"/>
            </a:solidFill>
            <a:latin typeface="Amasis MT Pro" panose="02040504050005020304" pitchFamily="18" charset="0"/>
            <a:ea typeface="+mn-ea"/>
            <a:cs typeface="+mn-cs"/>
          </a:endParaRPr>
        </a:p>
      </dgm:t>
    </dgm:pt>
    <dgm:pt modelId="{9EE8975C-38A1-493F-A826-391A14B058AB}" type="parTrans" cxnId="{FA284F0A-8218-43AB-AD61-1C5DCD9DDCE1}">
      <dgm:prSet/>
      <dgm:spPr/>
      <dgm:t>
        <a:bodyPr/>
        <a:lstStyle/>
        <a:p>
          <a:endParaRPr lang="en-US"/>
        </a:p>
      </dgm:t>
    </dgm:pt>
    <dgm:pt modelId="{91AA330A-EE2F-4B8F-BF35-070C2CCEE90E}" type="sibTrans" cxnId="{FA284F0A-8218-43AB-AD61-1C5DCD9DDCE1}">
      <dgm:prSet/>
      <dgm:spPr/>
      <dgm:t>
        <a:bodyPr/>
        <a:lstStyle/>
        <a:p>
          <a:pPr>
            <a:lnSpc>
              <a:spcPct val="100000"/>
            </a:lnSpc>
          </a:pPr>
          <a:endParaRPr lang="en-US"/>
        </a:p>
      </dgm:t>
    </dgm:pt>
    <dgm:pt modelId="{9E8C3680-88F4-4A93-901F-9AC7A4656BA4}">
      <dgm:prSet custT="1"/>
      <dgm:spPr/>
      <dgm:t>
        <a:bodyPr/>
        <a:lstStyle/>
        <a:p>
          <a:pPr>
            <a:lnSpc>
              <a:spcPct val="100000"/>
            </a:lnSpc>
          </a:pPr>
          <a:r>
            <a:rPr lang="en-US" sz="2000">
              <a:latin typeface="Amasis MT Pro" panose="02040504050005020304" pitchFamily="18" charset="0"/>
            </a:rPr>
            <a:t>Donations are gratefully used for organizational expenses that cannot be covered by grants.</a:t>
          </a:r>
        </a:p>
      </dgm:t>
    </dgm:pt>
    <dgm:pt modelId="{C24DE686-007F-4989-BF9B-9DA9225476B2}" type="parTrans" cxnId="{655B6D65-9ECA-4744-B315-FE8C8F5B6993}">
      <dgm:prSet/>
      <dgm:spPr/>
      <dgm:t>
        <a:bodyPr/>
        <a:lstStyle/>
        <a:p>
          <a:endParaRPr lang="en-US"/>
        </a:p>
      </dgm:t>
    </dgm:pt>
    <dgm:pt modelId="{1D275969-6645-43A3-AB63-7D594F547586}" type="sibTrans" cxnId="{655B6D65-9ECA-4744-B315-FE8C8F5B6993}">
      <dgm:prSet/>
      <dgm:spPr/>
      <dgm:t>
        <a:bodyPr/>
        <a:lstStyle/>
        <a:p>
          <a:pPr>
            <a:lnSpc>
              <a:spcPct val="100000"/>
            </a:lnSpc>
          </a:pPr>
          <a:endParaRPr lang="en-US"/>
        </a:p>
      </dgm:t>
    </dgm:pt>
    <dgm:pt modelId="{0279D167-F4E9-4555-97CA-CD164B87136A}" type="pres">
      <dgm:prSet presAssocID="{F763290B-3F07-4EFE-80A3-2ED96A26DA03}" presName="linear" presStyleCnt="0">
        <dgm:presLayoutVars>
          <dgm:animLvl val="lvl"/>
          <dgm:resizeHandles val="exact"/>
        </dgm:presLayoutVars>
      </dgm:prSet>
      <dgm:spPr/>
    </dgm:pt>
    <dgm:pt modelId="{6C1C9235-9323-4C9E-9461-6B5EAC728EAF}" type="pres">
      <dgm:prSet presAssocID="{5854F8FB-B704-45A8-A7A7-B0330E804E47}" presName="parentText" presStyleLbl="node1" presStyleIdx="0" presStyleCnt="2" custScaleY="150503" custLinFactY="-12454" custLinFactNeighborX="1492" custLinFactNeighborY="-100000">
        <dgm:presLayoutVars>
          <dgm:chMax val="0"/>
          <dgm:bulletEnabled val="1"/>
        </dgm:presLayoutVars>
      </dgm:prSet>
      <dgm:spPr/>
    </dgm:pt>
    <dgm:pt modelId="{C634A43C-CE0E-46E9-90D7-C8148686CFBC}" type="pres">
      <dgm:prSet presAssocID="{91AA330A-EE2F-4B8F-BF35-070C2CCEE90E}" presName="spacer" presStyleCnt="0"/>
      <dgm:spPr/>
    </dgm:pt>
    <dgm:pt modelId="{03ED27A0-B0E3-487F-8D35-7631FAFE3E3E}" type="pres">
      <dgm:prSet presAssocID="{9E8C3680-88F4-4A93-901F-9AC7A4656BA4}" presName="parentText" presStyleLbl="node1" presStyleIdx="1" presStyleCnt="2" custScaleY="94536">
        <dgm:presLayoutVars>
          <dgm:chMax val="0"/>
          <dgm:bulletEnabled val="1"/>
        </dgm:presLayoutVars>
      </dgm:prSet>
      <dgm:spPr/>
    </dgm:pt>
  </dgm:ptLst>
  <dgm:cxnLst>
    <dgm:cxn modelId="{FA284F0A-8218-43AB-AD61-1C5DCD9DDCE1}" srcId="{F763290B-3F07-4EFE-80A3-2ED96A26DA03}" destId="{5854F8FB-B704-45A8-A7A7-B0330E804E47}" srcOrd="0" destOrd="0" parTransId="{9EE8975C-38A1-493F-A826-391A14B058AB}" sibTransId="{91AA330A-EE2F-4B8F-BF35-070C2CCEE90E}"/>
    <dgm:cxn modelId="{655B6D65-9ECA-4744-B315-FE8C8F5B6993}" srcId="{F763290B-3F07-4EFE-80A3-2ED96A26DA03}" destId="{9E8C3680-88F4-4A93-901F-9AC7A4656BA4}" srcOrd="1" destOrd="0" parTransId="{C24DE686-007F-4989-BF9B-9DA9225476B2}" sibTransId="{1D275969-6645-43A3-AB63-7D594F547586}"/>
    <dgm:cxn modelId="{0D1FD848-F559-4471-96A9-9AAAA1EFF25F}" type="presOf" srcId="{5854F8FB-B704-45A8-A7A7-B0330E804E47}" destId="{6C1C9235-9323-4C9E-9461-6B5EAC728EAF}" srcOrd="0" destOrd="0" presId="urn:microsoft.com/office/officeart/2005/8/layout/vList2"/>
    <dgm:cxn modelId="{9E233CBF-4B01-478D-9F14-84A6F30C4EC9}" type="presOf" srcId="{F763290B-3F07-4EFE-80A3-2ED96A26DA03}" destId="{0279D167-F4E9-4555-97CA-CD164B87136A}" srcOrd="0" destOrd="0" presId="urn:microsoft.com/office/officeart/2005/8/layout/vList2"/>
    <dgm:cxn modelId="{F6AD96FA-E30C-43F7-AAB0-819B1F44BECE}" type="presOf" srcId="{9E8C3680-88F4-4A93-901F-9AC7A4656BA4}" destId="{03ED27A0-B0E3-487F-8D35-7631FAFE3E3E}" srcOrd="0" destOrd="0" presId="urn:microsoft.com/office/officeart/2005/8/layout/vList2"/>
    <dgm:cxn modelId="{2E39D7BA-F102-43BA-9674-C3DC79763544}" type="presParOf" srcId="{0279D167-F4E9-4555-97CA-CD164B87136A}" destId="{6C1C9235-9323-4C9E-9461-6B5EAC728EAF}" srcOrd="0" destOrd="0" presId="urn:microsoft.com/office/officeart/2005/8/layout/vList2"/>
    <dgm:cxn modelId="{8536D9BB-5295-47F9-B02B-7B1C573E0821}" type="presParOf" srcId="{0279D167-F4E9-4555-97CA-CD164B87136A}" destId="{C634A43C-CE0E-46E9-90D7-C8148686CFBC}" srcOrd="1" destOrd="0" presId="urn:microsoft.com/office/officeart/2005/8/layout/vList2"/>
    <dgm:cxn modelId="{DB4A4C09-0CDF-4447-B670-636C9D8770D2}" type="presParOf" srcId="{0279D167-F4E9-4555-97CA-CD164B87136A}" destId="{03ED27A0-B0E3-487F-8D35-7631FAFE3E3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C9235-9323-4C9E-9461-6B5EAC728EAF}">
      <dsp:nvSpPr>
        <dsp:cNvPr id="0" name=""/>
        <dsp:cNvSpPr/>
      </dsp:nvSpPr>
      <dsp:spPr>
        <a:xfrm>
          <a:off x="0" y="0"/>
          <a:ext cx="6036154" cy="25917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b="0" i="0" kern="1200" dirty="0">
              <a:latin typeface="Amasis MT Pro" panose="02040504050005020304" pitchFamily="18" charset="0"/>
            </a:rPr>
            <a:t>The GRF is a Non-Profit Organization administered through the Southern Alberta Sustainable Community Initiative (SASCI). </a:t>
          </a:r>
        </a:p>
        <a:p>
          <a:pPr marL="0" lvl="0" indent="0" algn="l" defTabSz="889000">
            <a:lnSpc>
              <a:spcPct val="100000"/>
            </a:lnSpc>
            <a:spcBef>
              <a:spcPct val="0"/>
            </a:spcBef>
            <a:spcAft>
              <a:spcPct val="35000"/>
            </a:spcAft>
            <a:buNone/>
          </a:pPr>
          <a:endParaRPr lang="en-US" sz="2000" b="0" i="0" kern="1200" dirty="0">
            <a:latin typeface="Amasis MT Pro" panose="02040504050005020304" pitchFamily="18" charset="0"/>
          </a:endParaRPr>
        </a:p>
        <a:p>
          <a:pPr marL="0" lvl="0" indent="0" algn="l" defTabSz="889000">
            <a:lnSpc>
              <a:spcPct val="100000"/>
            </a:lnSpc>
            <a:spcBef>
              <a:spcPct val="0"/>
            </a:spcBef>
            <a:spcAft>
              <a:spcPct val="35000"/>
            </a:spcAft>
            <a:buNone/>
          </a:pPr>
          <a:r>
            <a:rPr lang="en-US" sz="2400" b="0" i="0" kern="1200" dirty="0">
              <a:latin typeface="Amasis MT Pro" panose="02040504050005020304" pitchFamily="18" charset="0"/>
            </a:rPr>
            <a:t>You can donate to the GRF by </a:t>
          </a:r>
          <a:r>
            <a:rPr lang="en-US" sz="2400" b="0" i="0" kern="1200" dirty="0" err="1">
              <a:latin typeface="Amasis MT Pro" panose="02040504050005020304" pitchFamily="18" charset="0"/>
            </a:rPr>
            <a:t>autodeposit</a:t>
          </a:r>
          <a:r>
            <a:rPr lang="en-US" sz="2400" b="0" i="0" kern="1200" dirty="0">
              <a:latin typeface="Amasis MT Pro" panose="02040504050005020304" pitchFamily="18" charset="0"/>
            </a:rPr>
            <a:t> to  </a:t>
          </a:r>
          <a:r>
            <a:rPr lang="en-CA" sz="3200" b="0" i="0" kern="1200" dirty="0">
              <a:solidFill>
                <a:prstClr val="white"/>
              </a:solidFill>
              <a:latin typeface="Amasis MT Pro" panose="02040504050005020304" pitchFamily="18" charset="0"/>
              <a:ea typeface="+mn-ea"/>
              <a:cs typeface="+mn-cs"/>
            </a:rPr>
            <a:t>admin@sasci.ca</a:t>
          </a:r>
          <a:endParaRPr lang="en-US" sz="2400" b="0" i="0" kern="1200" dirty="0">
            <a:solidFill>
              <a:prstClr val="white"/>
            </a:solidFill>
            <a:latin typeface="Amasis MT Pro" panose="02040504050005020304" pitchFamily="18" charset="0"/>
            <a:ea typeface="+mn-ea"/>
            <a:cs typeface="+mn-cs"/>
          </a:endParaRPr>
        </a:p>
      </dsp:txBody>
      <dsp:txXfrm>
        <a:off x="126518" y="126518"/>
        <a:ext cx="5783118" cy="2338697"/>
      </dsp:txXfrm>
    </dsp:sp>
    <dsp:sp modelId="{03ED27A0-B0E3-487F-8D35-7631FAFE3E3E}">
      <dsp:nvSpPr>
        <dsp:cNvPr id="0" name=""/>
        <dsp:cNvSpPr/>
      </dsp:nvSpPr>
      <dsp:spPr>
        <a:xfrm>
          <a:off x="0" y="2601072"/>
          <a:ext cx="6036154" cy="1627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kern="1200">
              <a:latin typeface="Amasis MT Pro" panose="02040504050005020304" pitchFamily="18" charset="0"/>
            </a:rPr>
            <a:t>Donations are gratefully used for organizational expenses that cannot be covered by grants.</a:t>
          </a:r>
        </a:p>
      </dsp:txBody>
      <dsp:txXfrm>
        <a:off x="79470" y="2680542"/>
        <a:ext cx="5877214" cy="14690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FBC4C-3398-4545-A975-12DBC50D5A93}"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11208-A62D-4FC8-B37D-41B0FEAB01C7}" type="slidenum">
              <a:rPr lang="en-US" smtClean="0"/>
              <a:t>‹#›</a:t>
            </a:fld>
            <a:endParaRPr lang="en-US"/>
          </a:p>
        </p:txBody>
      </p:sp>
    </p:spTree>
    <p:extLst>
      <p:ext uri="{BB962C8B-B14F-4D97-AF65-F5344CB8AC3E}">
        <p14:creationId xmlns:p14="http://schemas.microsoft.com/office/powerpoint/2010/main" val="355620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C9B497E-0952-4012-9DE1-18DBAC770F91}" type="slidenum">
              <a:rPr lang="en-CA" smtClean="0"/>
              <a:t>1</a:t>
            </a:fld>
            <a:endParaRPr lang="en-CA"/>
          </a:p>
        </p:txBody>
      </p:sp>
    </p:spTree>
    <p:extLst>
      <p:ext uri="{BB962C8B-B14F-4D97-AF65-F5344CB8AC3E}">
        <p14:creationId xmlns:p14="http://schemas.microsoft.com/office/powerpoint/2010/main" val="2065235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pPr marL="157808" indent="-157808" defTabSz="841639">
              <a:buFont typeface="Arial" panose="020B0604020202020204" pitchFamily="34" charset="0"/>
              <a:buChar char="•"/>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Create guidance based on evidence and experience</a:t>
            </a:r>
          </a:p>
          <a:p>
            <a:pPr defTabSz="841639">
              <a:lnSpc>
                <a:spcPct val="200000"/>
              </a:lnSpc>
              <a:spcAft>
                <a:spcPts val="0"/>
              </a:spcAft>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Provide expectations of time commitments and effort required to restore disturbances</a:t>
            </a:r>
          </a:p>
          <a:p>
            <a:pPr defTabSz="841639">
              <a:lnSpc>
                <a:spcPct val="200000"/>
              </a:lnSpc>
              <a:spcAft>
                <a:spcPts val="0"/>
              </a:spcAft>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Identify efficient</a:t>
            </a:r>
            <a:r>
              <a:rPr lang="en-US" baseline="0" dirty="0">
                <a:latin typeface="Arial" charset="0"/>
              </a:rPr>
              <a:t> and cost effective recovery strategies</a:t>
            </a:r>
          </a:p>
          <a:p>
            <a:pPr defTabSz="841639">
              <a:lnSpc>
                <a:spcPct val="200000"/>
              </a:lnSpc>
              <a:spcAft>
                <a:spcPts val="0"/>
              </a:spcAft>
              <a:defRPr/>
            </a:pPr>
            <a:endParaRPr lang="en-US" dirty="0">
              <a:latin typeface="Arial" charset="0"/>
            </a:endParaRPr>
          </a:p>
          <a:p>
            <a:pPr marL="157808" indent="-157808">
              <a:lnSpc>
                <a:spcPct val="200000"/>
              </a:lnSpc>
              <a:spcAft>
                <a:spcPts val="0"/>
              </a:spcAft>
              <a:buFont typeface="Arial" panose="020B0604020202020204" pitchFamily="34" charset="0"/>
              <a:buChar char="•"/>
            </a:pPr>
            <a:r>
              <a:rPr lang="en-US" dirty="0">
                <a:latin typeface="Arial" charset="0"/>
              </a:rPr>
              <a:t>Not meant to be prescriptive; plenty</a:t>
            </a:r>
            <a:r>
              <a:rPr lang="en-US" baseline="0" dirty="0">
                <a:latin typeface="Arial" charset="0"/>
              </a:rPr>
              <a:t> of room for creativity in reclamation practice.</a:t>
            </a: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Completed manuals for each NSR in grasslands and grasslands in surrounding foothills, parkland and montane</a:t>
            </a:r>
          </a:p>
          <a:p>
            <a:pPr marL="157808" indent="-157808" defTabSz="841639">
              <a:lnSpc>
                <a:spcPct val="200000"/>
              </a:lnSpc>
              <a:spcAft>
                <a:spcPts val="0"/>
              </a:spcAft>
              <a:buFont typeface="Arial" panose="020B0604020202020204" pitchFamily="34" charset="0"/>
              <a:buChar char="•"/>
              <a:defRPr/>
            </a:pPr>
            <a:r>
              <a:rPr lang="en-US" dirty="0">
                <a:latin typeface="Arial" charset="0"/>
              </a:rPr>
              <a:t>Available free as pdf or hard copy for subsidized price</a:t>
            </a:r>
          </a:p>
          <a:p>
            <a:pPr defTabSz="841639">
              <a:lnSpc>
                <a:spcPct val="200000"/>
              </a:lnSpc>
              <a:spcAft>
                <a:spcPts val="0"/>
              </a:spcAft>
              <a:defRPr/>
            </a:pPr>
            <a:endParaRPr 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A0ABE-DD39-49B2-A90B-AF0BD68C8936}"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1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9E53F-4145-C313-FCBC-917EC284E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5F02E-B5DA-34C1-1A53-03C4A7491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9C23C-6242-716C-B407-639458204C6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D5CD263-1B32-CE4E-9246-46001ED495C8}"/>
              </a:ext>
            </a:extLst>
          </p:cNvPr>
          <p:cNvSpPr>
            <a:spLocks noGrp="1"/>
          </p:cNvSpPr>
          <p:nvPr>
            <p:ph type="sldNum" sz="quarter" idx="5"/>
          </p:nvPr>
        </p:nvSpPr>
        <p:spPr/>
        <p:txBody>
          <a:bodyPr/>
          <a:lstStyle/>
          <a:p>
            <a:fld id="{3B23A995-AFBF-4D60-B680-A40A578F0003}" type="slidenum">
              <a:rPr lang="en-CA" smtClean="0"/>
              <a:t>19</a:t>
            </a:fld>
            <a:endParaRPr lang="en-CA"/>
          </a:p>
        </p:txBody>
      </p:sp>
    </p:spTree>
    <p:extLst>
      <p:ext uri="{BB962C8B-B14F-4D97-AF65-F5344CB8AC3E}">
        <p14:creationId xmlns:p14="http://schemas.microsoft.com/office/powerpoint/2010/main" val="303025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49034-DEB4-2AA2-91C7-86F1AB1F2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82238-BE14-E9C5-CC99-7234688B1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5877F-2D1E-AD0A-7DFB-7AEA47D8DBF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4AF0B13-5263-BAD2-EFF7-C6921CC45B66}"/>
              </a:ext>
            </a:extLst>
          </p:cNvPr>
          <p:cNvSpPr>
            <a:spLocks noGrp="1"/>
          </p:cNvSpPr>
          <p:nvPr>
            <p:ph type="sldNum" sz="quarter" idx="5"/>
          </p:nvPr>
        </p:nvSpPr>
        <p:spPr/>
        <p:txBody>
          <a:bodyPr/>
          <a:lstStyle/>
          <a:p>
            <a:fld id="{3B23A995-AFBF-4D60-B680-A40A578F0003}" type="slidenum">
              <a:rPr lang="en-CA" smtClean="0"/>
              <a:t>20</a:t>
            </a:fld>
            <a:endParaRPr lang="en-CA"/>
          </a:p>
        </p:txBody>
      </p:sp>
    </p:spTree>
    <p:extLst>
      <p:ext uri="{BB962C8B-B14F-4D97-AF65-F5344CB8AC3E}">
        <p14:creationId xmlns:p14="http://schemas.microsoft.com/office/powerpoint/2010/main" val="147273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AF505-6CBD-4BD4-EB0E-0DF057B96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B4ADA-C1FD-4DBD-C302-DE9987346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CDC6C-891E-1E18-47F7-570F169CB63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307CCF8-2925-761C-924C-B9A7BD1060F2}"/>
              </a:ext>
            </a:extLst>
          </p:cNvPr>
          <p:cNvSpPr>
            <a:spLocks noGrp="1"/>
          </p:cNvSpPr>
          <p:nvPr>
            <p:ph type="sldNum" sz="quarter" idx="5"/>
          </p:nvPr>
        </p:nvSpPr>
        <p:spPr/>
        <p:txBody>
          <a:bodyPr/>
          <a:lstStyle/>
          <a:p>
            <a:fld id="{3B23A995-AFBF-4D60-B680-A40A578F0003}" type="slidenum">
              <a:rPr lang="en-CA" smtClean="0"/>
              <a:t>21</a:t>
            </a:fld>
            <a:endParaRPr lang="en-CA"/>
          </a:p>
        </p:txBody>
      </p:sp>
    </p:spTree>
    <p:extLst>
      <p:ext uri="{BB962C8B-B14F-4D97-AF65-F5344CB8AC3E}">
        <p14:creationId xmlns:p14="http://schemas.microsoft.com/office/powerpoint/2010/main" val="125607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to our Sponsors!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8DFB6-452E-4EB7-98F2-BC89E1B44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248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1FD1D-5441-7940-74BE-C14FDB88C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4641E-75CF-E8A0-2473-DCC29A945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73B91-54DF-4FE5-690F-D1C7BE77E1A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64F726B-73F0-62D4-3C6D-18C35AD30276}"/>
              </a:ext>
            </a:extLst>
          </p:cNvPr>
          <p:cNvSpPr>
            <a:spLocks noGrp="1"/>
          </p:cNvSpPr>
          <p:nvPr>
            <p:ph type="sldNum" sz="quarter" idx="5"/>
          </p:nvPr>
        </p:nvSpPr>
        <p:spPr/>
        <p:txBody>
          <a:bodyPr/>
          <a:lstStyle/>
          <a:p>
            <a:fld id="{3B23A995-AFBF-4D60-B680-A40A578F0003}" type="slidenum">
              <a:rPr lang="en-CA" smtClean="0"/>
              <a:t>26</a:t>
            </a:fld>
            <a:endParaRPr lang="en-CA"/>
          </a:p>
        </p:txBody>
      </p:sp>
    </p:spTree>
    <p:extLst>
      <p:ext uri="{BB962C8B-B14F-4D97-AF65-F5344CB8AC3E}">
        <p14:creationId xmlns:p14="http://schemas.microsoft.com/office/powerpoint/2010/main" val="194970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8DFB6-452E-4EB7-98F2-BC89E1B44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04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2F11208-A62D-4FC8-B37D-41B0FEAB01C7}" type="slidenum">
              <a:rPr lang="en-US" smtClean="0"/>
              <a:t>2</a:t>
            </a:fld>
            <a:endParaRPr lang="en-US"/>
          </a:p>
        </p:txBody>
      </p:sp>
    </p:spTree>
    <p:extLst>
      <p:ext uri="{BB962C8B-B14F-4D97-AF65-F5344CB8AC3E}">
        <p14:creationId xmlns:p14="http://schemas.microsoft.com/office/powerpoint/2010/main" val="28882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E89E-5BC4-1229-2422-1D5D343D2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7743E-3FD6-7199-2471-AB2A07F15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C9221-1D4E-C848-9379-448D3E5B84F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7430C526-0475-B21D-B9AE-2BFADBD081B9}"/>
              </a:ext>
            </a:extLst>
          </p:cNvPr>
          <p:cNvSpPr>
            <a:spLocks noGrp="1"/>
          </p:cNvSpPr>
          <p:nvPr>
            <p:ph type="sldNum" sz="quarter" idx="5"/>
          </p:nvPr>
        </p:nvSpPr>
        <p:spPr/>
        <p:txBody>
          <a:bodyPr/>
          <a:lstStyle/>
          <a:p>
            <a:fld id="{3B23A995-AFBF-4D60-B680-A40A578F0003}" type="slidenum">
              <a:rPr lang="en-CA" smtClean="0"/>
              <a:t>4</a:t>
            </a:fld>
            <a:endParaRPr lang="en-CA"/>
          </a:p>
        </p:txBody>
      </p:sp>
    </p:spTree>
    <p:extLst>
      <p:ext uri="{BB962C8B-B14F-4D97-AF65-F5344CB8AC3E}">
        <p14:creationId xmlns:p14="http://schemas.microsoft.com/office/powerpoint/2010/main" val="157678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23A995-AFBF-4D60-B680-A40A578F0003}" type="slidenum">
              <a:rPr lang="en-CA" smtClean="0"/>
              <a:t>6</a:t>
            </a:fld>
            <a:endParaRPr lang="en-CA"/>
          </a:p>
        </p:txBody>
      </p:sp>
    </p:spTree>
    <p:extLst>
      <p:ext uri="{BB962C8B-B14F-4D97-AF65-F5344CB8AC3E}">
        <p14:creationId xmlns:p14="http://schemas.microsoft.com/office/powerpoint/2010/main" val="3859336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23A995-AFBF-4D60-B680-A40A578F0003}" type="slidenum">
              <a:rPr lang="en-CA" smtClean="0"/>
              <a:t>7</a:t>
            </a:fld>
            <a:endParaRPr lang="en-CA"/>
          </a:p>
        </p:txBody>
      </p:sp>
    </p:spTree>
    <p:extLst>
      <p:ext uri="{BB962C8B-B14F-4D97-AF65-F5344CB8AC3E}">
        <p14:creationId xmlns:p14="http://schemas.microsoft.com/office/powerpoint/2010/main" val="87125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8DFB6-452E-4EB7-98F2-BC89E1B44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605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7D37-F67B-44ED-3A70-0D54FC25E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D5B5A-41E7-F971-4B23-355665E88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E36D2-7350-27B0-57FD-1936E94B2AA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9CD9516-BE29-FF5E-840D-E3F09F6EAAF6}"/>
              </a:ext>
            </a:extLst>
          </p:cNvPr>
          <p:cNvSpPr>
            <a:spLocks noGrp="1"/>
          </p:cNvSpPr>
          <p:nvPr>
            <p:ph type="sldNum" sz="quarter" idx="5"/>
          </p:nvPr>
        </p:nvSpPr>
        <p:spPr/>
        <p:txBody>
          <a:bodyPr/>
          <a:lstStyle/>
          <a:p>
            <a:fld id="{3B23A995-AFBF-4D60-B680-A40A578F0003}" type="slidenum">
              <a:rPr lang="en-CA" smtClean="0"/>
              <a:t>13</a:t>
            </a:fld>
            <a:endParaRPr lang="en-CA"/>
          </a:p>
        </p:txBody>
      </p:sp>
    </p:spTree>
    <p:extLst>
      <p:ext uri="{BB962C8B-B14F-4D97-AF65-F5344CB8AC3E}">
        <p14:creationId xmlns:p14="http://schemas.microsoft.com/office/powerpoint/2010/main" val="168121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2F11208-A62D-4FC8-B37D-41B0FEAB01C7}" type="slidenum">
              <a:rPr lang="en-US" smtClean="0"/>
              <a:t>14</a:t>
            </a:fld>
            <a:endParaRPr lang="en-US"/>
          </a:p>
        </p:txBody>
      </p:sp>
    </p:spTree>
    <p:extLst>
      <p:ext uri="{BB962C8B-B14F-4D97-AF65-F5344CB8AC3E}">
        <p14:creationId xmlns:p14="http://schemas.microsoft.com/office/powerpoint/2010/main" val="242185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pPr marL="157808" indent="-157808" defTabSz="841639">
              <a:buFont typeface="Arial" panose="020B0604020202020204" pitchFamily="34" charset="0"/>
              <a:buChar char="•"/>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Create guidance based on evidence and experience</a:t>
            </a:r>
          </a:p>
          <a:p>
            <a:pPr defTabSz="841639">
              <a:lnSpc>
                <a:spcPct val="200000"/>
              </a:lnSpc>
              <a:spcAft>
                <a:spcPts val="0"/>
              </a:spcAft>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Provide expectations of time commitments and effort required to restore disturbances</a:t>
            </a:r>
          </a:p>
          <a:p>
            <a:pPr defTabSz="841639">
              <a:lnSpc>
                <a:spcPct val="200000"/>
              </a:lnSpc>
              <a:spcAft>
                <a:spcPts val="0"/>
              </a:spcAft>
              <a:defRPr/>
            </a:pP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Identify efficient</a:t>
            </a:r>
            <a:r>
              <a:rPr lang="en-US" baseline="0" dirty="0">
                <a:latin typeface="Arial" charset="0"/>
              </a:rPr>
              <a:t> and cost effective recovery strategies</a:t>
            </a:r>
          </a:p>
          <a:p>
            <a:pPr defTabSz="841639">
              <a:lnSpc>
                <a:spcPct val="200000"/>
              </a:lnSpc>
              <a:spcAft>
                <a:spcPts val="0"/>
              </a:spcAft>
              <a:defRPr/>
            </a:pPr>
            <a:endParaRPr lang="en-US" dirty="0">
              <a:latin typeface="Arial" charset="0"/>
            </a:endParaRPr>
          </a:p>
          <a:p>
            <a:pPr marL="157808" indent="-157808">
              <a:lnSpc>
                <a:spcPct val="200000"/>
              </a:lnSpc>
              <a:spcAft>
                <a:spcPts val="0"/>
              </a:spcAft>
              <a:buFont typeface="Arial" panose="020B0604020202020204" pitchFamily="34" charset="0"/>
              <a:buChar char="•"/>
            </a:pPr>
            <a:r>
              <a:rPr lang="en-US" dirty="0">
                <a:latin typeface="Arial" charset="0"/>
              </a:rPr>
              <a:t>Not meant to be prescriptive; plenty</a:t>
            </a:r>
            <a:r>
              <a:rPr lang="en-US" baseline="0" dirty="0">
                <a:latin typeface="Arial" charset="0"/>
              </a:rPr>
              <a:t> of room for creativity in reclamation practice.</a:t>
            </a:r>
            <a:endParaRPr lang="en-US" dirty="0">
              <a:latin typeface="Arial" charset="0"/>
            </a:endParaRPr>
          </a:p>
          <a:p>
            <a:pPr marL="157808" indent="-157808" defTabSz="841639">
              <a:lnSpc>
                <a:spcPct val="200000"/>
              </a:lnSpc>
              <a:spcAft>
                <a:spcPts val="0"/>
              </a:spcAft>
              <a:buFont typeface="Arial" panose="020B0604020202020204" pitchFamily="34" charset="0"/>
              <a:buChar char="•"/>
              <a:defRPr/>
            </a:pPr>
            <a:r>
              <a:rPr lang="en-US" dirty="0">
                <a:latin typeface="Arial" charset="0"/>
              </a:rPr>
              <a:t>Completed manuals for each NSR in grasslands and grasslands in surrounding foothills, parkland and montane</a:t>
            </a:r>
          </a:p>
          <a:p>
            <a:pPr marL="157808" indent="-157808" defTabSz="841639">
              <a:lnSpc>
                <a:spcPct val="200000"/>
              </a:lnSpc>
              <a:spcAft>
                <a:spcPts val="0"/>
              </a:spcAft>
              <a:buFont typeface="Arial" panose="020B0604020202020204" pitchFamily="34" charset="0"/>
              <a:buChar char="•"/>
              <a:defRPr/>
            </a:pPr>
            <a:r>
              <a:rPr lang="en-US" dirty="0">
                <a:latin typeface="Arial" charset="0"/>
              </a:rPr>
              <a:t>Available free as pdf or hard copy for subsidized price</a:t>
            </a:r>
          </a:p>
          <a:p>
            <a:pPr defTabSz="841639">
              <a:lnSpc>
                <a:spcPct val="200000"/>
              </a:lnSpc>
              <a:spcAft>
                <a:spcPts val="0"/>
              </a:spcAft>
              <a:defRPr/>
            </a:pPr>
            <a:endParaRPr lang="en-US"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A0ABE-DD39-49B2-A90B-AF0BD68C8936}"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8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9C4C-B91C-7925-5AA5-07C1A5852F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536178-3F43-9F3E-09C1-131C5138F1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1E167E-728D-F64D-49A4-71AF5CC16B4B}"/>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7231EBA0-2373-EFA4-0E05-9F52EAED5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0199B-CA8F-31FD-DC9E-72BC7F664691}"/>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3889342698"/>
      </p:ext>
    </p:extLst>
  </p:cSld>
  <p:clrMapOvr>
    <a:masterClrMapping/>
  </p:clrMapOvr>
  <p:transition advClick="0" advTm="4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FD6B-4A85-1C4A-A281-0FD034DF8D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123A6-F782-AE79-91AE-5AFCD760AE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60FDC-A5F5-ED1E-778A-49409285676A}"/>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58310F6D-B0AB-84A4-E495-1C5E8FBA4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E43FF-B980-8DD0-0CE6-593A2307885C}"/>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418698026"/>
      </p:ext>
    </p:extLst>
  </p:cSld>
  <p:clrMapOvr>
    <a:masterClrMapping/>
  </p:clrMapOvr>
  <p:transition advClick="0" advTm="4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78E4EA-6D98-B0CD-68C7-1F670A437E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3B9AEE-9654-113C-6C41-BEF522F1D8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90A1E-EAFD-5DA3-1F67-213308C283C7}"/>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F3006D37-7DD7-3809-C493-E7FDA1A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4BD6F-68D4-91C9-7FA7-8EAA737EFF33}"/>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2724195040"/>
      </p:ext>
    </p:extLst>
  </p:cSld>
  <p:clrMapOvr>
    <a:masterClrMapping/>
  </p:clrMapOvr>
  <p:transition advClick="0" advTm="4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E3F0-A41E-4677-9CCD-5EEDD4F95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9BF4B-89E1-441F-A728-8B3DF5C98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5ED4F-D73A-4EA7-A6CF-AD40BE9EA403}"/>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53108C56-3C06-4B59-BD30-72A4800DD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B17481-279C-49EA-9EC3-EEBCD97392AC}"/>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2642531777"/>
      </p:ext>
    </p:extLst>
  </p:cSld>
  <p:clrMapOvr>
    <a:masterClrMapping/>
  </p:clrMapOvr>
  <p:transition advClick="0" advTm="4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760E-12C0-4E62-AA56-DE5D28F42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E98B1-B6D0-4008-8950-F6FEEC62D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8BABE-72A1-4A8C-BA71-12B00E58D94A}"/>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70B49F67-DA62-4C81-ACCE-22462218B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CA77-F5F1-4946-ABAD-57806ED30631}"/>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2588909223"/>
      </p:ext>
    </p:extLst>
  </p:cSld>
  <p:clrMapOvr>
    <a:masterClrMapping/>
  </p:clrMapOvr>
  <p:transition advClick="0" advTm="4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24F6-6119-49A9-8D56-97CDC533FB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3EF69-DCD7-4870-9C58-5CE3D5B015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29BFA-C98D-46B4-A192-B89AB197F9FD}"/>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7F1EA7DF-07CE-4B99-8FB9-F6FC3D611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1A433-342D-4894-BAF7-39110E60BC36}"/>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798697169"/>
      </p:ext>
    </p:extLst>
  </p:cSld>
  <p:clrMapOvr>
    <a:masterClrMapping/>
  </p:clrMapOvr>
  <p:transition advClick="0" advTm="4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ADD7-968B-43B8-AD87-324215E62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7C0407-FBD0-4232-AB0C-1457992282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BA9C1-8575-4BA0-AE73-3101F6D2EC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2C76E5-3D2C-4D19-9637-BDAE6CEC8608}"/>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6" name="Footer Placeholder 5">
            <a:extLst>
              <a:ext uri="{FF2B5EF4-FFF2-40B4-BE49-F238E27FC236}">
                <a16:creationId xmlns:a16="http://schemas.microsoft.com/office/drawing/2014/main" id="{7F892FFC-A118-4785-84D4-442CF0481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698A2A-5C0E-4017-A986-119AAB3D0BE8}"/>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3170249"/>
      </p:ext>
    </p:extLst>
  </p:cSld>
  <p:clrMapOvr>
    <a:masterClrMapping/>
  </p:clrMapOvr>
  <p:transition advClick="0" advTm="4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D0F6-3A84-4751-9EB2-FD89EC7BE9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A3CB9E-C700-4A46-AB15-0F4277952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A3C5F-B8C9-4BF9-8709-CA5FB84C0E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D83DAE-93C9-4C83-B2D2-FC387082EC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D19249-9E0A-4E90-AFFD-ACE6DEB8EF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746D9E-9C78-4D00-9C71-129C5A57394A}"/>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8" name="Footer Placeholder 7">
            <a:extLst>
              <a:ext uri="{FF2B5EF4-FFF2-40B4-BE49-F238E27FC236}">
                <a16:creationId xmlns:a16="http://schemas.microsoft.com/office/drawing/2014/main" id="{907487E4-D050-47D6-B3CA-2968D8A24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969F16-96CA-4F52-BD27-565EB8641EB0}"/>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3606071580"/>
      </p:ext>
    </p:extLst>
  </p:cSld>
  <p:clrMapOvr>
    <a:masterClrMapping/>
  </p:clrMapOvr>
  <p:transition advClick="0" advTm="4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1EAD-7F60-48B9-861C-ECF8FB55D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D4AEE-C907-49D5-BEDF-4DE728332DE9}"/>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4" name="Footer Placeholder 3">
            <a:extLst>
              <a:ext uri="{FF2B5EF4-FFF2-40B4-BE49-F238E27FC236}">
                <a16:creationId xmlns:a16="http://schemas.microsoft.com/office/drawing/2014/main" id="{262CE307-5FBD-433E-AD19-99FFD2F79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A9DCA7-F91B-4075-94AB-4ED8DA06CE02}"/>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1844504584"/>
      </p:ext>
    </p:extLst>
  </p:cSld>
  <p:clrMapOvr>
    <a:masterClrMapping/>
  </p:clrMapOvr>
  <p:transition advClick="0" advTm="4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760FD-769B-421D-A72E-0FDE31BBF5F9}"/>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3" name="Footer Placeholder 2">
            <a:extLst>
              <a:ext uri="{FF2B5EF4-FFF2-40B4-BE49-F238E27FC236}">
                <a16:creationId xmlns:a16="http://schemas.microsoft.com/office/drawing/2014/main" id="{5327C29B-30E7-476C-B417-E3A332E04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6F154-D8C8-4191-8997-B7DB3FC4665E}"/>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1379693777"/>
      </p:ext>
    </p:extLst>
  </p:cSld>
  <p:clrMapOvr>
    <a:masterClrMapping/>
  </p:clrMapOvr>
  <p:transition advClick="0" advTm="4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A8E8-3847-4878-88F1-D73133CC1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0E15F-0F83-4E4F-A3A6-92B85BB53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2C7B7-7C96-4081-B12A-B56BDD7E1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8D50B-F2A9-4957-8F90-10BEEB46E41A}"/>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6" name="Footer Placeholder 5">
            <a:extLst>
              <a:ext uri="{FF2B5EF4-FFF2-40B4-BE49-F238E27FC236}">
                <a16:creationId xmlns:a16="http://schemas.microsoft.com/office/drawing/2014/main" id="{9CF7CD7A-547E-4D7E-9525-6B7E26846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D106C-A463-471A-ABA0-D118F855FF5E}"/>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1866472449"/>
      </p:ext>
    </p:extLst>
  </p:cSld>
  <p:clrMapOvr>
    <a:masterClrMapping/>
  </p:clrMapOvr>
  <p:transition advClick="0" advTm="4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A844-AB72-4747-98DB-44E4C0892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DA5C6-C58A-F8A1-33FE-EEB55033B1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CA6F3-52DC-44DD-5B49-A30910B1840C}"/>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3BB3B4F0-535B-97BE-310F-722651F90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75418-4B57-272E-2143-47AF9FB24BC5}"/>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3308391088"/>
      </p:ext>
    </p:extLst>
  </p:cSld>
  <p:clrMapOvr>
    <a:masterClrMapping/>
  </p:clrMapOvr>
  <p:transition advClick="0" advTm="40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B734-80BD-4B06-89E1-FC4F9BD2B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B1B433-5C83-414E-B3E0-E1DB4DD55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C89189-C310-4843-946C-B49CBF9D0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70954-AD47-4F56-A911-95D70ECC52B2}"/>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6" name="Footer Placeholder 5">
            <a:extLst>
              <a:ext uri="{FF2B5EF4-FFF2-40B4-BE49-F238E27FC236}">
                <a16:creationId xmlns:a16="http://schemas.microsoft.com/office/drawing/2014/main" id="{D0EE7697-E6D5-400D-BF3A-445FA3096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12397-9515-415B-98BA-2C0430F9D159}"/>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4074794032"/>
      </p:ext>
    </p:extLst>
  </p:cSld>
  <p:clrMapOvr>
    <a:masterClrMapping/>
  </p:clrMapOvr>
  <p:transition advClick="0" advTm="4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B1B5-5AFB-491E-BFCF-10913C4D6A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3F41CD-2604-44EC-98E9-5288D2A8F6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5EDB2-0ABA-4719-87EA-B50AC6546FCE}"/>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9E7821BB-27CC-42DD-9369-07C961382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4B6E6-E1FE-4C24-85EA-245C5629857D}"/>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1142378268"/>
      </p:ext>
    </p:extLst>
  </p:cSld>
  <p:clrMapOvr>
    <a:masterClrMapping/>
  </p:clrMapOvr>
  <p:transition advClick="0" advTm="4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49D9B-4F46-4DBE-BDC0-6868A77127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7A902-FC0E-43E0-9026-7D4DDCA7F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14B91-AEA8-41EA-96E1-E4BFDBDAA873}"/>
              </a:ext>
            </a:extLst>
          </p:cNvPr>
          <p:cNvSpPr>
            <a:spLocks noGrp="1"/>
          </p:cNvSpPr>
          <p:nvPr>
            <p:ph type="dt" sz="half" idx="10"/>
          </p:nvPr>
        </p:nvSpPr>
        <p:spPr/>
        <p:txBody>
          <a:body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CAC6A938-78F4-4D3E-9469-854E8F24A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41846-1F67-4521-82A1-BFBCB7D66BA4}"/>
              </a:ext>
            </a:extLst>
          </p:cNvPr>
          <p:cNvSpPr>
            <a:spLocks noGrp="1"/>
          </p:cNvSpPr>
          <p:nvPr>
            <p:ph type="sldNum" sz="quarter" idx="12"/>
          </p:nvPr>
        </p:nvSpPr>
        <p:spPr/>
        <p:txBody>
          <a:bodyPr/>
          <a:lstStyle/>
          <a:p>
            <a:fld id="{F0F289F9-006C-4424-B42C-D582C39679C7}" type="slidenum">
              <a:rPr lang="en-US" smtClean="0"/>
              <a:t>‹#›</a:t>
            </a:fld>
            <a:endParaRPr lang="en-US"/>
          </a:p>
        </p:txBody>
      </p:sp>
    </p:spTree>
    <p:extLst>
      <p:ext uri="{BB962C8B-B14F-4D97-AF65-F5344CB8AC3E}">
        <p14:creationId xmlns:p14="http://schemas.microsoft.com/office/powerpoint/2010/main" val="3902440053"/>
      </p:ext>
    </p:extLst>
  </p:cSld>
  <p:clrMapOvr>
    <a:masterClrMapping/>
  </p:clrMapOvr>
  <p:transition advClick="0" advTm="40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1BBAB7C-0598-4EC1-8B87-AC5BD6524CB2}"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63DACE7E-E9C6-4440-A32C-B81A5C3C5758}" type="slidenum">
              <a:rPr lang="en-US" smtClean="0"/>
              <a:t>‹#›</a:t>
            </a:fld>
            <a:endParaRPr lang="en-US"/>
          </a:p>
        </p:txBody>
      </p:sp>
    </p:spTree>
    <p:extLst>
      <p:ext uri="{BB962C8B-B14F-4D97-AF65-F5344CB8AC3E}">
        <p14:creationId xmlns:p14="http://schemas.microsoft.com/office/powerpoint/2010/main" val="62921776"/>
      </p:ext>
    </p:extLst>
  </p:cSld>
  <p:clrMapOvr>
    <a:masterClrMapping/>
  </p:clrMapOvr>
  <p:transition advClick="0" advTm="40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944452534"/>
      </p:ext>
    </p:extLst>
  </p:cSld>
  <p:clrMapOvr>
    <a:masterClrMapping/>
  </p:clrMapOvr>
  <p:transition advClick="0" advTm="40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862504581"/>
      </p:ext>
    </p:extLst>
  </p:cSld>
  <p:clrMapOvr>
    <a:masterClrMapping/>
  </p:clrMapOvr>
  <p:transition advClick="0" advTm="40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763209508"/>
      </p:ext>
    </p:extLst>
  </p:cSld>
  <p:clrMapOvr>
    <a:masterClrMapping/>
  </p:clrMapOvr>
  <p:transition advClick="0" advTm="40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76177489"/>
      </p:ext>
    </p:extLst>
  </p:cSld>
  <p:clrMapOvr>
    <a:masterClrMapping/>
  </p:clrMapOvr>
  <p:transition advClick="0" advTm="40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D95263-9AF7-4EB9-A2B3-7F43464EFE28}" type="datetimeFigureOut">
              <a:rPr lang="en-CA" smtClean="0"/>
              <a:t>2024-11-13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420466543"/>
      </p:ext>
    </p:extLst>
  </p:cSld>
  <p:clrMapOvr>
    <a:masterClrMapping/>
  </p:clrMapOvr>
  <p:transition advClick="0" advTm="40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D95263-9AF7-4EB9-A2B3-7F43464EFE28}" type="datetimeFigureOut">
              <a:rPr lang="en-CA" smtClean="0"/>
              <a:t>2024-11-13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523525928"/>
      </p:ext>
    </p:extLst>
  </p:cSld>
  <p:clrMapOvr>
    <a:masterClrMapping/>
  </p:clrMapOvr>
  <p:transition advClick="0" advTm="4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62BE-6B63-DAEC-FCA0-3640BB6EB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353FD-26C5-7DC1-6583-745C48951B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2601E-EB6B-7FA8-528B-9277837454A3}"/>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6BC8E01C-41FC-A3F4-BCD9-D413F688A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16797-1191-722F-ED2A-836B35F5610D}"/>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1694724458"/>
      </p:ext>
    </p:extLst>
  </p:cSld>
  <p:clrMapOvr>
    <a:masterClrMapping/>
  </p:clrMapOvr>
  <p:transition advClick="0" advTm="40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95263-9AF7-4EB9-A2B3-7F43464EFE28}" type="datetimeFigureOut">
              <a:rPr lang="en-CA" smtClean="0"/>
              <a:t>2024-11-13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895840310"/>
      </p:ext>
    </p:extLst>
  </p:cSld>
  <p:clrMapOvr>
    <a:masterClrMapping/>
  </p:clrMapOvr>
  <p:transition advClick="0" advTm="40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38487001"/>
      </p:ext>
    </p:extLst>
  </p:cSld>
  <p:clrMapOvr>
    <a:masterClrMapping/>
  </p:clrMapOvr>
  <p:transition advClick="0" advTm="40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951256987"/>
      </p:ext>
    </p:extLst>
  </p:cSld>
  <p:clrMapOvr>
    <a:masterClrMapping/>
  </p:clrMapOvr>
  <p:transition advClick="0" advTm="40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649386857"/>
      </p:ext>
    </p:extLst>
  </p:cSld>
  <p:clrMapOvr>
    <a:masterClrMapping/>
  </p:clrMapOvr>
  <p:transition advClick="0" advTm="40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399203777"/>
      </p:ext>
    </p:extLst>
  </p:cSld>
  <p:clrMapOvr>
    <a:masterClrMapping/>
  </p:clrMapOvr>
  <p:transition advClick="0" advTm="40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067190"/>
      </p:ext>
    </p:extLst>
  </p:cSld>
  <p:clrMapOvr>
    <a:masterClrMapping/>
  </p:clrMapOvr>
  <p:transition advClick="0" advTm="40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1680189"/>
      </p:ext>
    </p:extLst>
  </p:cSld>
  <p:clrMapOvr>
    <a:masterClrMapping/>
  </p:clrMapOvr>
  <p:transition advClick="0" advTm="40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762676"/>
      </p:ext>
    </p:extLst>
  </p:cSld>
  <p:clrMapOvr>
    <a:masterClrMapping/>
  </p:clrMapOvr>
  <p:transition advClick="0" advTm="40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596760"/>
      </p:ext>
    </p:extLst>
  </p:cSld>
  <p:clrMapOvr>
    <a:masterClrMapping/>
  </p:clrMapOvr>
  <p:transition advClick="0" advTm="40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1698345"/>
      </p:ext>
    </p:extLst>
  </p:cSld>
  <p:clrMapOvr>
    <a:masterClrMapping/>
  </p:clrMapOvr>
  <p:transition advClick="0" advTm="4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AAE0-3FCB-24D5-39F9-A35722528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308814-92A1-6736-203D-C23F2D55D2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D86BAE-AE2C-53AF-DDCA-AAB605F514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228B4-C611-0B3C-1762-8F48706147CA}"/>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6" name="Footer Placeholder 5">
            <a:extLst>
              <a:ext uri="{FF2B5EF4-FFF2-40B4-BE49-F238E27FC236}">
                <a16:creationId xmlns:a16="http://schemas.microsoft.com/office/drawing/2014/main" id="{C68576A3-CD75-A068-7647-80AED2784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4136F-4F8E-1D43-0457-DE68827BB9E0}"/>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1422332242"/>
      </p:ext>
    </p:extLst>
  </p:cSld>
  <p:clrMapOvr>
    <a:masterClrMapping/>
  </p:clrMapOvr>
  <p:transition advClick="0" advTm="40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924139"/>
      </p:ext>
    </p:extLst>
  </p:cSld>
  <p:clrMapOvr>
    <a:masterClrMapping/>
  </p:clrMapOvr>
  <p:transition advClick="0" advTm="40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549623"/>
      </p:ext>
    </p:extLst>
  </p:cSld>
  <p:clrMapOvr>
    <a:masterClrMapping/>
  </p:clrMapOvr>
  <p:transition advClick="0" advTm="40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892435"/>
      </p:ext>
    </p:extLst>
  </p:cSld>
  <p:clrMapOvr>
    <a:masterClrMapping/>
  </p:clrMapOvr>
  <p:transition advClick="0" advTm="40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183253"/>
      </p:ext>
    </p:extLst>
  </p:cSld>
  <p:clrMapOvr>
    <a:masterClrMapping/>
  </p:clrMapOvr>
  <p:transition advClick="0" advTm="40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654610"/>
      </p:ext>
    </p:extLst>
  </p:cSld>
  <p:clrMapOvr>
    <a:masterClrMapping/>
  </p:clrMapOvr>
  <p:transition advClick="0" advTm="40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6824046"/>
      </p:ext>
    </p:extLst>
  </p:cSld>
  <p:clrMapOvr>
    <a:masterClrMapping/>
  </p:clrMapOvr>
  <p:transition advClick="0" advTm="40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210983835"/>
      </p:ext>
    </p:extLst>
  </p:cSld>
  <p:clrMapOvr>
    <a:masterClrMapping/>
  </p:clrMapOvr>
  <p:transition advClick="0" advTm="40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644277564"/>
      </p:ext>
    </p:extLst>
  </p:cSld>
  <p:clrMapOvr>
    <a:masterClrMapping/>
  </p:clrMapOvr>
  <p:transition advClick="0" advTm="40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233000110"/>
      </p:ext>
    </p:extLst>
  </p:cSld>
  <p:clrMapOvr>
    <a:masterClrMapping/>
  </p:clrMapOvr>
  <p:transition advClick="0" advTm="40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995151851"/>
      </p:ext>
    </p:extLst>
  </p:cSld>
  <p:clrMapOvr>
    <a:masterClrMapping/>
  </p:clrMapOvr>
  <p:transition advClick="0" advTm="4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09355-CAB3-E659-4004-723486B090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D025C8-98B1-0F30-66D3-30A7AA3187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03CED-75A2-501D-13A6-C1AF16CA58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37BF6-B918-903D-11FC-B6B98D7BD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F6E0D-CD30-CA40-F927-57A9E0C383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63973-FFCC-6FDA-539C-D929F6BFA713}"/>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8" name="Footer Placeholder 7">
            <a:extLst>
              <a:ext uri="{FF2B5EF4-FFF2-40B4-BE49-F238E27FC236}">
                <a16:creationId xmlns:a16="http://schemas.microsoft.com/office/drawing/2014/main" id="{610A35DF-A0F8-D26A-354F-A147F976F5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E0068D-8CF9-E10C-50F1-44403B359E0F}"/>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3963528705"/>
      </p:ext>
    </p:extLst>
  </p:cSld>
  <p:clrMapOvr>
    <a:masterClrMapping/>
  </p:clrMapOvr>
  <p:transition advClick="0" advTm="40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D95263-9AF7-4EB9-A2B3-7F43464EFE28}" type="datetimeFigureOut">
              <a:rPr lang="en-CA" smtClean="0"/>
              <a:t>2024-11-13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1403331973"/>
      </p:ext>
    </p:extLst>
  </p:cSld>
  <p:clrMapOvr>
    <a:masterClrMapping/>
  </p:clrMapOvr>
  <p:transition advClick="0" advTm="40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D95263-9AF7-4EB9-A2B3-7F43464EFE28}" type="datetimeFigureOut">
              <a:rPr lang="en-CA" smtClean="0"/>
              <a:t>2024-11-13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612320618"/>
      </p:ext>
    </p:extLst>
  </p:cSld>
  <p:clrMapOvr>
    <a:masterClrMapping/>
  </p:clrMapOvr>
  <p:transition advClick="0" advTm="40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95263-9AF7-4EB9-A2B3-7F43464EFE28}" type="datetimeFigureOut">
              <a:rPr lang="en-CA" smtClean="0"/>
              <a:t>2024-11-13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3371436319"/>
      </p:ext>
    </p:extLst>
  </p:cSld>
  <p:clrMapOvr>
    <a:masterClrMapping/>
  </p:clrMapOvr>
  <p:transition advClick="0" advTm="40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868585964"/>
      </p:ext>
    </p:extLst>
  </p:cSld>
  <p:clrMapOvr>
    <a:masterClrMapping/>
  </p:clrMapOvr>
  <p:transition advClick="0" advTm="40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D95263-9AF7-4EB9-A2B3-7F43464EFE28}" type="datetimeFigureOut">
              <a:rPr lang="en-CA" smtClean="0"/>
              <a:t>2024-11-13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119903020"/>
      </p:ext>
    </p:extLst>
  </p:cSld>
  <p:clrMapOvr>
    <a:masterClrMapping/>
  </p:clrMapOvr>
  <p:transition advClick="0" advTm="40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750892797"/>
      </p:ext>
    </p:extLst>
  </p:cSld>
  <p:clrMapOvr>
    <a:masterClrMapping/>
  </p:clrMapOvr>
  <p:transition advClick="0" advTm="4000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D95263-9AF7-4EB9-A2B3-7F43464EFE28}" type="datetimeFigureOut">
              <a:rPr lang="en-CA" smtClean="0"/>
              <a:t>2024-11-13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0A28FEB-37E4-4F2E-A022-B8B936D39D88}" type="slidenum">
              <a:rPr lang="en-CA" smtClean="0"/>
              <a:t>‹#›</a:t>
            </a:fld>
            <a:endParaRPr lang="en-CA"/>
          </a:p>
        </p:txBody>
      </p:sp>
    </p:spTree>
    <p:extLst>
      <p:ext uri="{BB962C8B-B14F-4D97-AF65-F5344CB8AC3E}">
        <p14:creationId xmlns:p14="http://schemas.microsoft.com/office/powerpoint/2010/main" val="2596833216"/>
      </p:ext>
    </p:extLst>
  </p:cSld>
  <p:clrMapOvr>
    <a:masterClrMapping/>
  </p:clrMapOvr>
  <p:transition advClick="0" advTm="4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6E7B-F90C-F46E-86B5-E64927EDC5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C06A5A-1ED7-453A-879A-CAB1684D8CED}"/>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4" name="Footer Placeholder 3">
            <a:extLst>
              <a:ext uri="{FF2B5EF4-FFF2-40B4-BE49-F238E27FC236}">
                <a16:creationId xmlns:a16="http://schemas.microsoft.com/office/drawing/2014/main" id="{582173CA-B15F-B31D-D7EE-E72F223146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5A404C-D55D-77F0-3529-D710F4FE01FC}"/>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1632834528"/>
      </p:ext>
    </p:extLst>
  </p:cSld>
  <p:clrMapOvr>
    <a:masterClrMapping/>
  </p:clrMapOvr>
  <p:transition advClick="0" advTm="4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BF71FD-87E1-90DE-DD4F-55ACB94B6FF9}"/>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3" name="Footer Placeholder 2">
            <a:extLst>
              <a:ext uri="{FF2B5EF4-FFF2-40B4-BE49-F238E27FC236}">
                <a16:creationId xmlns:a16="http://schemas.microsoft.com/office/drawing/2014/main" id="{447B6951-EBB6-5F6F-1AAF-F914CE866E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8044E0-294A-1F53-C193-86B163D9609A}"/>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259658631"/>
      </p:ext>
    </p:extLst>
  </p:cSld>
  <p:clrMapOvr>
    <a:masterClrMapping/>
  </p:clrMapOvr>
  <p:transition advClick="0" advTm="4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B920-7A5C-880A-2A08-6832780C8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7FF32D-9028-BD8E-C681-57BBDB639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41C266-A9D6-AF18-76F4-CE5BC6567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7379C-29F4-5597-8DDA-2898FC733A85}"/>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6" name="Footer Placeholder 5">
            <a:extLst>
              <a:ext uri="{FF2B5EF4-FFF2-40B4-BE49-F238E27FC236}">
                <a16:creationId xmlns:a16="http://schemas.microsoft.com/office/drawing/2014/main" id="{74D649C1-5D61-B307-053E-43E2AD882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92D38-E1AC-32C2-B4C2-A992FAA8D58C}"/>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3911522128"/>
      </p:ext>
    </p:extLst>
  </p:cSld>
  <p:clrMapOvr>
    <a:masterClrMapping/>
  </p:clrMapOvr>
  <p:transition advClick="0" advTm="4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AD28-92B4-BD65-E6E4-BBEF56A97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092DE-F93C-54CC-14D9-06800E23C0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CA7630-CC51-CAAB-1E2F-8D7D346A2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9AC7-CDEA-75EB-64E3-680680AC85B3}"/>
              </a:ext>
            </a:extLst>
          </p:cNvPr>
          <p:cNvSpPr>
            <a:spLocks noGrp="1"/>
          </p:cNvSpPr>
          <p:nvPr>
            <p:ph type="dt" sz="half" idx="10"/>
          </p:nvPr>
        </p:nvSpPr>
        <p:spPr/>
        <p:txBody>
          <a:bodyPr/>
          <a:lstStyle/>
          <a:p>
            <a:fld id="{E37D65F4-7F94-47D8-A8EE-BE7636BC9F0C}" type="datetimeFigureOut">
              <a:rPr lang="en-US" smtClean="0"/>
              <a:t>11/13/2024</a:t>
            </a:fld>
            <a:endParaRPr lang="en-US"/>
          </a:p>
        </p:txBody>
      </p:sp>
      <p:sp>
        <p:nvSpPr>
          <p:cNvPr id="6" name="Footer Placeholder 5">
            <a:extLst>
              <a:ext uri="{FF2B5EF4-FFF2-40B4-BE49-F238E27FC236}">
                <a16:creationId xmlns:a16="http://schemas.microsoft.com/office/drawing/2014/main" id="{35933B05-0A80-4729-8F58-0FAEA120F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C4C85-3C7C-47BA-9ECF-F22CE44C774D}"/>
              </a:ext>
            </a:extLst>
          </p:cNvPr>
          <p:cNvSpPr>
            <a:spLocks noGrp="1"/>
          </p:cNvSpPr>
          <p:nvPr>
            <p:ph type="sldNum" sz="quarter" idx="12"/>
          </p:nvPr>
        </p:nvSpPr>
        <p:spPr/>
        <p:txBody>
          <a:bodyPr/>
          <a:lstStyle/>
          <a:p>
            <a:fld id="{85831632-9E9C-4388-9C0D-5BEA9387888A}" type="slidenum">
              <a:rPr lang="en-US" smtClean="0"/>
              <a:t>‹#›</a:t>
            </a:fld>
            <a:endParaRPr lang="en-US"/>
          </a:p>
        </p:txBody>
      </p:sp>
    </p:spTree>
    <p:extLst>
      <p:ext uri="{BB962C8B-B14F-4D97-AF65-F5344CB8AC3E}">
        <p14:creationId xmlns:p14="http://schemas.microsoft.com/office/powerpoint/2010/main" val="2725069931"/>
      </p:ext>
    </p:extLst>
  </p:cSld>
  <p:clrMapOvr>
    <a:masterClrMapping/>
  </p:clrMapOvr>
  <p:transition advClick="0" advTm="4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65431-1A53-1227-9477-9D9B7F021F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FEF76C-DA7F-AB9B-12CA-39E260BE0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1368C-F1FA-649F-DA57-9B611C40E8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D65F4-7F94-47D8-A8EE-BE7636BC9F0C}" type="datetimeFigureOut">
              <a:rPr lang="en-US" smtClean="0"/>
              <a:t>11/13/2024</a:t>
            </a:fld>
            <a:endParaRPr lang="en-US"/>
          </a:p>
        </p:txBody>
      </p:sp>
      <p:sp>
        <p:nvSpPr>
          <p:cNvPr id="5" name="Footer Placeholder 4">
            <a:extLst>
              <a:ext uri="{FF2B5EF4-FFF2-40B4-BE49-F238E27FC236}">
                <a16:creationId xmlns:a16="http://schemas.microsoft.com/office/drawing/2014/main" id="{DFFC4F4B-D6D5-EF3A-7CF2-03247422F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C2E5A8-63D3-464A-C6D5-178B9A0EB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31632-9E9C-4388-9C0D-5BEA9387888A}" type="slidenum">
              <a:rPr lang="en-US" smtClean="0"/>
              <a:t>‹#›</a:t>
            </a:fld>
            <a:endParaRPr lang="en-US"/>
          </a:p>
        </p:txBody>
      </p:sp>
    </p:spTree>
    <p:extLst>
      <p:ext uri="{BB962C8B-B14F-4D97-AF65-F5344CB8AC3E}">
        <p14:creationId xmlns:p14="http://schemas.microsoft.com/office/powerpoint/2010/main" val="351331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40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4D28C-7D44-4306-B7A4-BF66A3466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FFD9E9-C4F1-4BAA-A8A9-37AD41B70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ABDC3-DCE6-4BAD-B39B-2185B9B80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79CD-4878-4982-9432-D1A83E61AC2A}" type="datetimeFigureOut">
              <a:rPr lang="en-US" smtClean="0"/>
              <a:t>11/13/2024</a:t>
            </a:fld>
            <a:endParaRPr lang="en-US"/>
          </a:p>
        </p:txBody>
      </p:sp>
      <p:sp>
        <p:nvSpPr>
          <p:cNvPr id="5" name="Footer Placeholder 4">
            <a:extLst>
              <a:ext uri="{FF2B5EF4-FFF2-40B4-BE49-F238E27FC236}">
                <a16:creationId xmlns:a16="http://schemas.microsoft.com/office/drawing/2014/main" id="{9E2F3146-EE50-4D6F-A1D4-1C52EA191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6C3BA0-D73B-4BD5-9889-FE83356676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289F9-006C-4424-B42C-D582C39679C7}" type="slidenum">
              <a:rPr lang="en-US" smtClean="0"/>
              <a:t>‹#›</a:t>
            </a:fld>
            <a:endParaRPr lang="en-US"/>
          </a:p>
        </p:txBody>
      </p:sp>
    </p:spTree>
    <p:extLst>
      <p:ext uri="{BB962C8B-B14F-4D97-AF65-F5344CB8AC3E}">
        <p14:creationId xmlns:p14="http://schemas.microsoft.com/office/powerpoint/2010/main" val="37822456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ransition advClick="0" advTm="40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79CD-4878-4982-9432-D1A83E61AC2A}"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289F9-006C-4424-B42C-D582C39679C7}" type="slidenum">
              <a:rPr lang="en-US" smtClean="0"/>
              <a:t>‹#›</a:t>
            </a:fld>
            <a:endParaRPr lang="en-US"/>
          </a:p>
        </p:txBody>
      </p:sp>
    </p:spTree>
    <p:extLst>
      <p:ext uri="{BB962C8B-B14F-4D97-AF65-F5344CB8AC3E}">
        <p14:creationId xmlns:p14="http://schemas.microsoft.com/office/powerpoint/2010/main" val="14319456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advClick="0" advTm="40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2633883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advClick="0" advTm="40000">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79CD-4878-4982-9432-D1A83E61AC2A}"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289F9-006C-4424-B42C-D582C39679C7}" type="slidenum">
              <a:rPr lang="en-US" smtClean="0"/>
              <a:t>‹#›</a:t>
            </a:fld>
            <a:endParaRPr lang="en-US"/>
          </a:p>
        </p:txBody>
      </p:sp>
    </p:spTree>
    <p:extLst>
      <p:ext uri="{BB962C8B-B14F-4D97-AF65-F5344CB8AC3E}">
        <p14:creationId xmlns:p14="http://schemas.microsoft.com/office/powerpoint/2010/main" val="29988401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advClick="0" advTm="40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hyperlink" Target="https://grasslandrestorationforum.ca/wp-content/uploads/2022/09/Targeted-Grazing-Livestock-Profiles-2022.pdf" TargetMode="External"/><Relationship Id="rId7" Type="http://schemas.openxmlformats.org/officeDocument/2006/relationships/image" Target="../media/image34.jpeg"/><Relationship Id="rId2" Type="http://schemas.openxmlformats.org/officeDocument/2006/relationships/hyperlink" Target="https://grasslandrestorationforum.ca/wp-content/uploads/2022/09/Targeted-Grazing-Plant-and-Animal-Interactions-2022.pdf" TargetMode="External"/><Relationship Id="rId1" Type="http://schemas.openxmlformats.org/officeDocument/2006/relationships/slideLayout" Target="../slideLayouts/slideLayout49.xml"/><Relationship Id="rId6" Type="http://schemas.openxmlformats.org/officeDocument/2006/relationships/hyperlink" Target="https://secureservercdn.net/45.40.149.181/b31.aed.myftpupload.com/wp-content/uploads/2021/05/Targeted-Grazing-monitoring-module-final.pdf" TargetMode="External"/><Relationship Id="rId5" Type="http://schemas.openxmlformats.org/officeDocument/2006/relationships/hyperlink" Target="https://grasslandrestorationforum.ca/wp-content/uploads/2022/05/Stock_Poisoining_Plants_of_Western_CanadaR.pdf" TargetMode="External"/><Relationship Id="rId4" Type="http://schemas.openxmlformats.org/officeDocument/2006/relationships/hyperlink" Target="https://grasslandrestorationforum.ca/wp-content/uploads/2022/09/Targeted-Grazing-Plant-Fact-Sheets-2022.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grasslandrestorationforum.ca/" TargetMode="Externa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jp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504CF20-D3D6-48D8-B547-5AF5E359F956}"/>
              </a:ext>
            </a:extLst>
          </p:cNvPr>
          <p:cNvSpPr txBox="1">
            <a:spLocks/>
          </p:cNvSpPr>
          <p:nvPr/>
        </p:nvSpPr>
        <p:spPr>
          <a:xfrm>
            <a:off x="1046419" y="4629199"/>
            <a:ext cx="10375560" cy="45824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defTabSz="667512">
              <a:spcAft>
                <a:spcPts val="600"/>
              </a:spcAft>
            </a:pPr>
            <a:r>
              <a:rPr lang="en-US" sz="2400" b="1" kern="1200">
                <a:solidFill>
                  <a:schemeClr val="accent3">
                    <a:lumMod val="50000"/>
                  </a:schemeClr>
                </a:solidFill>
                <a:ea typeface="Microsoft Sans Serif" panose="020B0604020202020204" pitchFamily="34" charset="0"/>
                <a:cs typeface="Microsoft Sans Serif" panose="020B0604020202020204" pitchFamily="34" charset="0"/>
              </a:rPr>
              <a:t>Thank you to the Grassland Restoration Forum’s Ongoing Sponsors</a:t>
            </a:r>
            <a:endParaRPr lang="en-US" sz="3200">
              <a:solidFill>
                <a:schemeClr val="accent3">
                  <a:lumMod val="50000"/>
                </a:schemeClr>
              </a:solidFill>
            </a:endParaRPr>
          </a:p>
        </p:txBody>
      </p:sp>
      <p:sp>
        <p:nvSpPr>
          <p:cNvPr id="4" name="Title 1"/>
          <p:cNvSpPr txBox="1">
            <a:spLocks/>
          </p:cNvSpPr>
          <p:nvPr/>
        </p:nvSpPr>
        <p:spPr>
          <a:xfrm>
            <a:off x="1785739" y="355403"/>
            <a:ext cx="8896920" cy="181981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lnSpc>
                <a:spcPct val="90000"/>
              </a:lnSpc>
              <a:spcAft>
                <a:spcPts val="600"/>
              </a:spcAft>
            </a:pPr>
            <a:r>
              <a:rPr lang="en-US" sz="4000" kern="1200" dirty="0">
                <a:solidFill>
                  <a:schemeClr val="tx2"/>
                </a:solidFill>
                <a:latin typeface="+mj-lt"/>
                <a:ea typeface="+mj-ea"/>
                <a:cs typeface="+mj-cs"/>
              </a:rPr>
              <a:t>Welcome to the</a:t>
            </a:r>
          </a:p>
          <a:p>
            <a:pPr algn="ctr">
              <a:lnSpc>
                <a:spcPct val="90000"/>
              </a:lnSpc>
              <a:spcAft>
                <a:spcPts val="600"/>
              </a:spcAft>
            </a:pPr>
            <a:r>
              <a:rPr lang="en-US" sz="4000" kern="1200" dirty="0">
                <a:solidFill>
                  <a:schemeClr val="tx2"/>
                </a:solidFill>
                <a:latin typeface="+mj-lt"/>
                <a:ea typeface="+mj-ea"/>
                <a:cs typeface="+mj-cs"/>
              </a:rPr>
              <a:t>Grassland Restoration Forum’s </a:t>
            </a:r>
            <a:br>
              <a:rPr lang="en-US" sz="4000" kern="1200" dirty="0">
                <a:solidFill>
                  <a:schemeClr val="tx2"/>
                </a:solidFill>
                <a:latin typeface="+mj-lt"/>
                <a:ea typeface="+mj-ea"/>
                <a:cs typeface="+mj-cs"/>
              </a:rPr>
            </a:br>
            <a:r>
              <a:rPr lang="en-US" sz="4000" kern="1200" dirty="0">
                <a:solidFill>
                  <a:schemeClr val="tx2"/>
                </a:solidFill>
                <a:latin typeface="+mj-lt"/>
                <a:ea typeface="+mj-ea"/>
                <a:cs typeface="+mj-cs"/>
              </a:rPr>
              <a:t>19</a:t>
            </a:r>
            <a:r>
              <a:rPr lang="en-US" sz="4000" kern="1200" baseline="30000" dirty="0">
                <a:solidFill>
                  <a:schemeClr val="tx2"/>
                </a:solidFill>
                <a:latin typeface="+mj-lt"/>
                <a:ea typeface="+mj-ea"/>
                <a:cs typeface="+mj-cs"/>
              </a:rPr>
              <a:t>th</a:t>
            </a:r>
            <a:r>
              <a:rPr lang="en-US" sz="4000" kern="1200" dirty="0">
                <a:solidFill>
                  <a:schemeClr val="tx2"/>
                </a:solidFill>
                <a:latin typeface="+mj-lt"/>
                <a:ea typeface="+mj-ea"/>
                <a:cs typeface="+mj-cs"/>
              </a:rPr>
              <a:t> Annual Fall Information Session </a:t>
            </a:r>
            <a:br>
              <a:rPr lang="en-US" sz="4000" kern="1200" dirty="0">
                <a:solidFill>
                  <a:schemeClr val="tx2"/>
                </a:solidFill>
                <a:latin typeface="+mj-lt"/>
                <a:ea typeface="+mj-ea"/>
                <a:cs typeface="+mj-cs"/>
              </a:rPr>
            </a:br>
            <a:r>
              <a:rPr lang="en-US" sz="4000" kern="1200" dirty="0">
                <a:solidFill>
                  <a:schemeClr val="tx2"/>
                </a:solidFill>
                <a:latin typeface="+mj-lt"/>
                <a:ea typeface="+mj-ea"/>
                <a:cs typeface="+mj-cs"/>
              </a:rPr>
              <a:t>“</a:t>
            </a:r>
            <a:r>
              <a:rPr lang="en-US" sz="4000" i="1" kern="1200" dirty="0">
                <a:solidFill>
                  <a:schemeClr val="tx2"/>
                </a:solidFill>
                <a:latin typeface="+mj-lt"/>
                <a:ea typeface="+mj-ea"/>
                <a:cs typeface="+mj-cs"/>
              </a:rPr>
              <a:t>Case Studies</a:t>
            </a:r>
            <a:r>
              <a:rPr lang="en-US" sz="4000" kern="1200" dirty="0">
                <a:solidFill>
                  <a:schemeClr val="tx2"/>
                </a:solidFill>
                <a:latin typeface="+mj-lt"/>
                <a:ea typeface="+mj-ea"/>
                <a:cs typeface="+mj-cs"/>
              </a:rPr>
              <a:t>”</a:t>
            </a:r>
          </a:p>
        </p:txBody>
      </p:sp>
      <p:sp>
        <p:nvSpPr>
          <p:cNvPr id="6" name="Title 1">
            <a:extLst>
              <a:ext uri="{FF2B5EF4-FFF2-40B4-BE49-F238E27FC236}">
                <a16:creationId xmlns:a16="http://schemas.microsoft.com/office/drawing/2014/main" id="{DEE69CA8-A9B0-F7C2-45A9-5414E8EA3DBD}"/>
              </a:ext>
            </a:extLst>
          </p:cNvPr>
          <p:cNvSpPr txBox="1">
            <a:spLocks/>
          </p:cNvSpPr>
          <p:nvPr/>
        </p:nvSpPr>
        <p:spPr>
          <a:xfrm>
            <a:off x="8672688" y="5771870"/>
            <a:ext cx="2995331" cy="628929"/>
          </a:xfrm>
          <a:prstGeom prst="rect">
            <a:avLst/>
          </a:prstGeom>
          <a:solidFill>
            <a:srgbClr val="F8F7E1"/>
          </a:solid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C0504D">
                    <a:lumMod val="5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Samuel Hanen Society for Resource Conservation</a:t>
            </a:r>
            <a:endParaRPr kumimoji="0" lang="en-US" sz="1800" b="0" i="0" u="none" strike="noStrike" kern="1200" cap="none" spc="0" normalizeH="0" baseline="0" noProof="0" dirty="0">
              <a:ln>
                <a:noFill/>
              </a:ln>
              <a:solidFill>
                <a:srgbClr val="C0504D">
                  <a:lumMod val="50000"/>
                </a:srgbClr>
              </a:solidFill>
              <a:effectLst/>
              <a:uLnTx/>
              <a:uFillTx/>
              <a:latin typeface="Papyrus" panose="03070502060502030205" pitchFamily="66" charset="0"/>
              <a:ea typeface="+mj-ea"/>
              <a:cs typeface="+mj-cs"/>
            </a:endParaRPr>
          </a:p>
        </p:txBody>
      </p:sp>
      <p:pic>
        <p:nvPicPr>
          <p:cNvPr id="7" name="Picture 6" descr="A field of grass and clouds&#10;&#10;Description automatically generated">
            <a:extLst>
              <a:ext uri="{FF2B5EF4-FFF2-40B4-BE49-F238E27FC236}">
                <a16:creationId xmlns:a16="http://schemas.microsoft.com/office/drawing/2014/main" id="{E785D222-CAE7-AE6C-E595-A0416F394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40" y="2426766"/>
            <a:ext cx="11545774" cy="2202434"/>
          </a:xfrm>
          <a:prstGeom prst="rect">
            <a:avLst/>
          </a:prstGeom>
        </p:spPr>
      </p:pic>
      <p:pic>
        <p:nvPicPr>
          <p:cNvPr id="5" name="Picture 4" descr="A black and white logo&#10;&#10;Description automatically generated">
            <a:extLst>
              <a:ext uri="{FF2B5EF4-FFF2-40B4-BE49-F238E27FC236}">
                <a16:creationId xmlns:a16="http://schemas.microsoft.com/office/drawing/2014/main" id="{29FB50E1-62B4-731E-FA80-CD01E1940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343" y="5517030"/>
            <a:ext cx="2307771" cy="883770"/>
          </a:xfrm>
          <a:prstGeom prst="rect">
            <a:avLst/>
          </a:prstGeom>
        </p:spPr>
      </p:pic>
      <p:pic>
        <p:nvPicPr>
          <p:cNvPr id="9" name="Picture 8" descr="A logo with a blue square and a black letter&#10;&#10;Description automatically generated with medium confidence">
            <a:extLst>
              <a:ext uri="{FF2B5EF4-FFF2-40B4-BE49-F238E27FC236}">
                <a16:creationId xmlns:a16="http://schemas.microsoft.com/office/drawing/2014/main" id="{DC31EFA0-D58D-88A3-D8A7-C7A35E597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981" y="5771871"/>
            <a:ext cx="3314587" cy="628929"/>
          </a:xfrm>
          <a:prstGeom prst="rect">
            <a:avLst/>
          </a:prstGeom>
        </p:spPr>
      </p:pic>
    </p:spTree>
    <p:extLst>
      <p:ext uri="{BB962C8B-B14F-4D97-AF65-F5344CB8AC3E}">
        <p14:creationId xmlns:p14="http://schemas.microsoft.com/office/powerpoint/2010/main" val="129875835"/>
      </p:ext>
    </p:extLst>
  </p:cSld>
  <p:clrMapOvr>
    <a:masterClrMapping/>
  </p:clrMapOvr>
  <p:transition advClick="0" advTm="4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plant&#10;&#10;Description automatically generated">
            <a:extLst>
              <a:ext uri="{FF2B5EF4-FFF2-40B4-BE49-F238E27FC236}">
                <a16:creationId xmlns:a16="http://schemas.microsoft.com/office/drawing/2014/main" id="{A6856915-4EBA-9C31-D725-26CF59640B06}"/>
              </a:ext>
            </a:extLst>
          </p:cNvPr>
          <p:cNvPicPr>
            <a:picLocks noChangeAspect="1"/>
          </p:cNvPicPr>
          <p:nvPr/>
        </p:nvPicPr>
        <p:blipFill>
          <a:blip r:embed="rId2">
            <a:extLst>
              <a:ext uri="{28A0092B-C50C-407E-A947-70E740481C1C}">
                <a14:useLocalDpi xmlns:a14="http://schemas.microsoft.com/office/drawing/2010/main" val="0"/>
              </a:ext>
            </a:extLst>
          </a:blip>
          <a:srcRect l="35318" r="24611"/>
          <a:stretch/>
        </p:blipFill>
        <p:spPr>
          <a:xfrm>
            <a:off x="680483" y="685792"/>
            <a:ext cx="2931299" cy="5486400"/>
          </a:xfrm>
          <a:prstGeom prst="rect">
            <a:avLst/>
          </a:prstGeom>
        </p:spPr>
      </p:pic>
      <p:sp>
        <p:nvSpPr>
          <p:cNvPr id="62" name="Rectangle 61">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B3A27-D649-022D-85D6-283696B2683A}"/>
              </a:ext>
            </a:extLst>
          </p:cNvPr>
          <p:cNvSpPr>
            <a:spLocks noGrp="1"/>
          </p:cNvSpPr>
          <p:nvPr>
            <p:ph type="title"/>
          </p:nvPr>
        </p:nvSpPr>
        <p:spPr>
          <a:xfrm>
            <a:off x="4099396" y="1084521"/>
            <a:ext cx="4019107" cy="1292027"/>
          </a:xfrm>
        </p:spPr>
        <p:txBody>
          <a:bodyPr anchor="b">
            <a:normAutofit/>
          </a:bodyPr>
          <a:lstStyle/>
          <a:p>
            <a:pPr algn="ctr"/>
            <a:r>
              <a:rPr lang="en-US" sz="2800" b="1" dirty="0">
                <a:solidFill>
                  <a:srgbClr val="595959"/>
                </a:solidFill>
              </a:rPr>
              <a:t>Want to Support GRF?</a:t>
            </a:r>
          </a:p>
        </p:txBody>
      </p:sp>
      <p:sp>
        <p:nvSpPr>
          <p:cNvPr id="3" name="Content Placeholder 2">
            <a:extLst>
              <a:ext uri="{FF2B5EF4-FFF2-40B4-BE49-F238E27FC236}">
                <a16:creationId xmlns:a16="http://schemas.microsoft.com/office/drawing/2014/main" id="{FDE7E6AA-9586-FCF4-29A3-3DD8E9FB9E84}"/>
              </a:ext>
            </a:extLst>
          </p:cNvPr>
          <p:cNvSpPr>
            <a:spLocks noGrp="1"/>
          </p:cNvSpPr>
          <p:nvPr>
            <p:ph idx="1"/>
          </p:nvPr>
        </p:nvSpPr>
        <p:spPr>
          <a:xfrm>
            <a:off x="4120661" y="2678654"/>
            <a:ext cx="3976577" cy="3137355"/>
          </a:xfrm>
        </p:spPr>
        <p:txBody>
          <a:bodyPr anchor="t">
            <a:normAutofit/>
          </a:bodyPr>
          <a:lstStyle/>
          <a:p>
            <a:pPr marL="0" indent="0" algn="ctr">
              <a:buNone/>
            </a:pPr>
            <a:r>
              <a:rPr lang="en-US" sz="2000" dirty="0" err="1">
                <a:solidFill>
                  <a:srgbClr val="595959"/>
                </a:solidFill>
              </a:rPr>
              <a:t>Etransfers</a:t>
            </a:r>
            <a:r>
              <a:rPr lang="en-US" sz="2000" dirty="0">
                <a:solidFill>
                  <a:srgbClr val="595959"/>
                </a:solidFill>
              </a:rPr>
              <a:t> can be sent to </a:t>
            </a:r>
            <a:r>
              <a:rPr lang="en-US" sz="2000" b="1" dirty="0">
                <a:solidFill>
                  <a:srgbClr val="595959"/>
                </a:solidFill>
              </a:rPr>
              <a:t>admin@sasci.ca</a:t>
            </a:r>
          </a:p>
          <a:p>
            <a:pPr marL="0" indent="0" algn="ctr">
              <a:spcBef>
                <a:spcPts val="0"/>
              </a:spcBef>
              <a:buNone/>
            </a:pPr>
            <a:r>
              <a:rPr lang="en-US" sz="2000" dirty="0">
                <a:solidFill>
                  <a:srgbClr val="595959"/>
                </a:solidFill>
              </a:rPr>
              <a:t> comment GRF.</a:t>
            </a:r>
          </a:p>
          <a:p>
            <a:pPr marL="0" indent="0" algn="ctr">
              <a:buNone/>
            </a:pPr>
            <a:endParaRPr lang="en-US" sz="2000" dirty="0">
              <a:solidFill>
                <a:srgbClr val="595959"/>
              </a:solidFill>
            </a:endParaRPr>
          </a:p>
          <a:p>
            <a:pPr marL="0" indent="0" algn="ctr">
              <a:buNone/>
            </a:pPr>
            <a:r>
              <a:rPr lang="en-US" sz="2000" dirty="0">
                <a:solidFill>
                  <a:srgbClr val="595959"/>
                </a:solidFill>
              </a:rPr>
              <a:t>Donations are gratefully used to keep programs moving by funding operations that are not covered by grants</a:t>
            </a:r>
          </a:p>
        </p:txBody>
      </p:sp>
      <p:pic>
        <p:nvPicPr>
          <p:cNvPr id="5" name="Picture 4" descr="Close-up of a few brown and white braided grass&#10;&#10;Description automatically generated">
            <a:extLst>
              <a:ext uri="{FF2B5EF4-FFF2-40B4-BE49-F238E27FC236}">
                <a16:creationId xmlns:a16="http://schemas.microsoft.com/office/drawing/2014/main" id="{38EF6068-CC96-B71C-25EC-C335BF77CA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391" b="273"/>
          <a:stretch/>
        </p:blipFill>
        <p:spPr>
          <a:xfrm rot="5400000">
            <a:off x="7315617" y="1976307"/>
            <a:ext cx="5486399" cy="2905400"/>
          </a:xfrm>
          <a:prstGeom prst="rect">
            <a:avLst/>
          </a:prstGeom>
        </p:spPr>
      </p:pic>
    </p:spTree>
    <p:extLst>
      <p:ext uri="{BB962C8B-B14F-4D97-AF65-F5344CB8AC3E}">
        <p14:creationId xmlns:p14="http://schemas.microsoft.com/office/powerpoint/2010/main" val="653587435"/>
      </p:ext>
    </p:extLst>
  </p:cSld>
  <p:clrMapOvr>
    <a:masterClrMapping/>
  </p:clrMapOvr>
  <p:transition advClick="0" advTm="4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1222-5C92-3318-5C8F-C6C8F849E19B}"/>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Recommended</a:t>
            </a:r>
            <a:br>
              <a:rPr lang="en-US" sz="3600" dirty="0"/>
            </a:br>
            <a:r>
              <a:rPr lang="en-US" sz="3600" dirty="0"/>
              <a:t>Monitoring</a:t>
            </a:r>
            <a:br>
              <a:rPr lang="en-US" sz="3600" dirty="0"/>
            </a:br>
            <a:r>
              <a:rPr lang="en-US" sz="3600" dirty="0"/>
              <a:t>Protocols for  Targeted Grazing</a:t>
            </a:r>
          </a:p>
        </p:txBody>
      </p:sp>
      <p:pic>
        <p:nvPicPr>
          <p:cNvPr id="6" name="Content Placeholder 5" descr="A group of sheep in a field&#10;&#10;Description automatically generated">
            <a:extLst>
              <a:ext uri="{FF2B5EF4-FFF2-40B4-BE49-F238E27FC236}">
                <a16:creationId xmlns:a16="http://schemas.microsoft.com/office/drawing/2014/main" id="{D3CF154B-CBBA-4C23-9408-A380171777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710" b="2971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C360F53F-9D3A-995E-B091-FE5798038C1C}"/>
              </a:ext>
            </a:extLst>
          </p:cNvPr>
          <p:cNvSpPr>
            <a:spLocks noGrp="1"/>
          </p:cNvSpPr>
          <p:nvPr>
            <p:ph type="body" sz="half" idx="2"/>
          </p:nvPr>
        </p:nvSpPr>
        <p:spPr>
          <a:xfrm>
            <a:off x="4223982" y="3752850"/>
            <a:ext cx="7485413" cy="2711958"/>
          </a:xfrm>
        </p:spPr>
        <p:txBody>
          <a:bodyPr vert="horz" lIns="91440" tIns="45720" rIns="91440" bIns="45720" rtlCol="0" anchor="ctr">
            <a:normAutofit/>
          </a:bodyPr>
          <a:lstStyle/>
          <a:p>
            <a:r>
              <a:rPr lang="en-US" sz="2400" b="0" i="0" dirty="0">
                <a:effectLst/>
              </a:rPr>
              <a:t>Targeted grazing is defined as the application of a specific kind of livestock at a determined season, duration, and intensity to accomplish defined vegetation or landscape goals.</a:t>
            </a:r>
          </a:p>
          <a:p>
            <a:endParaRPr lang="en-US" sz="1800" b="0" i="0" dirty="0">
              <a:effectLst/>
            </a:endParaRPr>
          </a:p>
          <a:p>
            <a:r>
              <a:rPr lang="en-US" sz="3200" dirty="0"/>
              <a:t> Learn more in the GRF Information Portal</a:t>
            </a:r>
          </a:p>
        </p:txBody>
      </p:sp>
      <p:sp>
        <p:nvSpPr>
          <p:cNvPr id="3" name="Rectangle: Rounded Corners 2">
            <a:extLst>
              <a:ext uri="{FF2B5EF4-FFF2-40B4-BE49-F238E27FC236}">
                <a16:creationId xmlns:a16="http://schemas.microsoft.com/office/drawing/2014/main" id="{1EC67BA4-4FF0-B4F1-67C6-7B7EF551CA3A}"/>
              </a:ext>
            </a:extLst>
          </p:cNvPr>
          <p:cNvSpPr/>
          <p:nvPr/>
        </p:nvSpPr>
        <p:spPr>
          <a:xfrm>
            <a:off x="4261104" y="5669280"/>
            <a:ext cx="7324344" cy="786384"/>
          </a:xfrm>
          <a:prstGeom prst="roundRect">
            <a:avLst/>
          </a:prstGeom>
          <a:noFill/>
          <a:ln>
            <a:solidFill>
              <a:srgbClr val="172C51">
                <a:alpha val="1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2E03B3A-D1BC-A816-48D2-29EA5F1AE89F}"/>
              </a:ext>
            </a:extLst>
          </p:cNvPr>
          <p:cNvSpPr/>
          <p:nvPr/>
        </p:nvSpPr>
        <p:spPr>
          <a:xfrm>
            <a:off x="4261104" y="5669280"/>
            <a:ext cx="7116430" cy="786384"/>
          </a:xfrm>
          <a:prstGeom prst="roundRect">
            <a:avLst/>
          </a:prstGeom>
          <a:noFill/>
          <a:scene3d>
            <a:camera prst="orthographicFront"/>
            <a:lightRig rig="threePt" dir="t"/>
          </a:scene3d>
          <a:sp3d>
            <a:bevelT w="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184301"/>
      </p:ext>
    </p:extLst>
  </p:cSld>
  <p:clrMapOvr>
    <a:masterClrMapping/>
  </p:clrMapOvr>
  <p:transition advClick="0" advTm="4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D834-1E53-B7B7-CA1A-157D3166F8D8}"/>
              </a:ext>
            </a:extLst>
          </p:cNvPr>
          <p:cNvSpPr>
            <a:spLocks noGrp="1"/>
          </p:cNvSpPr>
          <p:nvPr>
            <p:ph type="title"/>
          </p:nvPr>
        </p:nvSpPr>
        <p:spPr>
          <a:xfrm>
            <a:off x="640080" y="325369"/>
            <a:ext cx="3310818" cy="2133159"/>
          </a:xfrm>
        </p:spPr>
        <p:txBody>
          <a:bodyPr vert="horz" lIns="91440" tIns="45720" rIns="91440" bIns="45720" rtlCol="0" anchor="b">
            <a:normAutofit fontScale="90000"/>
          </a:bodyPr>
          <a:lstStyle/>
          <a:p>
            <a:pPr algn="ctr"/>
            <a:br>
              <a:rPr lang="en-US" sz="5400" dirty="0"/>
            </a:br>
            <a:r>
              <a:rPr lang="en-US" sz="5400" dirty="0"/>
              <a:t>Targeted Grazing Resources</a:t>
            </a:r>
          </a:p>
        </p:txBody>
      </p:sp>
      <p:sp>
        <p:nvSpPr>
          <p:cNvPr id="3" name="Content Placeholder 2">
            <a:extLst>
              <a:ext uri="{FF2B5EF4-FFF2-40B4-BE49-F238E27FC236}">
                <a16:creationId xmlns:a16="http://schemas.microsoft.com/office/drawing/2014/main" id="{B688F1D6-18F3-6B4B-62ED-8C6BA069CCD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indent="0">
              <a:buNone/>
            </a:pPr>
            <a:r>
              <a:rPr lang="en-US" sz="2400" dirty="0"/>
              <a:t>Targeted Grazing Resources on the GRF Information Portal</a:t>
            </a:r>
          </a:p>
          <a:p>
            <a:r>
              <a:rPr lang="en-US" sz="1500" b="0" i="0" strike="noStrike" dirty="0">
                <a:effectLst/>
                <a:latin typeface="Amasis MT Pro Black" panose="02040A04050005020304" pitchFamily="18" charset="0"/>
                <a:hlinkClick r:id="rId2"/>
              </a:rPr>
              <a:t>Targeted Grazing Plant and Animal Interactions 2022</a:t>
            </a:r>
            <a:endParaRPr lang="en-US" sz="1500" b="0" i="0" dirty="0">
              <a:effectLst/>
              <a:latin typeface="Amasis MT Pro Black" panose="02040A04050005020304" pitchFamily="18" charset="0"/>
            </a:endParaRPr>
          </a:p>
          <a:p>
            <a:r>
              <a:rPr lang="en-US" sz="1500" b="0" i="0" strike="noStrike" dirty="0">
                <a:effectLst/>
                <a:latin typeface="Amasis MT Pro Black" panose="02040A04050005020304" pitchFamily="18" charset="0"/>
                <a:hlinkClick r:id="rId3"/>
              </a:rPr>
              <a:t>Targeted Grazing Livestock Profiles 2022</a:t>
            </a:r>
            <a:endParaRPr lang="en-US" sz="1500" b="0" i="0" dirty="0">
              <a:effectLst/>
              <a:latin typeface="Amasis MT Pro Black" panose="02040A04050005020304" pitchFamily="18" charset="0"/>
            </a:endParaRPr>
          </a:p>
          <a:p>
            <a:r>
              <a:rPr lang="en-US" sz="1500" b="0" i="0" strike="noStrike" dirty="0">
                <a:effectLst/>
                <a:latin typeface="Amasis MT Pro Black" panose="02040A04050005020304" pitchFamily="18" charset="0"/>
                <a:hlinkClick r:id="rId4"/>
              </a:rPr>
              <a:t>Targeted Grazing Plant Fact Sheets 2022</a:t>
            </a:r>
            <a:endParaRPr lang="en-US" sz="1500" b="0" i="0" dirty="0">
              <a:effectLst/>
              <a:latin typeface="Amasis MT Pro Black" panose="02040A04050005020304" pitchFamily="18" charset="0"/>
            </a:endParaRPr>
          </a:p>
          <a:p>
            <a:r>
              <a:rPr lang="en-US" sz="1500" b="0" i="0" strike="noStrike" dirty="0">
                <a:effectLst/>
                <a:latin typeface="Amasis MT Pro Black" panose="02040A04050005020304" pitchFamily="18" charset="0"/>
                <a:hlinkClick r:id="rId5"/>
              </a:rPr>
              <a:t>Download Stock-poisoning Plants of Western Canada</a:t>
            </a:r>
            <a:endParaRPr lang="en-US" sz="1500" b="0" i="0" dirty="0">
              <a:effectLst/>
              <a:latin typeface="Amasis MT Pro Black" panose="02040A04050005020304" pitchFamily="18" charset="0"/>
            </a:endParaRPr>
          </a:p>
          <a:p>
            <a:r>
              <a:rPr lang="en-US" sz="1500" b="0" i="0" strike="noStrike" dirty="0">
                <a:effectLst/>
                <a:latin typeface="Amasis MT Pro Black" panose="02040A04050005020304" pitchFamily="18" charset="0"/>
                <a:hlinkClick r:id="rId6"/>
              </a:rPr>
              <a:t>Recommended Monitoring Protocols For Targeted Grazing Projects</a:t>
            </a:r>
            <a:endParaRPr lang="en-US" sz="1500" b="0" i="0" dirty="0">
              <a:effectLst/>
              <a:latin typeface="Amasis MT Pro Black" panose="02040A04050005020304" pitchFamily="18" charset="0"/>
            </a:endParaRPr>
          </a:p>
          <a:p>
            <a:pPr marL="0" indent="0">
              <a:buNone/>
            </a:pPr>
            <a:endParaRPr lang="en-US" sz="1500" dirty="0"/>
          </a:p>
        </p:txBody>
      </p:sp>
      <p:pic>
        <p:nvPicPr>
          <p:cNvPr id="1026" name="Picture 2" descr="Targeted Grazing Monitoring Protocols">
            <a:extLst>
              <a:ext uri="{FF2B5EF4-FFF2-40B4-BE49-F238E27FC236}">
                <a16:creationId xmlns:a16="http://schemas.microsoft.com/office/drawing/2014/main" id="{480E4185-E9DE-0E48-459A-085943479795}"/>
              </a:ext>
            </a:extLst>
          </p:cNvPr>
          <p:cNvPicPr>
            <a:picLocks noGrp="1" noChangeAspect="1" noChangeArrowheads="1"/>
          </p:cNvPicPr>
          <p:nvPr>
            <p:ph sz="half" idx="2"/>
          </p:nvPr>
        </p:nvPicPr>
        <p:blipFill rotWithShape="1">
          <a:blip r:embed="rId7">
            <a:extLst>
              <a:ext uri="{28A0092B-C50C-407E-A947-70E740481C1C}">
                <a14:useLocalDpi xmlns:a14="http://schemas.microsoft.com/office/drawing/2010/main" val="0"/>
              </a:ext>
            </a:extLst>
          </a:blip>
          <a:srcRect l="17404" r="2392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6643"/>
      </p:ext>
    </p:extLst>
  </p:cSld>
  <p:clrMapOvr>
    <a:masterClrMapping/>
  </p:clrMapOvr>
  <p:transition advClick="0" advTm="4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1320C-7A57-253C-555D-90F7562A07F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44537FC-2EBE-F6DF-B5CB-65A48D061084}"/>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197C7480-CB99-8B4D-91E2-E7BB4319966E}"/>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descr="A field of purple flowers&#10;&#10;Description automatically generated">
            <a:extLst>
              <a:ext uri="{FF2B5EF4-FFF2-40B4-BE49-F238E27FC236}">
                <a16:creationId xmlns:a16="http://schemas.microsoft.com/office/drawing/2014/main" id="{ED0636DE-F971-280E-E267-7B7043050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3461"/>
            <a:ext cx="12192000" cy="4854539"/>
          </a:xfrm>
          <a:prstGeom prst="rect">
            <a:avLst/>
          </a:prstGeom>
        </p:spPr>
      </p:pic>
      <p:sp>
        <p:nvSpPr>
          <p:cNvPr id="9" name="Oval 8">
            <a:extLst>
              <a:ext uri="{FF2B5EF4-FFF2-40B4-BE49-F238E27FC236}">
                <a16:creationId xmlns:a16="http://schemas.microsoft.com/office/drawing/2014/main" id="{81D7837A-4F9B-A0AF-BAD9-C924EB6251E3}"/>
              </a:ext>
            </a:extLst>
          </p:cNvPr>
          <p:cNvSpPr/>
          <p:nvPr/>
        </p:nvSpPr>
        <p:spPr>
          <a:xfrm>
            <a:off x="8959065" y="3616503"/>
            <a:ext cx="2784297" cy="2496621"/>
          </a:xfrm>
          <a:prstGeom prst="ellipse">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panose="02040604050505020304" pitchFamily="18" charset="0"/>
              </a:rPr>
              <a:t>Gold Level Sponsor</a:t>
            </a:r>
            <a:br>
              <a:rPr lang="en-US" sz="1400" dirty="0">
                <a:solidFill>
                  <a:schemeClr val="tx1"/>
                </a:solidFill>
              </a:rPr>
            </a:br>
            <a:endParaRPr lang="en-US" sz="1400" dirty="0">
              <a:solidFill>
                <a:schemeClr val="tx1"/>
              </a:solidFill>
            </a:endParaRPr>
          </a:p>
          <a:p>
            <a:pPr algn="ctr"/>
            <a:r>
              <a:rPr lang="en-US" sz="1400" dirty="0">
                <a:solidFill>
                  <a:schemeClr val="tx1"/>
                </a:solidFill>
              </a:rPr>
              <a:t>Grassland Restoration Forum </a:t>
            </a:r>
          </a:p>
          <a:p>
            <a:pPr algn="ctr"/>
            <a:r>
              <a:rPr lang="en-US" sz="1400" dirty="0">
                <a:solidFill>
                  <a:schemeClr val="tx1"/>
                </a:solidFill>
              </a:rPr>
              <a:t>Fall Information Session 2024 </a:t>
            </a:r>
          </a:p>
        </p:txBody>
      </p:sp>
      <p:pic>
        <p:nvPicPr>
          <p:cNvPr id="4" name="Picture 3" descr="Green text on a white background&#10;&#10;Description automatically generated">
            <a:extLst>
              <a:ext uri="{FF2B5EF4-FFF2-40B4-BE49-F238E27FC236}">
                <a16:creationId xmlns:a16="http://schemas.microsoft.com/office/drawing/2014/main" id="{C4799EE2-E335-73AA-87B9-C4F52F4E2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854" y="0"/>
            <a:ext cx="5825449" cy="2003461"/>
          </a:xfrm>
          <a:prstGeom prst="rect">
            <a:avLst/>
          </a:prstGeom>
        </p:spPr>
      </p:pic>
    </p:spTree>
    <p:extLst>
      <p:ext uri="{BB962C8B-B14F-4D97-AF65-F5344CB8AC3E}">
        <p14:creationId xmlns:p14="http://schemas.microsoft.com/office/powerpoint/2010/main" val="933601132"/>
      </p:ext>
    </p:extLst>
  </p:cSld>
  <p:clrMapOvr>
    <a:masterClrMapping/>
  </p:clrMapOvr>
  <p:transition advClick="0" advTm="4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55B2E-B026-5DDD-8B34-4F2DBCA2ED33}"/>
              </a:ext>
            </a:extLst>
          </p:cNvPr>
          <p:cNvPicPr>
            <a:picLocks noChangeAspect="1"/>
          </p:cNvPicPr>
          <p:nvPr/>
        </p:nvPicPr>
        <p:blipFill>
          <a:blip r:embed="rId3"/>
          <a:stretch>
            <a:fillRect/>
          </a:stretch>
        </p:blipFill>
        <p:spPr>
          <a:xfrm>
            <a:off x="0" y="-548109"/>
            <a:ext cx="12540343" cy="7037799"/>
          </a:xfrm>
          <a:prstGeom prst="rect">
            <a:avLst/>
          </a:prstGeom>
        </p:spPr>
      </p:pic>
      <p:sp>
        <p:nvSpPr>
          <p:cNvPr id="2" name="Title 1">
            <a:extLst>
              <a:ext uri="{FF2B5EF4-FFF2-40B4-BE49-F238E27FC236}">
                <a16:creationId xmlns:a16="http://schemas.microsoft.com/office/drawing/2014/main" id="{EB09A743-902A-DD14-69AC-2EED2AC694E4}"/>
              </a:ext>
            </a:extLst>
          </p:cNvPr>
          <p:cNvSpPr>
            <a:spLocks noGrp="1"/>
          </p:cNvSpPr>
          <p:nvPr>
            <p:ph type="title"/>
          </p:nvPr>
        </p:nvSpPr>
        <p:spPr>
          <a:xfrm>
            <a:off x="630936" y="219456"/>
            <a:ext cx="10722864" cy="1207008"/>
          </a:xfrm>
        </p:spPr>
        <p:txBody>
          <a:bodyPr vert="horz" lIns="91440" tIns="45720" rIns="91440" bIns="45720" rtlCol="0" anchor="ctr">
            <a:normAutofit fontScale="90000"/>
          </a:bodyPr>
          <a:lstStyle/>
          <a:p>
            <a:pPr algn="ctr"/>
            <a:br>
              <a:rPr lang="en-US" sz="6700" kern="1200" dirty="0">
                <a:latin typeface="Baskerville Old Face" panose="02020602080505020303" pitchFamily="18" charset="0"/>
              </a:rPr>
            </a:br>
            <a:r>
              <a:rPr lang="en-US" sz="6700" b="1" kern="1200" dirty="0">
                <a:latin typeface="Calibri Light" panose="020F0302020204030204" pitchFamily="34" charset="0"/>
                <a:ea typeface="Calibri Light" panose="020F0302020204030204" pitchFamily="34" charset="0"/>
                <a:cs typeface="Calibri Light" panose="020F0302020204030204" pitchFamily="34" charset="0"/>
              </a:rPr>
              <a:t>Thank You to our Lunch Sponsors!</a:t>
            </a:r>
            <a:br>
              <a:rPr lang="en-US" kern="1200" dirty="0">
                <a:latin typeface="Calibri Light" panose="020F0302020204030204" pitchFamily="34" charset="0"/>
                <a:ea typeface="Calibri Light" panose="020F0302020204030204" pitchFamily="34" charset="0"/>
                <a:cs typeface="Calibri Light" panose="020F0302020204030204" pitchFamily="34" charset="0"/>
              </a:rPr>
            </a:br>
            <a:r>
              <a:rPr lang="en-US" kern="1200" dirty="0">
                <a:latin typeface="+mj-lt"/>
                <a:ea typeface="+mj-ea"/>
                <a:cs typeface="+mj-cs"/>
              </a:rPr>
              <a:t> </a:t>
            </a:r>
          </a:p>
        </p:txBody>
      </p:sp>
      <p:pic>
        <p:nvPicPr>
          <p:cNvPr id="8" name="Picture 7" descr="A black and white logo&#10;&#10;Description automatically generated">
            <a:extLst>
              <a:ext uri="{FF2B5EF4-FFF2-40B4-BE49-F238E27FC236}">
                <a16:creationId xmlns:a16="http://schemas.microsoft.com/office/drawing/2014/main" id="{3A00C849-8B3A-733C-D770-9ADCF3470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240" y="2194028"/>
            <a:ext cx="2773680" cy="1016531"/>
          </a:xfrm>
          <a:prstGeom prst="rect">
            <a:avLst/>
          </a:prstGeom>
        </p:spPr>
      </p:pic>
      <p:sp>
        <p:nvSpPr>
          <p:cNvPr id="3" name="TextBox 2">
            <a:extLst>
              <a:ext uri="{FF2B5EF4-FFF2-40B4-BE49-F238E27FC236}">
                <a16:creationId xmlns:a16="http://schemas.microsoft.com/office/drawing/2014/main" id="{E84CCA37-ACA5-69E0-B621-C7A184005BC0}"/>
              </a:ext>
            </a:extLst>
          </p:cNvPr>
          <p:cNvSpPr txBox="1"/>
          <p:nvPr/>
        </p:nvSpPr>
        <p:spPr>
          <a:xfrm>
            <a:off x="6786881" y="5564612"/>
            <a:ext cx="5753462" cy="523220"/>
          </a:xfrm>
          <a:prstGeom prst="rect">
            <a:avLst/>
          </a:prstGeom>
          <a:noFill/>
        </p:spPr>
        <p:txBody>
          <a:bodyPr wrap="square" rtlCol="0">
            <a:spAutoFit/>
          </a:bodyPr>
          <a:lstStyle/>
          <a:p>
            <a:r>
              <a:rPr lang="en-US" sz="2400" dirty="0">
                <a:solidFill>
                  <a:schemeClr val="bg1"/>
                </a:solidFill>
                <a:latin typeface="Century" panose="02040604050505020304" pitchFamily="18" charset="0"/>
              </a:rPr>
              <a:t>GRF </a:t>
            </a:r>
            <a:r>
              <a:rPr lang="en-US" sz="2800" dirty="0">
                <a:solidFill>
                  <a:schemeClr val="bg1"/>
                </a:solidFill>
                <a:latin typeface="Century" panose="02040604050505020304" pitchFamily="18" charset="0"/>
              </a:rPr>
              <a:t>Fall</a:t>
            </a:r>
            <a:r>
              <a:rPr lang="en-US" sz="2400" dirty="0">
                <a:solidFill>
                  <a:schemeClr val="bg1"/>
                </a:solidFill>
                <a:latin typeface="Century" panose="02040604050505020304" pitchFamily="18" charset="0"/>
              </a:rPr>
              <a:t> Information Session 2024</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B0525700-4ABF-E63B-FA3C-E884E40FF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60" y="1920388"/>
            <a:ext cx="5506720" cy="1290172"/>
          </a:xfrm>
          <a:prstGeom prst="rect">
            <a:avLst/>
          </a:prstGeom>
        </p:spPr>
      </p:pic>
    </p:spTree>
    <p:extLst>
      <p:ext uri="{BB962C8B-B14F-4D97-AF65-F5344CB8AC3E}">
        <p14:creationId xmlns:p14="http://schemas.microsoft.com/office/powerpoint/2010/main" val="269362489"/>
      </p:ext>
    </p:extLst>
  </p:cSld>
  <p:clrMapOvr>
    <a:masterClrMapping/>
  </p:clrMapOvr>
  <p:transition advClick="0" advTm="40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9026EA-8511-4116-BD15-A4B900C64393}"/>
              </a:ext>
            </a:extLst>
          </p:cNvPr>
          <p:cNvSpPr>
            <a:spLocks noGrp="1"/>
          </p:cNvSpPr>
          <p:nvPr>
            <p:ph type="title"/>
          </p:nvPr>
        </p:nvSpPr>
        <p:spPr>
          <a:xfrm>
            <a:off x="682432" y="4349162"/>
            <a:ext cx="4045016" cy="1645920"/>
          </a:xfrm>
        </p:spPr>
        <p:txBody>
          <a:bodyPr vert="horz" lIns="91440" tIns="45720" rIns="91440" bIns="45720" rtlCol="0" anchor="ctr">
            <a:normAutofit fontScale="90000"/>
          </a:bodyPr>
          <a:lstStyle/>
          <a:p>
            <a:r>
              <a:rPr lang="en-US" sz="20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Not on the GRF Mailing List Yet?</a:t>
            </a:r>
            <a:br>
              <a:rPr lang="en-US" sz="20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br>
              <a:rPr lang="en-US" sz="20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sz="1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Sign up at:</a:t>
            </a:r>
            <a:br>
              <a:rPr lang="en-US" sz="1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sz="18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2"/>
              </a:rPr>
              <a:t>www.grasslandrestorationforum.ca</a:t>
            </a:r>
            <a:br>
              <a:rPr lang="en-US" sz="1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br>
              <a:rPr lang="en-US" sz="1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br>
              <a:rPr lang="en-US" sz="1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sz="16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Follow us on Instagram: </a:t>
            </a:r>
            <a:br>
              <a:rPr lang="en-US" sz="16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sz="16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@grasslandrestorationforum </a:t>
            </a:r>
          </a:p>
        </p:txBody>
      </p:sp>
      <p:pic>
        <p:nvPicPr>
          <p:cNvPr id="6" name="Picture 5" descr="A yellow flower in a field&#10;&#10;Description automatically generated">
            <a:extLst>
              <a:ext uri="{FF2B5EF4-FFF2-40B4-BE49-F238E27FC236}">
                <a16:creationId xmlns:a16="http://schemas.microsoft.com/office/drawing/2014/main" id="{22DA3C41-FDAA-329B-36D5-88F46AE5E251}"/>
              </a:ext>
            </a:extLst>
          </p:cNvPr>
          <p:cNvPicPr>
            <a:picLocks noChangeAspect="1"/>
          </p:cNvPicPr>
          <p:nvPr/>
        </p:nvPicPr>
        <p:blipFill>
          <a:blip r:embed="rId3">
            <a:extLst>
              <a:ext uri="{28A0092B-C50C-407E-A947-70E740481C1C}">
                <a14:useLocalDpi xmlns:a14="http://schemas.microsoft.com/office/drawing/2010/main" val="0"/>
              </a:ext>
            </a:extLst>
          </a:blip>
          <a:srcRect l="7900" r="30741" b="-2"/>
          <a:stretch/>
        </p:blipFill>
        <p:spPr>
          <a:xfrm rot="16200000">
            <a:off x="893228" y="-365909"/>
            <a:ext cx="3260992" cy="4884383"/>
          </a:xfrm>
          <a:prstGeom prst="rect">
            <a:avLst/>
          </a:prstGeom>
        </p:spPr>
      </p:pic>
      <p:pic>
        <p:nvPicPr>
          <p:cNvPr id="7" name="Picture 6" descr="Diagram&#10;&#10;Description automatically generated">
            <a:extLst>
              <a:ext uri="{FF2B5EF4-FFF2-40B4-BE49-F238E27FC236}">
                <a16:creationId xmlns:a16="http://schemas.microsoft.com/office/drawing/2014/main" id="{A9763847-0602-4431-9B6B-3935625499DA}"/>
              </a:ext>
            </a:extLst>
          </p:cNvPr>
          <p:cNvPicPr>
            <a:picLocks noChangeAspect="1"/>
          </p:cNvPicPr>
          <p:nvPr/>
        </p:nvPicPr>
        <p:blipFill>
          <a:blip r:embed="rId4" cstate="screen">
            <a:extLst>
              <a:ext uri="{28A0092B-C50C-407E-A947-70E740481C1C}">
                <a14:useLocalDpi xmlns:a14="http://schemas.microsoft.com/office/drawing/2010/main"/>
              </a:ext>
            </a:extLst>
          </a:blip>
          <a:srcRect r="1" b="4026"/>
          <a:stretch/>
        </p:blipFill>
        <p:spPr>
          <a:xfrm>
            <a:off x="5111495" y="18882"/>
            <a:ext cx="6894577" cy="3995918"/>
          </a:xfrm>
          <a:prstGeom prst="rect">
            <a:avLst/>
          </a:prstGeom>
        </p:spPr>
      </p:pic>
      <p:sp>
        <p:nvSpPr>
          <p:cNvPr id="67" name="Rectangle 66">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9" name="Rectangle 68">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D979B97-EC36-A51B-C7D4-930773AB8876}"/>
              </a:ext>
            </a:extLst>
          </p:cNvPr>
          <p:cNvSpPr/>
          <p:nvPr/>
        </p:nvSpPr>
        <p:spPr>
          <a:xfrm>
            <a:off x="5349240" y="4440602"/>
            <a:ext cx="6007608" cy="16459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endParaRPr lang="en-US" b="1" dirty="0">
              <a:solidFill>
                <a:schemeClr val="tx1"/>
              </a:solidFill>
            </a:endParaRPr>
          </a:p>
          <a:p>
            <a:pPr>
              <a:lnSpc>
                <a:spcPct val="90000"/>
              </a:lnSpc>
              <a:spcAft>
                <a:spcPts val="600"/>
              </a:spcAft>
            </a:pPr>
            <a:r>
              <a:rPr lang="en-US" sz="3000" b="1" dirty="0">
                <a:solidFill>
                  <a:schemeClr val="tx1"/>
                </a:solidFill>
              </a:rPr>
              <a:t>Free GRF Winter Webinar Series Coming Early 2025!</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742735869"/>
      </p:ext>
    </p:extLst>
  </p:cSld>
  <p:clrMapOvr>
    <a:masterClrMapping/>
  </p:clrMapOvr>
  <p:transition advClick="0" advTm="4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estrelgis\Jane's Pictures\Prairie Landscapes\JL_022_Sweetgrass_Hills_Stipcom.jpg">
            <a:extLst>
              <a:ext uri="{FF2B5EF4-FFF2-40B4-BE49-F238E27FC236}">
                <a16:creationId xmlns:a16="http://schemas.microsoft.com/office/drawing/2014/main" id="{EBF20AB3-1870-4FF4-9B16-6DA017FE8746}"/>
              </a:ext>
            </a:extLst>
          </p:cNvPr>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0507"/>
            <a:ext cx="9144000" cy="1208286"/>
          </a:xfrm>
        </p:spPr>
        <p:txBody>
          <a:bodyPr>
            <a:normAutofit/>
          </a:bodyPr>
          <a:lstStyle/>
          <a:p>
            <a:pPr algn="ctr"/>
            <a:r>
              <a:rPr lang="en-CA" dirty="0">
                <a:latin typeface="Amasis MT Pro Black" panose="02040A04050005020304" pitchFamily="18" charset="0"/>
              </a:rPr>
              <a:t>Recovery Strategies</a:t>
            </a:r>
          </a:p>
        </p:txBody>
      </p:sp>
      <p:sp>
        <p:nvSpPr>
          <p:cNvPr id="10" name="Text Placeholder 4">
            <a:extLst>
              <a:ext uri="{FF2B5EF4-FFF2-40B4-BE49-F238E27FC236}">
                <a16:creationId xmlns:a16="http://schemas.microsoft.com/office/drawing/2014/main" id="{BD03C4E8-79BC-4646-8EEF-005998DF3FB8}"/>
              </a:ext>
            </a:extLst>
          </p:cNvPr>
          <p:cNvSpPr>
            <a:spLocks noGrp="1"/>
          </p:cNvSpPr>
          <p:nvPr>
            <p:ph idx="1"/>
          </p:nvPr>
        </p:nvSpPr>
        <p:spPr>
          <a:xfrm>
            <a:off x="2927648" y="6246557"/>
            <a:ext cx="6871304" cy="721117"/>
          </a:xfrm>
        </p:spPr>
        <p:txBody>
          <a:bodyPr>
            <a:normAutofit/>
          </a:bodyPr>
          <a:lstStyle/>
          <a:p>
            <a:pPr marL="0" indent="0">
              <a:spcAft>
                <a:spcPts val="2250"/>
              </a:spcAft>
              <a:buNone/>
            </a:pPr>
            <a:r>
              <a:rPr lang="en-CA" b="0" dirty="0">
                <a:solidFill>
                  <a:schemeClr val="bg1"/>
                </a:solidFill>
              </a:rPr>
              <a:t>www.</a:t>
            </a:r>
            <a:r>
              <a:rPr lang="en-CA" dirty="0">
                <a:solidFill>
                  <a:schemeClr val="bg1"/>
                </a:solidFill>
              </a:rPr>
              <a:t>grassland</a:t>
            </a:r>
            <a:r>
              <a:rPr lang="en-CA" b="0" dirty="0">
                <a:solidFill>
                  <a:schemeClr val="bg1"/>
                </a:solidFill>
              </a:rPr>
              <a:t>restorationforum.ca</a:t>
            </a:r>
            <a:endParaRPr lang="en-US" dirty="0">
              <a:solidFill>
                <a:schemeClr val="bg1"/>
              </a:solidFill>
            </a:endParaRPr>
          </a:p>
        </p:txBody>
      </p:sp>
      <p:pic>
        <p:nvPicPr>
          <p:cNvPr id="8" name="Picture 2" descr="C:\Users\Jane ASUS\Documents\PROJECTS\NF Reveg Strategies\Presentations\Recovery Strategies MG First Approx Cover Page March 24 14dw.jpg">
            <a:extLst>
              <a:ext uri="{FF2B5EF4-FFF2-40B4-BE49-F238E27FC236}">
                <a16:creationId xmlns:a16="http://schemas.microsoft.com/office/drawing/2014/main" id="{CE3CF375-AE51-4BFB-BB44-69E15FFE749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01099" y="3185522"/>
            <a:ext cx="2285286" cy="2957429"/>
          </a:xfrm>
          <a:prstGeom prst="rect">
            <a:avLst/>
          </a:prstGeom>
          <a:noFill/>
          <a:ln cmpd="sng">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C:\Users\Jane ASUS\Desktop\PCESC 2013\Presentations\Images\Northern Fescue NSR Plant Community Guide compressed.jpeg">
            <a:extLst>
              <a:ext uri="{FF2B5EF4-FFF2-40B4-BE49-F238E27FC236}">
                <a16:creationId xmlns:a16="http://schemas.microsoft.com/office/drawing/2014/main" id="{4A339907-1995-4C1D-B1D1-032CB26E165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43405" y="2155927"/>
            <a:ext cx="2285286" cy="29577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714F938-996F-4261-B720-DB8D58BDE3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21911" y="3131381"/>
            <a:ext cx="2308982" cy="2989893"/>
          </a:xfrm>
          <a:prstGeom prst="rect">
            <a:avLst/>
          </a:prstGeom>
          <a:ln>
            <a:solidFill>
              <a:schemeClr val="tx1"/>
            </a:solidFill>
          </a:ln>
        </p:spPr>
      </p:pic>
      <p:pic>
        <p:nvPicPr>
          <p:cNvPr id="3" name="Picture 2">
            <a:extLst>
              <a:ext uri="{FF2B5EF4-FFF2-40B4-BE49-F238E27FC236}">
                <a16:creationId xmlns:a16="http://schemas.microsoft.com/office/drawing/2014/main" id="{9E7778AD-C069-3ACE-8DBC-BFC38FFC9C0A}"/>
              </a:ext>
            </a:extLst>
          </p:cNvPr>
          <p:cNvPicPr>
            <a:picLocks noChangeAspect="1"/>
          </p:cNvPicPr>
          <p:nvPr/>
        </p:nvPicPr>
        <p:blipFill>
          <a:blip r:embed="rId7"/>
          <a:stretch>
            <a:fillRect/>
          </a:stretch>
        </p:blipFill>
        <p:spPr>
          <a:xfrm>
            <a:off x="1761107" y="2155927"/>
            <a:ext cx="2421191" cy="3044952"/>
          </a:xfrm>
          <a:prstGeom prst="rect">
            <a:avLst/>
          </a:prstGeom>
        </p:spPr>
      </p:pic>
    </p:spTree>
    <p:extLst>
      <p:ext uri="{BB962C8B-B14F-4D97-AF65-F5344CB8AC3E}">
        <p14:creationId xmlns:p14="http://schemas.microsoft.com/office/powerpoint/2010/main" val="3428943539"/>
      </p:ext>
    </p:extLst>
  </p:cSld>
  <p:clrMapOvr>
    <a:masterClrMapping/>
  </p:clrMapOvr>
  <p:transition advClick="0" advTm="40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estrelgis\Jane's Pictures\Prairie Landscapes\JL_022_Sweetgrass_Hills_Stipcom.jpg">
            <a:extLst>
              <a:ext uri="{FF2B5EF4-FFF2-40B4-BE49-F238E27FC236}">
                <a16:creationId xmlns:a16="http://schemas.microsoft.com/office/drawing/2014/main" id="{EBF20AB3-1870-4FF4-9B16-6DA017FE8746}"/>
              </a:ext>
            </a:extLst>
          </p:cNvPr>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90507"/>
            <a:ext cx="9144000" cy="1208286"/>
          </a:xfrm>
        </p:spPr>
        <p:txBody>
          <a:bodyPr>
            <a:normAutofit fontScale="90000"/>
          </a:bodyPr>
          <a:lstStyle/>
          <a:p>
            <a:pPr algn="ctr"/>
            <a:r>
              <a:rPr lang="en-CA" dirty="0">
                <a:latin typeface="Amasis MT Pro Black" panose="02040A04050005020304" pitchFamily="18" charset="0"/>
              </a:rPr>
              <a:t>Range Plant Community Guides</a:t>
            </a:r>
          </a:p>
        </p:txBody>
      </p:sp>
      <p:sp>
        <p:nvSpPr>
          <p:cNvPr id="10" name="Text Placeholder 4">
            <a:extLst>
              <a:ext uri="{FF2B5EF4-FFF2-40B4-BE49-F238E27FC236}">
                <a16:creationId xmlns:a16="http://schemas.microsoft.com/office/drawing/2014/main" id="{BD03C4E8-79BC-4646-8EEF-005998DF3FB8}"/>
              </a:ext>
            </a:extLst>
          </p:cNvPr>
          <p:cNvSpPr>
            <a:spLocks noGrp="1"/>
          </p:cNvSpPr>
          <p:nvPr>
            <p:ph idx="1"/>
          </p:nvPr>
        </p:nvSpPr>
        <p:spPr>
          <a:xfrm>
            <a:off x="0" y="6246557"/>
            <a:ext cx="12192000" cy="611443"/>
          </a:xfrm>
        </p:spPr>
        <p:txBody>
          <a:bodyPr>
            <a:normAutofit/>
          </a:bodyPr>
          <a:lstStyle/>
          <a:p>
            <a:pPr marL="0" indent="0" algn="ctr">
              <a:spcAft>
                <a:spcPts val="2250"/>
              </a:spcAft>
              <a:buNone/>
            </a:pPr>
            <a:r>
              <a:rPr lang="en-CA" b="0" dirty="0">
                <a:solidFill>
                  <a:schemeClr val="bg1"/>
                </a:solidFill>
              </a:rPr>
              <a:t>www.</a:t>
            </a:r>
            <a:r>
              <a:rPr lang="en-CA" dirty="0">
                <a:solidFill>
                  <a:schemeClr val="bg1"/>
                </a:solidFill>
              </a:rPr>
              <a:t>grassland</a:t>
            </a:r>
            <a:r>
              <a:rPr lang="en-CA" b="0" dirty="0">
                <a:solidFill>
                  <a:schemeClr val="bg1"/>
                </a:solidFill>
              </a:rPr>
              <a:t>restorationforum.ca</a:t>
            </a:r>
            <a:endParaRPr lang="en-US" dirty="0">
              <a:solidFill>
                <a:schemeClr val="bg1"/>
              </a:solidFill>
            </a:endParaRPr>
          </a:p>
        </p:txBody>
      </p:sp>
      <p:grpSp>
        <p:nvGrpSpPr>
          <p:cNvPr id="22" name="object 11">
            <a:extLst>
              <a:ext uri="{FF2B5EF4-FFF2-40B4-BE49-F238E27FC236}">
                <a16:creationId xmlns:a16="http://schemas.microsoft.com/office/drawing/2014/main" id="{2D73AFC7-4C3E-46DB-B214-13191341D0F6}"/>
              </a:ext>
            </a:extLst>
          </p:cNvPr>
          <p:cNvGrpSpPr/>
          <p:nvPr/>
        </p:nvGrpSpPr>
        <p:grpSpPr>
          <a:xfrm>
            <a:off x="2106580" y="1298792"/>
            <a:ext cx="7994025" cy="4736248"/>
            <a:chOff x="840486" y="5440679"/>
            <a:chExt cx="5968492" cy="3545840"/>
          </a:xfrm>
        </p:grpSpPr>
        <p:pic>
          <p:nvPicPr>
            <p:cNvPr id="23" name="object 12">
              <a:extLst>
                <a:ext uri="{FF2B5EF4-FFF2-40B4-BE49-F238E27FC236}">
                  <a16:creationId xmlns:a16="http://schemas.microsoft.com/office/drawing/2014/main" id="{D72325AB-FAD5-4080-9692-EA0F6510F015}"/>
                </a:ext>
              </a:extLst>
            </p:cNvPr>
            <p:cNvPicPr/>
            <p:nvPr/>
          </p:nvPicPr>
          <p:blipFill>
            <a:blip r:embed="rId4" cstate="print"/>
            <a:stretch>
              <a:fillRect/>
            </a:stretch>
          </p:blipFill>
          <p:spPr>
            <a:xfrm>
              <a:off x="840486" y="5440679"/>
              <a:ext cx="1677250" cy="2030730"/>
            </a:xfrm>
            <a:prstGeom prst="rect">
              <a:avLst/>
            </a:prstGeom>
          </p:spPr>
        </p:pic>
        <p:pic>
          <p:nvPicPr>
            <p:cNvPr id="24" name="object 13">
              <a:extLst>
                <a:ext uri="{FF2B5EF4-FFF2-40B4-BE49-F238E27FC236}">
                  <a16:creationId xmlns:a16="http://schemas.microsoft.com/office/drawing/2014/main" id="{AEC56333-6883-4BF1-B9E7-F010EDB85E1D}"/>
                </a:ext>
              </a:extLst>
            </p:cNvPr>
            <p:cNvPicPr/>
            <p:nvPr/>
          </p:nvPicPr>
          <p:blipFill>
            <a:blip r:embed="rId5" cstate="print"/>
            <a:stretch>
              <a:fillRect/>
            </a:stretch>
          </p:blipFill>
          <p:spPr>
            <a:xfrm>
              <a:off x="2094738" y="6941819"/>
              <a:ext cx="1615439" cy="2030730"/>
            </a:xfrm>
            <a:prstGeom prst="rect">
              <a:avLst/>
            </a:prstGeom>
          </p:spPr>
        </p:pic>
        <p:sp>
          <p:nvSpPr>
            <p:cNvPr id="25" name="object 14">
              <a:extLst>
                <a:ext uri="{FF2B5EF4-FFF2-40B4-BE49-F238E27FC236}">
                  <a16:creationId xmlns:a16="http://schemas.microsoft.com/office/drawing/2014/main" id="{032C2ED5-540E-4DAF-A8E8-79704540E959}"/>
                </a:ext>
              </a:extLst>
            </p:cNvPr>
            <p:cNvSpPr/>
            <p:nvPr/>
          </p:nvSpPr>
          <p:spPr>
            <a:xfrm>
              <a:off x="2094738" y="6941819"/>
              <a:ext cx="1615440" cy="2030730"/>
            </a:xfrm>
            <a:custGeom>
              <a:avLst/>
              <a:gdLst/>
              <a:ahLst/>
              <a:cxnLst/>
              <a:rect l="l" t="t" r="r" b="b"/>
              <a:pathLst>
                <a:path w="1615439" h="2030729">
                  <a:moveTo>
                    <a:pt x="1615440" y="0"/>
                  </a:moveTo>
                  <a:lnTo>
                    <a:pt x="1605534" y="0"/>
                  </a:lnTo>
                  <a:lnTo>
                    <a:pt x="1605534" y="10160"/>
                  </a:lnTo>
                  <a:lnTo>
                    <a:pt x="1605534" y="2020570"/>
                  </a:lnTo>
                  <a:lnTo>
                    <a:pt x="9144" y="2020570"/>
                  </a:lnTo>
                  <a:lnTo>
                    <a:pt x="9144" y="10160"/>
                  </a:lnTo>
                  <a:lnTo>
                    <a:pt x="1605534" y="10160"/>
                  </a:lnTo>
                  <a:lnTo>
                    <a:pt x="1605534" y="0"/>
                  </a:lnTo>
                  <a:lnTo>
                    <a:pt x="0" y="0"/>
                  </a:lnTo>
                  <a:lnTo>
                    <a:pt x="0" y="10160"/>
                  </a:lnTo>
                  <a:lnTo>
                    <a:pt x="0" y="2020570"/>
                  </a:lnTo>
                  <a:lnTo>
                    <a:pt x="0" y="2030730"/>
                  </a:lnTo>
                  <a:lnTo>
                    <a:pt x="1615440" y="2030730"/>
                  </a:lnTo>
                  <a:lnTo>
                    <a:pt x="1615440" y="2020824"/>
                  </a:lnTo>
                  <a:lnTo>
                    <a:pt x="1615440" y="2020570"/>
                  </a:lnTo>
                  <a:lnTo>
                    <a:pt x="1615440" y="10160"/>
                  </a:lnTo>
                  <a:lnTo>
                    <a:pt x="1615440" y="9906"/>
                  </a:lnTo>
                  <a:lnTo>
                    <a:pt x="1615440" y="0"/>
                  </a:lnTo>
                  <a:close/>
                </a:path>
              </a:pathLst>
            </a:custGeom>
            <a:solidFill>
              <a:srgbClr val="D7D7EB"/>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object 15">
              <a:extLst>
                <a:ext uri="{FF2B5EF4-FFF2-40B4-BE49-F238E27FC236}">
                  <a16:creationId xmlns:a16="http://schemas.microsoft.com/office/drawing/2014/main" id="{6C475E76-E8D0-4316-B23C-3165A9364F11}"/>
                </a:ext>
              </a:extLst>
            </p:cNvPr>
            <p:cNvPicPr/>
            <p:nvPr/>
          </p:nvPicPr>
          <p:blipFill>
            <a:blip r:embed="rId6" cstate="print"/>
            <a:stretch>
              <a:fillRect/>
            </a:stretch>
          </p:blipFill>
          <p:spPr>
            <a:xfrm>
              <a:off x="4030980" y="5442203"/>
              <a:ext cx="1562764" cy="2030730"/>
            </a:xfrm>
            <a:prstGeom prst="rect">
              <a:avLst/>
            </a:prstGeom>
          </p:spPr>
        </p:pic>
        <p:sp>
          <p:nvSpPr>
            <p:cNvPr id="27" name="object 16">
              <a:extLst>
                <a:ext uri="{FF2B5EF4-FFF2-40B4-BE49-F238E27FC236}">
                  <a16:creationId xmlns:a16="http://schemas.microsoft.com/office/drawing/2014/main" id="{5C490851-8557-42F8-8CC5-1A19CA28348A}"/>
                </a:ext>
              </a:extLst>
            </p:cNvPr>
            <p:cNvSpPr/>
            <p:nvPr/>
          </p:nvSpPr>
          <p:spPr>
            <a:xfrm>
              <a:off x="4030980" y="5441949"/>
              <a:ext cx="1563370" cy="2030730"/>
            </a:xfrm>
            <a:custGeom>
              <a:avLst/>
              <a:gdLst/>
              <a:ahLst/>
              <a:cxnLst/>
              <a:rect l="l" t="t" r="r" b="b"/>
              <a:pathLst>
                <a:path w="1563370" h="2030729">
                  <a:moveTo>
                    <a:pt x="1562862" y="0"/>
                  </a:moveTo>
                  <a:lnTo>
                    <a:pt x="1552956" y="0"/>
                  </a:lnTo>
                  <a:lnTo>
                    <a:pt x="1552956" y="10160"/>
                  </a:lnTo>
                  <a:lnTo>
                    <a:pt x="1552956" y="2020570"/>
                  </a:lnTo>
                  <a:lnTo>
                    <a:pt x="9906" y="2020570"/>
                  </a:lnTo>
                  <a:lnTo>
                    <a:pt x="9906" y="10160"/>
                  </a:lnTo>
                  <a:lnTo>
                    <a:pt x="1552956" y="10160"/>
                  </a:lnTo>
                  <a:lnTo>
                    <a:pt x="1552956" y="0"/>
                  </a:lnTo>
                  <a:lnTo>
                    <a:pt x="0" y="0"/>
                  </a:lnTo>
                  <a:lnTo>
                    <a:pt x="0" y="10160"/>
                  </a:lnTo>
                  <a:lnTo>
                    <a:pt x="0" y="2020570"/>
                  </a:lnTo>
                  <a:lnTo>
                    <a:pt x="0" y="2030730"/>
                  </a:lnTo>
                  <a:lnTo>
                    <a:pt x="1562862" y="2030730"/>
                  </a:lnTo>
                  <a:lnTo>
                    <a:pt x="1562862" y="2021090"/>
                  </a:lnTo>
                  <a:lnTo>
                    <a:pt x="1562862" y="2020570"/>
                  </a:lnTo>
                  <a:lnTo>
                    <a:pt x="1562862" y="10160"/>
                  </a:lnTo>
                  <a:lnTo>
                    <a:pt x="1562862" y="0"/>
                  </a:lnTo>
                  <a:close/>
                </a:path>
              </a:pathLst>
            </a:custGeom>
            <a:solidFill>
              <a:srgbClr val="D7D7EB"/>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object 17">
              <a:extLst>
                <a:ext uri="{FF2B5EF4-FFF2-40B4-BE49-F238E27FC236}">
                  <a16:creationId xmlns:a16="http://schemas.microsoft.com/office/drawing/2014/main" id="{224AFD86-0358-46B1-B205-098B1EC5A08A}"/>
                </a:ext>
              </a:extLst>
            </p:cNvPr>
            <p:cNvPicPr/>
            <p:nvPr/>
          </p:nvPicPr>
          <p:blipFill>
            <a:blip r:embed="rId7" cstate="print"/>
            <a:stretch>
              <a:fillRect/>
            </a:stretch>
          </p:blipFill>
          <p:spPr>
            <a:xfrm>
              <a:off x="5276088" y="6956297"/>
              <a:ext cx="1532382" cy="2029967"/>
            </a:xfrm>
            <a:prstGeom prst="rect">
              <a:avLst/>
            </a:prstGeom>
          </p:spPr>
        </p:pic>
        <p:sp>
          <p:nvSpPr>
            <p:cNvPr id="29" name="object 18">
              <a:extLst>
                <a:ext uri="{FF2B5EF4-FFF2-40B4-BE49-F238E27FC236}">
                  <a16:creationId xmlns:a16="http://schemas.microsoft.com/office/drawing/2014/main" id="{3C8B185D-B7C4-4189-99C9-FDE1D2BDD087}"/>
                </a:ext>
              </a:extLst>
            </p:cNvPr>
            <p:cNvSpPr/>
            <p:nvPr/>
          </p:nvSpPr>
          <p:spPr>
            <a:xfrm>
              <a:off x="5276088" y="6955789"/>
              <a:ext cx="1532890" cy="2030730"/>
            </a:xfrm>
            <a:custGeom>
              <a:avLst/>
              <a:gdLst/>
              <a:ahLst/>
              <a:cxnLst/>
              <a:rect l="l" t="t" r="r" b="b"/>
              <a:pathLst>
                <a:path w="1532890" h="2030729">
                  <a:moveTo>
                    <a:pt x="1532382" y="0"/>
                  </a:moveTo>
                  <a:lnTo>
                    <a:pt x="0" y="0"/>
                  </a:lnTo>
                  <a:lnTo>
                    <a:pt x="0" y="10160"/>
                  </a:lnTo>
                  <a:lnTo>
                    <a:pt x="0" y="2021840"/>
                  </a:lnTo>
                  <a:lnTo>
                    <a:pt x="0" y="2030730"/>
                  </a:lnTo>
                  <a:lnTo>
                    <a:pt x="1532382" y="2030730"/>
                  </a:lnTo>
                  <a:lnTo>
                    <a:pt x="1532382" y="2021840"/>
                  </a:lnTo>
                  <a:lnTo>
                    <a:pt x="9906" y="2021840"/>
                  </a:lnTo>
                  <a:lnTo>
                    <a:pt x="9906" y="10160"/>
                  </a:lnTo>
                  <a:lnTo>
                    <a:pt x="1522476" y="10160"/>
                  </a:lnTo>
                  <a:lnTo>
                    <a:pt x="1522476" y="2021344"/>
                  </a:lnTo>
                  <a:lnTo>
                    <a:pt x="1532382" y="2021344"/>
                  </a:lnTo>
                  <a:lnTo>
                    <a:pt x="1532382" y="10160"/>
                  </a:lnTo>
                  <a:lnTo>
                    <a:pt x="1532382" y="9652"/>
                  </a:lnTo>
                  <a:lnTo>
                    <a:pt x="1532382" y="0"/>
                  </a:lnTo>
                  <a:close/>
                </a:path>
              </a:pathLst>
            </a:custGeom>
            <a:solidFill>
              <a:srgbClr val="D7D7EB"/>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72821396"/>
      </p:ext>
    </p:extLst>
  </p:cSld>
  <p:clrMapOvr>
    <a:masterClrMapping/>
  </p:clrMapOvr>
  <p:transition advClick="0" advTm="40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yellow square with a cartoon character and a sign&#10;&#10;Description automatically generated">
            <a:extLst>
              <a:ext uri="{FF2B5EF4-FFF2-40B4-BE49-F238E27FC236}">
                <a16:creationId xmlns:a16="http://schemas.microsoft.com/office/drawing/2014/main" id="{25953632-5553-05E5-91EA-2A3D8D043954}"/>
              </a:ext>
            </a:extLst>
          </p:cNvPr>
          <p:cNvPicPr>
            <a:picLocks noGrp="1" noChangeAspect="1"/>
          </p:cNvPicPr>
          <p:nvPr>
            <p:ph idx="1"/>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609552944"/>
      </p:ext>
    </p:extLst>
  </p:cSld>
  <p:clrMapOvr>
    <a:masterClrMapping/>
  </p:clrMapOvr>
  <p:transition advClick="0" advTm="40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FF0C0-6931-61AD-278F-B234C0218D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B718BB-8221-DB02-1D72-19EB67C956F0}"/>
              </a:ext>
            </a:extLst>
          </p:cNvPr>
          <p:cNvPicPr>
            <a:picLocks noChangeAspect="1"/>
          </p:cNvPicPr>
          <p:nvPr/>
        </p:nvPicPr>
        <p:blipFill>
          <a:blip r:embed="rId3"/>
          <a:srcRect b="561"/>
          <a:stretch/>
        </p:blipFill>
        <p:spPr>
          <a:xfrm>
            <a:off x="314960" y="243840"/>
            <a:ext cx="11572240" cy="6309360"/>
          </a:xfrm>
          <a:prstGeom prst="rect">
            <a:avLst/>
          </a:prstGeom>
        </p:spPr>
      </p:pic>
      <p:sp>
        <p:nvSpPr>
          <p:cNvPr id="2" name="AutoShape 2">
            <a:extLst>
              <a:ext uri="{FF2B5EF4-FFF2-40B4-BE49-F238E27FC236}">
                <a16:creationId xmlns:a16="http://schemas.microsoft.com/office/drawing/2014/main" id="{D3AAC63A-813A-1C72-5925-78BEA4233E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a:extLst>
              <a:ext uri="{FF2B5EF4-FFF2-40B4-BE49-F238E27FC236}">
                <a16:creationId xmlns:a16="http://schemas.microsoft.com/office/drawing/2014/main" id="{9B8641D0-B230-C584-7DDF-C7DDEAC31DA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6">
            <a:extLst>
              <a:ext uri="{FF2B5EF4-FFF2-40B4-BE49-F238E27FC236}">
                <a16:creationId xmlns:a16="http://schemas.microsoft.com/office/drawing/2014/main" id="{D8154E9D-2503-4AEB-F17F-EE8C43E40F68}"/>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Title 1">
            <a:extLst>
              <a:ext uri="{FF2B5EF4-FFF2-40B4-BE49-F238E27FC236}">
                <a16:creationId xmlns:a16="http://schemas.microsoft.com/office/drawing/2014/main" id="{9F166F10-1D07-6822-95A3-2C640462A035}"/>
              </a:ext>
            </a:extLst>
          </p:cNvPr>
          <p:cNvSpPr txBox="1">
            <a:spLocks/>
          </p:cNvSpPr>
          <p:nvPr/>
        </p:nvSpPr>
        <p:spPr>
          <a:xfrm>
            <a:off x="8982446" y="3581400"/>
            <a:ext cx="2752354" cy="2709275"/>
          </a:xfrm>
          <a:prstGeom prst="ellipse">
            <a:avLst/>
          </a:prstGeom>
          <a:solidFill>
            <a:schemeClr val="tx1">
              <a:lumMod val="50000"/>
              <a:lumOff val="50000"/>
            </a:schemeClr>
          </a:solidFill>
          <a:ln w="174625" cmpd="thinThick">
            <a:solidFill>
              <a:srgbClr val="262626"/>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FF"/>
                </a:solidFill>
                <a:latin typeface="Century" panose="02040604050505020304" pitchFamily="18" charset="0"/>
              </a:rPr>
              <a:t>Silver Level Sponsor</a:t>
            </a:r>
            <a:br>
              <a:rPr lang="en-US" sz="1600" dirty="0">
                <a:solidFill>
                  <a:srgbClr val="FFFFFF"/>
                </a:solidFill>
              </a:rPr>
            </a:br>
            <a:br>
              <a:rPr lang="en-US" sz="1600" dirty="0">
                <a:solidFill>
                  <a:srgbClr val="FFFFFF"/>
                </a:solidFill>
              </a:rPr>
            </a:br>
            <a:br>
              <a:rPr lang="en-US" sz="1600" dirty="0">
                <a:solidFill>
                  <a:srgbClr val="FFFFFF"/>
                </a:solidFill>
              </a:rPr>
            </a:br>
            <a:r>
              <a:rPr lang="en-US" sz="1600" dirty="0">
                <a:solidFill>
                  <a:srgbClr val="FFFFFF"/>
                </a:solidFill>
              </a:rPr>
              <a:t>Grassland Restoration Forum</a:t>
            </a:r>
            <a:br>
              <a:rPr lang="en-US" sz="1600" dirty="0">
                <a:solidFill>
                  <a:srgbClr val="FFFFFF"/>
                </a:solidFill>
              </a:rPr>
            </a:br>
            <a:r>
              <a:rPr lang="en-US" sz="1600" dirty="0">
                <a:solidFill>
                  <a:srgbClr val="FFFFFF"/>
                </a:solidFill>
              </a:rPr>
              <a:t>Fall Information Session 2024</a:t>
            </a:r>
          </a:p>
        </p:txBody>
      </p:sp>
    </p:spTree>
    <p:extLst>
      <p:ext uri="{BB962C8B-B14F-4D97-AF65-F5344CB8AC3E}">
        <p14:creationId xmlns:p14="http://schemas.microsoft.com/office/powerpoint/2010/main" val="203040633"/>
      </p:ext>
    </p:extLst>
  </p:cSld>
  <p:clrMapOvr>
    <a:masterClrMapping/>
  </p:clrMapOvr>
  <p:transition advClick="0" advTm="4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A59EF7-B509-C786-59CC-51853D6BDB44}"/>
              </a:ext>
            </a:extLst>
          </p:cNvPr>
          <p:cNvPicPr>
            <a:picLocks noChangeAspect="1"/>
          </p:cNvPicPr>
          <p:nvPr/>
        </p:nvPicPr>
        <p:blipFill>
          <a:blip r:embed="rId3"/>
          <a:stretch>
            <a:fillRect/>
          </a:stretch>
        </p:blipFill>
        <p:spPr>
          <a:xfrm>
            <a:off x="0" y="-73152"/>
            <a:ext cx="12192000" cy="6931152"/>
          </a:xfrm>
          <a:prstGeom prst="rect">
            <a:avLst/>
          </a:prstGeom>
        </p:spPr>
      </p:pic>
      <p:sp>
        <p:nvSpPr>
          <p:cNvPr id="2" name="Title 1">
            <a:extLst>
              <a:ext uri="{FF2B5EF4-FFF2-40B4-BE49-F238E27FC236}">
                <a16:creationId xmlns:a16="http://schemas.microsoft.com/office/drawing/2014/main" id="{EE85274A-FC33-FA0B-CF56-F611A268B9D9}"/>
              </a:ext>
            </a:extLst>
          </p:cNvPr>
          <p:cNvSpPr>
            <a:spLocks noGrp="1"/>
          </p:cNvSpPr>
          <p:nvPr>
            <p:ph type="title"/>
          </p:nvPr>
        </p:nvSpPr>
        <p:spPr>
          <a:xfrm>
            <a:off x="98968" y="236306"/>
            <a:ext cx="11795760" cy="614446"/>
          </a:xfrm>
        </p:spPr>
        <p:txBody>
          <a:bodyPr>
            <a:normAutofit fontScale="90000"/>
          </a:bodyPr>
          <a:lstStyle/>
          <a:p>
            <a:pPr algn="ctr"/>
            <a:br>
              <a:rPr lang="en-US" sz="4000" b="1" dirty="0"/>
            </a:br>
            <a:r>
              <a:rPr lang="en-US" sz="4000" b="1" dirty="0"/>
              <a:t>Thank you to our 2024 GRF Fall Information Session Sponsors</a:t>
            </a:r>
            <a:br>
              <a:rPr lang="en-US" sz="3100" b="1" dirty="0"/>
            </a:br>
            <a:endParaRPr lang="en-US" sz="2800" b="1" dirty="0"/>
          </a:p>
        </p:txBody>
      </p:sp>
      <p:sp>
        <p:nvSpPr>
          <p:cNvPr id="3" name="Subtitle 2">
            <a:extLst>
              <a:ext uri="{FF2B5EF4-FFF2-40B4-BE49-F238E27FC236}">
                <a16:creationId xmlns:a16="http://schemas.microsoft.com/office/drawing/2014/main" id="{DD123934-0DD5-AA2A-77A4-AFD1762001C7}"/>
              </a:ext>
            </a:extLst>
          </p:cNvPr>
          <p:cNvSpPr>
            <a:spLocks noGrp="1"/>
          </p:cNvSpPr>
          <p:nvPr>
            <p:ph sz="half" idx="1"/>
          </p:nvPr>
        </p:nvSpPr>
        <p:spPr>
          <a:xfrm>
            <a:off x="297270" y="3503489"/>
            <a:ext cx="11597454" cy="1096210"/>
          </a:xfr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25000" lnSpcReduction="20000"/>
          </a:bodyPr>
          <a:lstStyle/>
          <a:p>
            <a:pPr marL="0" indent="0" algn="ctr">
              <a:lnSpc>
                <a:spcPct val="130000"/>
              </a:lnSpc>
              <a:buNone/>
            </a:pPr>
            <a:r>
              <a:rPr lang="en-US" sz="9600" b="1" dirty="0">
                <a:ln w="0"/>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Silver Sponsors</a:t>
            </a:r>
            <a:r>
              <a:rPr lang="en-US" sz="96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0" indent="0" algn="ctr">
              <a:lnSpc>
                <a:spcPct val="130000"/>
              </a:lnSpc>
              <a:spcAft>
                <a:spcPts val="800"/>
              </a:spcAft>
              <a:buNone/>
            </a:pPr>
            <a:r>
              <a:rPr lang="en-CA" sz="8000" b="1" dirty="0" err="1">
                <a:ln w="0"/>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BrettYoung</a:t>
            </a:r>
            <a:r>
              <a:rPr lang="en-CA" sz="8000" b="1" dirty="0">
                <a:ln w="0"/>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  </a:t>
            </a:r>
            <a:r>
              <a:rPr lang="en-US" sz="8000" b="1" dirty="0">
                <a:ln w="0"/>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Jorgensen Land Management Ltd.     </a:t>
            </a:r>
          </a:p>
          <a:p>
            <a:pPr marL="0" indent="0" algn="ctr">
              <a:lnSpc>
                <a:spcPct val="110000"/>
              </a:lnSpc>
              <a:buNone/>
            </a:pPr>
            <a:endParaRPr lang="en-US" sz="2900"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endParaRPr lang="en-US" sz="6200" kern="100" dirty="0">
              <a:latin typeface="Century" panose="02040604050505020304" pitchFamily="18" charset="0"/>
              <a:ea typeface="Calibri" panose="020F0502020204030204" pitchFamily="34" charset="0"/>
              <a:cs typeface="Aldhabi" panose="01000000000000000000" pitchFamily="2" charset="-78"/>
            </a:endParaRPr>
          </a:p>
        </p:txBody>
      </p:sp>
      <p:sp>
        <p:nvSpPr>
          <p:cNvPr id="5" name="TextBox 4">
            <a:extLst>
              <a:ext uri="{FF2B5EF4-FFF2-40B4-BE49-F238E27FC236}">
                <a16:creationId xmlns:a16="http://schemas.microsoft.com/office/drawing/2014/main" id="{0D09B5B9-4462-16CD-A830-7B2812432262}"/>
              </a:ext>
            </a:extLst>
          </p:cNvPr>
          <p:cNvSpPr txBox="1"/>
          <p:nvPr/>
        </p:nvSpPr>
        <p:spPr>
          <a:xfrm>
            <a:off x="297270" y="1311069"/>
            <a:ext cx="11597456" cy="109621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lnSpc>
                <a:spcPct val="110000"/>
              </a:lnSpc>
              <a:spcBef>
                <a:spcPts val="1000"/>
              </a:spcBef>
              <a:defRPr>
                <a:ln w="0"/>
                <a:effectLst>
                  <a:outerShdw blurRad="38100" dist="19050" dir="2700000" algn="tl" rotWithShape="0">
                    <a:schemeClr val="dk1">
                      <a:alpha val="40000"/>
                    </a:schemeClr>
                  </a:outerShdw>
                </a:effectLst>
                <a:highlight>
                  <a:srgbClr val="C0C0C0"/>
                </a:highlight>
                <a:latin typeface="Algerian" panose="04020705040A02060702" pitchFamily="8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8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8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Gold Sponsor</a:t>
            </a:r>
          </a:p>
          <a:p>
            <a:r>
              <a:rPr lang="en-US" sz="2000" b="1"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Nature Conservancy of Canada, as part of the Weston Family Prairie Grassland Initiative   </a:t>
            </a:r>
          </a:p>
          <a:p>
            <a:endParaRPr lang="en-US" sz="2000" b="1" dirty="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4EE2038C-FFCE-B863-0BAD-BFDE5FCC7FFA}"/>
              </a:ext>
            </a:extLst>
          </p:cNvPr>
          <p:cNvSpPr/>
          <p:nvPr/>
        </p:nvSpPr>
        <p:spPr>
          <a:xfrm>
            <a:off x="297272" y="2407279"/>
            <a:ext cx="11597454" cy="1096209"/>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70000" lnSpcReduction="20000"/>
          </a:bodyPr>
          <a:lstStyle/>
          <a:p>
            <a:pPr algn="ctr">
              <a:lnSpc>
                <a:spcPct val="130000"/>
              </a:lnSpc>
              <a:spcBef>
                <a:spcPts val="1000"/>
              </a:spcBef>
            </a:pPr>
            <a:r>
              <a:rPr lang="en-US" sz="4000" b="1" dirty="0">
                <a:ln w="0"/>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Lunch Sponsors</a:t>
            </a:r>
          </a:p>
          <a:p>
            <a:pPr algn="ctr">
              <a:lnSpc>
                <a:spcPct val="130000"/>
              </a:lnSpc>
              <a:spcBef>
                <a:spcPts val="1000"/>
              </a:spcBef>
            </a:pPr>
            <a:r>
              <a:rPr lang="en-US" sz="3300" b="1" dirty="0">
                <a:ln w="0"/>
                <a:solidFill>
                  <a:schemeClr val="tx1"/>
                </a:solidFill>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TC Energy   Salix Resource Management Ltd.    </a:t>
            </a:r>
          </a:p>
        </p:txBody>
      </p:sp>
      <p:sp>
        <p:nvSpPr>
          <p:cNvPr id="11" name="Rectangle 10">
            <a:extLst>
              <a:ext uri="{FF2B5EF4-FFF2-40B4-BE49-F238E27FC236}">
                <a16:creationId xmlns:a16="http://schemas.microsoft.com/office/drawing/2014/main" id="{60011954-6E86-0581-1F1D-7DC3EF315605}"/>
              </a:ext>
            </a:extLst>
          </p:cNvPr>
          <p:cNvSpPr/>
          <p:nvPr/>
        </p:nvSpPr>
        <p:spPr>
          <a:xfrm>
            <a:off x="297270" y="4599698"/>
            <a:ext cx="11597456" cy="1513426"/>
          </a:xfrm>
          <a:prstGeom prst="rect">
            <a:avLst/>
          </a:prstGeom>
          <a:solidFill>
            <a:srgbClr val="00AA4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spcAft>
                <a:spcPts val="800"/>
              </a:spcAft>
            </a:pPr>
            <a:endParaRPr lang="en-CA" sz="1600" b="1" dirty="0">
              <a:ln w="0"/>
              <a:solidFill>
                <a:schemeClr val="tx1"/>
              </a:solidFill>
              <a:effectLst>
                <a:outerShdw blurRad="38100" dist="19050" dir="2700000" algn="tl" rotWithShape="0">
                  <a:schemeClr val="dk1">
                    <a:alpha val="40000"/>
                  </a:schemeClr>
                </a:outerShdw>
              </a:effectLst>
              <a:highlight>
                <a:srgbClr val="C0C0C0"/>
              </a:highlight>
              <a:latin typeface="Arial" panose="020B0604020202020204" pitchFamily="34" charset="0"/>
              <a:cs typeface="Arial" panose="020B0604020202020204" pitchFamily="34" charset="0"/>
            </a:endParaRPr>
          </a:p>
          <a:p>
            <a:pPr algn="ctr">
              <a:lnSpc>
                <a:spcPct val="90000"/>
              </a:lnSpc>
              <a:spcBef>
                <a:spcPts val="1000"/>
              </a:spcBef>
              <a:spcAft>
                <a:spcPts val="800"/>
              </a:spcAft>
            </a:pPr>
            <a:r>
              <a:rPr lang="en-CA" sz="2000" b="1" dirty="0">
                <a:ln w="0"/>
                <a:solidFill>
                  <a:schemeClr val="tx1"/>
                </a:solidFill>
                <a:effectLst>
                  <a:outerShdw blurRad="38100" dist="19050" dir="2700000" algn="tl" rotWithShape="0">
                    <a:schemeClr val="dk1">
                      <a:alpha val="40000"/>
                    </a:schemeClr>
                  </a:outerShdw>
                </a:effectLst>
                <a:latin typeface="Calibri Light" panose="020F0302020204030204" pitchFamily="34" charset="0"/>
                <a:ea typeface="Calibri Light" panose="020F0302020204030204" pitchFamily="34" charset="0"/>
                <a:cs typeface="Calibri Light" panose="020F0302020204030204" pitchFamily="34" charset="0"/>
              </a:rPr>
              <a:t>Friends of the Grassland Restoration Forum</a:t>
            </a:r>
          </a:p>
          <a:p>
            <a:pPr algn="ctr">
              <a:lnSpc>
                <a:spcPct val="90000"/>
              </a:lnSpc>
              <a:spcBef>
                <a:spcPts val="1000"/>
              </a:spcBef>
              <a:spcAft>
                <a:spcPts val="800"/>
              </a:spcAft>
            </a:pPr>
            <a:r>
              <a:rPr lang="en-CA" b="1" kern="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ALCLA Native Plants, NAPA Pass Automotive (Blairmore, Alberta), </a:t>
            </a:r>
            <a:r>
              <a:rPr lang="en-CA" b="1" kern="1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Grumpy’s</a:t>
            </a:r>
            <a:r>
              <a:rPr lang="en-CA" b="1" kern="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Greenhouse and Gardens Ltd., </a:t>
            </a:r>
          </a:p>
          <a:p>
            <a:pPr algn="ctr">
              <a:lnSpc>
                <a:spcPct val="90000"/>
              </a:lnSpc>
              <a:spcBef>
                <a:spcPts val="1000"/>
              </a:spcBef>
              <a:spcAft>
                <a:spcPts val="800"/>
              </a:spcAft>
            </a:pPr>
            <a:r>
              <a:rPr lang="en-CA" b="1" kern="1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Kestrel Research Inc., Special Areas Board, Stantec, Sunshine Seeds, Sure Shot Environmental Ltd., Trace Associates Inc. </a:t>
            </a:r>
          </a:p>
          <a:p>
            <a:endParaRPr lang="en-CA" sz="1600" dirty="0">
              <a:latin typeface="Algerian" panose="04020705040A02060702" pitchFamily="82" charset="0"/>
            </a:endParaRPr>
          </a:p>
        </p:txBody>
      </p:sp>
    </p:spTree>
    <p:extLst>
      <p:ext uri="{BB962C8B-B14F-4D97-AF65-F5344CB8AC3E}">
        <p14:creationId xmlns:p14="http://schemas.microsoft.com/office/powerpoint/2010/main" val="583270577"/>
      </p:ext>
    </p:extLst>
  </p:cSld>
  <p:clrMapOvr>
    <a:masterClrMapping/>
  </p:clrMapOvr>
  <p:transition spd="med" advClick="0" advTm="50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C71E-F953-77EF-34ED-DC3AA987106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48D0C9E-2249-A2D7-4C01-397988A57362}"/>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69223666-EAC9-8A05-D0EE-F0D6490048DE}"/>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field of grass with flowers&#10;&#10;Description automatically generated">
            <a:extLst>
              <a:ext uri="{FF2B5EF4-FFF2-40B4-BE49-F238E27FC236}">
                <a16:creationId xmlns:a16="http://schemas.microsoft.com/office/drawing/2014/main" id="{C3030602-DCBE-80E3-1AC8-F4D7882C8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170"/>
            <a:ext cx="12192000" cy="7217170"/>
          </a:xfrm>
          <a:prstGeom prst="rect">
            <a:avLst/>
          </a:prstGeom>
        </p:spPr>
      </p:pic>
      <p:pic>
        <p:nvPicPr>
          <p:cNvPr id="4" name="Picture 3">
            <a:extLst>
              <a:ext uri="{FF2B5EF4-FFF2-40B4-BE49-F238E27FC236}">
                <a16:creationId xmlns:a16="http://schemas.microsoft.com/office/drawing/2014/main" id="{C5A3B4E1-61B5-A9A6-8882-C37F3A825D67}"/>
              </a:ext>
            </a:extLst>
          </p:cNvPr>
          <p:cNvPicPr>
            <a:picLocks noChangeAspect="1"/>
          </p:cNvPicPr>
          <p:nvPr/>
        </p:nvPicPr>
        <p:blipFill>
          <a:blip r:embed="rId4"/>
          <a:stretch>
            <a:fillRect/>
          </a:stretch>
        </p:blipFill>
        <p:spPr>
          <a:xfrm>
            <a:off x="698313" y="1393895"/>
            <a:ext cx="5294716" cy="1336915"/>
          </a:xfrm>
          <a:prstGeom prst="rect">
            <a:avLst/>
          </a:prstGeom>
        </p:spPr>
      </p:pic>
      <p:sp>
        <p:nvSpPr>
          <p:cNvPr id="9" name="Oval 8">
            <a:extLst>
              <a:ext uri="{FF2B5EF4-FFF2-40B4-BE49-F238E27FC236}">
                <a16:creationId xmlns:a16="http://schemas.microsoft.com/office/drawing/2014/main" id="{5E42FA2F-F3C7-BE4C-0E03-FD7C6C2A267D}"/>
              </a:ext>
            </a:extLst>
          </p:cNvPr>
          <p:cNvSpPr/>
          <p:nvPr/>
        </p:nvSpPr>
        <p:spPr>
          <a:xfrm>
            <a:off x="8514080" y="3069830"/>
            <a:ext cx="2895600" cy="2535315"/>
          </a:xfrm>
          <a:prstGeom prst="ellipse">
            <a:avLst/>
          </a:prstGeom>
          <a:solidFill>
            <a:schemeClr val="tx1">
              <a:lumMod val="50000"/>
              <a:lumOff val="5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Century" panose="02040604050505020304" pitchFamily="18" charset="0"/>
              </a:rPr>
              <a:t>Silver Level Sponsor</a:t>
            </a:r>
            <a:br>
              <a:rPr lang="en-US" sz="1400" dirty="0">
                <a:solidFill>
                  <a:srgbClr val="FFFFFF"/>
                </a:solidFill>
              </a:rPr>
            </a:br>
            <a:endParaRPr lang="en-US" sz="1400" dirty="0">
              <a:solidFill>
                <a:srgbClr val="FFFFFF"/>
              </a:solidFill>
            </a:endParaRPr>
          </a:p>
          <a:p>
            <a:pPr algn="ctr"/>
            <a:r>
              <a:rPr lang="en-US" sz="1400" dirty="0">
                <a:solidFill>
                  <a:srgbClr val="FFFFFF"/>
                </a:solidFill>
              </a:rPr>
              <a:t>Grassland Restoration Forum </a:t>
            </a:r>
          </a:p>
          <a:p>
            <a:pPr algn="ctr"/>
            <a:r>
              <a:rPr lang="en-US" sz="1400" dirty="0">
                <a:solidFill>
                  <a:srgbClr val="FFFFFF"/>
                </a:solidFill>
              </a:rPr>
              <a:t>Fall Information Session 2024 </a:t>
            </a:r>
          </a:p>
        </p:txBody>
      </p:sp>
    </p:spTree>
    <p:extLst>
      <p:ext uri="{BB962C8B-B14F-4D97-AF65-F5344CB8AC3E}">
        <p14:creationId xmlns:p14="http://schemas.microsoft.com/office/powerpoint/2010/main" val="4237828747"/>
      </p:ext>
    </p:extLst>
  </p:cSld>
  <p:clrMapOvr>
    <a:masterClrMapping/>
  </p:clrMapOvr>
  <p:transition advClick="0" advTm="40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080AF-AB3F-6DEB-CE83-755CD4618CEA}"/>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21D16F4-43AA-1A9F-52DA-89683C97133E}"/>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7BE129BC-8876-23E3-6174-1379D8BE809F}"/>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descr="A pond in a grassy field&#10;&#10;Description automatically generated">
            <a:extLst>
              <a:ext uri="{FF2B5EF4-FFF2-40B4-BE49-F238E27FC236}">
                <a16:creationId xmlns:a16="http://schemas.microsoft.com/office/drawing/2014/main" id="{D23BE39B-4280-D7C7-74B9-0E6FB75F0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9210"/>
            <a:ext cx="12318715" cy="4748789"/>
          </a:xfrm>
          <a:prstGeom prst="rect">
            <a:avLst/>
          </a:prstGeom>
        </p:spPr>
      </p:pic>
      <p:sp>
        <p:nvSpPr>
          <p:cNvPr id="9" name="Oval 8">
            <a:extLst>
              <a:ext uri="{FF2B5EF4-FFF2-40B4-BE49-F238E27FC236}">
                <a16:creationId xmlns:a16="http://schemas.microsoft.com/office/drawing/2014/main" id="{2E89A248-DEB7-944E-8E70-923ADB7CBDB7}"/>
              </a:ext>
            </a:extLst>
          </p:cNvPr>
          <p:cNvSpPr/>
          <p:nvPr/>
        </p:nvSpPr>
        <p:spPr>
          <a:xfrm>
            <a:off x="8959065" y="3616503"/>
            <a:ext cx="2784297" cy="2496621"/>
          </a:xfrm>
          <a:prstGeom prst="ellipse">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panose="02040604050505020304" pitchFamily="18" charset="0"/>
              </a:rPr>
              <a:t>Gold Level Sponsor</a:t>
            </a:r>
            <a:br>
              <a:rPr lang="en-US" sz="1400" dirty="0">
                <a:solidFill>
                  <a:schemeClr val="tx1"/>
                </a:solidFill>
              </a:rPr>
            </a:br>
            <a:endParaRPr lang="en-US" sz="1400" dirty="0">
              <a:solidFill>
                <a:schemeClr val="tx1"/>
              </a:solidFill>
            </a:endParaRPr>
          </a:p>
          <a:p>
            <a:pPr algn="ctr"/>
            <a:r>
              <a:rPr lang="en-US" sz="1400" dirty="0">
                <a:solidFill>
                  <a:schemeClr val="tx1"/>
                </a:solidFill>
              </a:rPr>
              <a:t>Grassland Restoration Forum </a:t>
            </a:r>
          </a:p>
          <a:p>
            <a:pPr algn="ctr"/>
            <a:r>
              <a:rPr lang="en-US" sz="1400" dirty="0">
                <a:solidFill>
                  <a:schemeClr val="tx1"/>
                </a:solidFill>
              </a:rPr>
              <a:t>Fall Information Session 2024 </a:t>
            </a:r>
          </a:p>
        </p:txBody>
      </p:sp>
      <p:pic>
        <p:nvPicPr>
          <p:cNvPr id="5" name="Picture 4" descr="Green text on a white background&#10;&#10;Description automatically generated">
            <a:extLst>
              <a:ext uri="{FF2B5EF4-FFF2-40B4-BE49-F238E27FC236}">
                <a16:creationId xmlns:a16="http://schemas.microsoft.com/office/drawing/2014/main" id="{711A79AD-4B0C-FCB9-07BA-96D40C775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685" y="215756"/>
            <a:ext cx="5758543" cy="2054831"/>
          </a:xfrm>
          <a:prstGeom prst="rect">
            <a:avLst/>
          </a:prstGeom>
        </p:spPr>
      </p:pic>
    </p:spTree>
    <p:extLst>
      <p:ext uri="{BB962C8B-B14F-4D97-AF65-F5344CB8AC3E}">
        <p14:creationId xmlns:p14="http://schemas.microsoft.com/office/powerpoint/2010/main" val="2706811800"/>
      </p:ext>
    </p:extLst>
  </p:cSld>
  <p:clrMapOvr>
    <a:masterClrMapping/>
  </p:clrMapOvr>
  <p:transition advClick="0" advTm="4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A6C9-3337-CBEF-286E-A843228E0E58}"/>
              </a:ext>
            </a:extLst>
          </p:cNvPr>
          <p:cNvSpPr>
            <a:spLocks noGrp="1"/>
          </p:cNvSpPr>
          <p:nvPr>
            <p:ph type="title"/>
          </p:nvPr>
        </p:nvSpPr>
        <p:spPr>
          <a:xfrm>
            <a:off x="761800" y="762001"/>
            <a:ext cx="5707239" cy="1708242"/>
          </a:xfrm>
        </p:spPr>
        <p:txBody>
          <a:bodyPr anchor="ctr">
            <a:normAutofit fontScale="90000"/>
          </a:bodyPr>
          <a:lstStyle/>
          <a:p>
            <a:pPr algn="ctr">
              <a:lnSpc>
                <a:spcPct val="100000"/>
              </a:lnSpc>
            </a:pPr>
            <a:r>
              <a:rPr lang="en-US" sz="3100" dirty="0">
                <a:latin typeface="Cooper Black" panose="0208090404030B020404" pitchFamily="18" charset="0"/>
              </a:rPr>
              <a:t>Concerned About Local Native Seed Supply In Alberta?</a:t>
            </a:r>
            <a:br>
              <a:rPr lang="en-US" sz="2800" dirty="0">
                <a:latin typeface="Cooper Black" panose="0208090404030B020404" pitchFamily="18" charset="0"/>
              </a:rPr>
            </a:br>
            <a:r>
              <a:rPr lang="en-US" dirty="0">
                <a:latin typeface="Cooper Black" panose="0208090404030B020404" pitchFamily="18" charset="0"/>
              </a:rPr>
              <a:t>So Are We</a:t>
            </a:r>
            <a:endParaRPr lang="en-US" sz="2800" dirty="0">
              <a:latin typeface="Cooper Black" panose="0208090404030B020404" pitchFamily="18" charset="0"/>
            </a:endParaRPr>
          </a:p>
        </p:txBody>
      </p:sp>
      <p:sp>
        <p:nvSpPr>
          <p:cNvPr id="3" name="Content Placeholder 2">
            <a:extLst>
              <a:ext uri="{FF2B5EF4-FFF2-40B4-BE49-F238E27FC236}">
                <a16:creationId xmlns:a16="http://schemas.microsoft.com/office/drawing/2014/main" id="{0B5A1736-C48F-ED86-F1BE-183D4B2B9A98}"/>
              </a:ext>
            </a:extLst>
          </p:cNvPr>
          <p:cNvSpPr>
            <a:spLocks noGrp="1"/>
          </p:cNvSpPr>
          <p:nvPr>
            <p:ph idx="1"/>
          </p:nvPr>
        </p:nvSpPr>
        <p:spPr>
          <a:xfrm>
            <a:off x="178420" y="2470244"/>
            <a:ext cx="6679376" cy="4244455"/>
          </a:xfrm>
        </p:spPr>
        <p:txBody>
          <a:bodyPr anchor="ctr">
            <a:normAutofit/>
          </a:bodyPr>
          <a:lstStyle/>
          <a:p>
            <a:pPr marL="0" indent="0" algn="ctr">
              <a:buNone/>
            </a:pPr>
            <a:r>
              <a:rPr lang="en-US" sz="2400" dirty="0"/>
              <a:t>The Southern Alberta Native Seed Collaborative (SANSC), with support from the Grassland Restoration Forum, seeks to increase the availability of suitable, high quality, regionally adapted native seeds for use in restoration projects in Alberta.</a:t>
            </a:r>
          </a:p>
          <a:p>
            <a:pPr marL="0" indent="0">
              <a:spcBef>
                <a:spcPts val="600"/>
              </a:spcBef>
              <a:buNone/>
            </a:pPr>
            <a:endParaRPr lang="en-US" sz="2000" dirty="0"/>
          </a:p>
          <a:p>
            <a:pPr marL="0" indent="0" algn="ctr">
              <a:buNone/>
            </a:pPr>
            <a:r>
              <a:rPr lang="en-US" sz="3200" dirty="0">
                <a:latin typeface="Amasis MT Pro" panose="02040504050005020304" pitchFamily="18" charset="0"/>
              </a:rPr>
              <a:t>Want to get involved? </a:t>
            </a:r>
          </a:p>
          <a:p>
            <a:pPr marL="0" indent="0" algn="ctr">
              <a:buNone/>
            </a:pPr>
            <a:r>
              <a:rPr lang="en-US" b="1" u="sng" dirty="0">
                <a:latin typeface="Amasis MT Pro" panose="02040504050005020304" pitchFamily="18" charset="0"/>
              </a:rPr>
              <a:t>www.grasslandrestorationforum.ca</a:t>
            </a:r>
          </a:p>
        </p:txBody>
      </p:sp>
      <p:pic>
        <p:nvPicPr>
          <p:cNvPr id="5" name="Picture 4" descr="Close-up of a grass field&#10;&#10;Description automatically generated">
            <a:extLst>
              <a:ext uri="{FF2B5EF4-FFF2-40B4-BE49-F238E27FC236}">
                <a16:creationId xmlns:a16="http://schemas.microsoft.com/office/drawing/2014/main" id="{62C40AE4-4887-A1F3-634B-6F4A333B7A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44" b="-1"/>
          <a:stretch/>
        </p:blipFill>
        <p:spPr>
          <a:xfrm rot="162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80344251"/>
      </p:ext>
    </p:extLst>
  </p:cSld>
  <p:clrMapOvr>
    <a:masterClrMapping/>
  </p:clrMapOvr>
  <p:transition advClick="0" advTm="40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2A082"/>
        </a:solidFill>
        <a:effectLst/>
      </p:bgPr>
    </p:bg>
    <p:spTree>
      <p:nvGrpSpPr>
        <p:cNvPr id="1" name=""/>
        <p:cNvGrpSpPr/>
        <p:nvPr/>
      </p:nvGrpSpPr>
      <p:grpSpPr>
        <a:xfrm>
          <a:off x="0" y="0"/>
          <a:ext cx="0" cy="0"/>
          <a:chOff x="0" y="0"/>
          <a:chExt cx="0" cy="0"/>
        </a:xfrm>
      </p:grpSpPr>
      <p:sp>
        <p:nvSpPr>
          <p:cNvPr id="2" name="Freeform 2"/>
          <p:cNvSpPr/>
          <p:nvPr/>
        </p:nvSpPr>
        <p:spPr>
          <a:xfrm>
            <a:off x="622578" y="493776"/>
            <a:ext cx="11026878" cy="5175504"/>
          </a:xfrm>
          <a:custGeom>
            <a:avLst/>
            <a:gdLst/>
            <a:ahLst/>
            <a:cxnLst/>
            <a:rect l="l" t="t" r="r" b="b"/>
            <a:pathLst>
              <a:path w="16420267" h="8864254">
                <a:moveTo>
                  <a:pt x="0" y="0"/>
                </a:moveTo>
                <a:lnTo>
                  <a:pt x="16420268" y="0"/>
                </a:lnTo>
                <a:lnTo>
                  <a:pt x="16420268" y="8864254"/>
                </a:lnTo>
                <a:lnTo>
                  <a:pt x="0" y="8864254"/>
                </a:lnTo>
                <a:lnTo>
                  <a:pt x="0" y="0"/>
                </a:lnTo>
                <a:close/>
              </a:path>
            </a:pathLst>
          </a:custGeom>
          <a:blipFill>
            <a:blip r:embed="rId2"/>
            <a:stretch>
              <a:fillRect t="-2099" b="-2099"/>
            </a:stretch>
          </a:blipFill>
        </p:spPr>
        <p:txBody>
          <a:bodyPr/>
          <a:lstStyle/>
          <a:p>
            <a:pPr defTabSz="609630"/>
            <a:endParaRPr lang="en-CA" sz="1200">
              <a:solidFill>
                <a:prstClr val="black"/>
              </a:solidFill>
              <a:latin typeface="Calibri"/>
            </a:endParaRPr>
          </a:p>
        </p:txBody>
      </p:sp>
      <p:sp>
        <p:nvSpPr>
          <p:cNvPr id="3" name="TextBox 3"/>
          <p:cNvSpPr txBox="1"/>
          <p:nvPr/>
        </p:nvSpPr>
        <p:spPr>
          <a:xfrm>
            <a:off x="338328" y="5961888"/>
            <a:ext cx="10945368" cy="898772"/>
          </a:xfrm>
          <a:prstGeom prst="rect">
            <a:avLst/>
          </a:prstGeom>
        </p:spPr>
        <p:txBody>
          <a:bodyPr wrap="square" lIns="0" tIns="0" rIns="0" bIns="0" rtlCol="0" anchor="t">
            <a:spAutoFit/>
          </a:bodyPr>
          <a:lstStyle/>
          <a:p>
            <a:pPr algn="ctr" defTabSz="609630">
              <a:lnSpc>
                <a:spcPts val="3692"/>
              </a:lnSpc>
              <a:spcBef>
                <a:spcPct val="0"/>
              </a:spcBef>
            </a:pPr>
            <a:r>
              <a:rPr lang="en-US" sz="2637" b="1" dirty="0">
                <a:solidFill>
                  <a:srgbClr val="000000"/>
                </a:solidFill>
                <a:latin typeface="Ubuntu Bold"/>
                <a:ea typeface="Ubuntu Bold"/>
                <a:cs typeface="Ubuntu Bold"/>
                <a:sym typeface="Ubuntu Bold"/>
              </a:rPr>
              <a:t>Visit the Information Portal  www.grasslandrestorationforum.ca</a:t>
            </a:r>
          </a:p>
          <a:p>
            <a:pPr algn="ctr" defTabSz="609630">
              <a:lnSpc>
                <a:spcPts val="3692"/>
              </a:lnSpc>
              <a:spcBef>
                <a:spcPct val="0"/>
              </a:spcBef>
            </a:pPr>
            <a:endParaRPr lang="en-US" sz="2637" b="1" dirty="0">
              <a:solidFill>
                <a:srgbClr val="000000"/>
              </a:solidFill>
              <a:latin typeface="Ubuntu Bold"/>
              <a:ea typeface="Ubuntu Bold"/>
              <a:cs typeface="Ubuntu Bold"/>
              <a:sym typeface="Ubuntu Bold"/>
            </a:endParaRPr>
          </a:p>
        </p:txBody>
      </p:sp>
    </p:spTree>
  </p:cSld>
  <p:clrMapOvr>
    <a:masterClrMapping/>
  </p:clrMapOvr>
  <p:transition advClick="0" advTm="40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4425" y="6419559"/>
            <a:ext cx="8310451" cy="438441"/>
            <a:chOff x="0" y="0"/>
            <a:chExt cx="4803688" cy="253432"/>
          </a:xfrm>
        </p:grpSpPr>
        <p:sp>
          <p:nvSpPr>
            <p:cNvPr id="3" name="Freeform 3"/>
            <p:cNvSpPr/>
            <p:nvPr/>
          </p:nvSpPr>
          <p:spPr>
            <a:xfrm>
              <a:off x="0" y="0"/>
              <a:ext cx="4803688" cy="253432"/>
            </a:xfrm>
            <a:custGeom>
              <a:avLst/>
              <a:gdLst/>
              <a:ahLst/>
              <a:cxnLst/>
              <a:rect l="l" t="t" r="r" b="b"/>
              <a:pathLst>
                <a:path w="4803688" h="253432">
                  <a:moveTo>
                    <a:pt x="0" y="0"/>
                  </a:moveTo>
                  <a:lnTo>
                    <a:pt x="4803688" y="0"/>
                  </a:lnTo>
                  <a:lnTo>
                    <a:pt x="4803688" y="253432"/>
                  </a:lnTo>
                  <a:lnTo>
                    <a:pt x="0" y="253432"/>
                  </a:lnTo>
                  <a:close/>
                </a:path>
              </a:pathLst>
            </a:custGeom>
            <a:solidFill>
              <a:srgbClr val="ECE934"/>
            </a:solidFill>
            <a:ln w="28575" cap="sq">
              <a:solidFill>
                <a:srgbClr val="D9EBCB"/>
              </a:solidFill>
              <a:prstDash val="solid"/>
              <a:miter/>
            </a:ln>
          </p:spPr>
          <p:txBody>
            <a:bodyPr/>
            <a:lstStyle/>
            <a:p>
              <a:endParaRPr lang="en-CA"/>
            </a:p>
          </p:txBody>
        </p:sp>
        <p:sp>
          <p:nvSpPr>
            <p:cNvPr id="4" name="TextBox 4"/>
            <p:cNvSpPr txBox="1"/>
            <p:nvPr/>
          </p:nvSpPr>
          <p:spPr>
            <a:xfrm>
              <a:off x="0" y="-28575"/>
              <a:ext cx="4803688" cy="282007"/>
            </a:xfrm>
            <a:prstGeom prst="rect">
              <a:avLst/>
            </a:prstGeom>
          </p:spPr>
          <p:txBody>
            <a:bodyPr lIns="31496" tIns="31496" rIns="31496" bIns="31496" rtlCol="0" anchor="ctr"/>
            <a:lstStyle/>
            <a:p>
              <a:pPr algn="ctr">
                <a:lnSpc>
                  <a:spcPts val="867"/>
                </a:lnSpc>
              </a:pPr>
              <a:endParaRPr sz="1200"/>
            </a:p>
          </p:txBody>
        </p:sp>
      </p:grpSp>
      <p:grpSp>
        <p:nvGrpSpPr>
          <p:cNvPr id="5" name="Group 5"/>
          <p:cNvGrpSpPr/>
          <p:nvPr/>
        </p:nvGrpSpPr>
        <p:grpSpPr>
          <a:xfrm>
            <a:off x="1934425" y="1531064"/>
            <a:ext cx="8310451" cy="3501970"/>
            <a:chOff x="0" y="0"/>
            <a:chExt cx="16620903" cy="7003940"/>
          </a:xfrm>
        </p:grpSpPr>
        <p:pic>
          <p:nvPicPr>
            <p:cNvPr id="6" name="Picture 6"/>
            <p:cNvPicPr>
              <a:picLocks noChangeAspect="1"/>
            </p:cNvPicPr>
            <p:nvPr/>
          </p:nvPicPr>
          <p:blipFill>
            <a:blip r:embed="rId2"/>
            <a:srcRect t="12177" b="24613"/>
            <a:stretch>
              <a:fillRect/>
            </a:stretch>
          </p:blipFill>
          <p:spPr>
            <a:xfrm>
              <a:off x="0" y="0"/>
              <a:ext cx="16620903" cy="7003940"/>
            </a:xfrm>
            <a:prstGeom prst="rect">
              <a:avLst/>
            </a:prstGeom>
          </p:spPr>
        </p:pic>
      </p:grpSp>
      <p:sp>
        <p:nvSpPr>
          <p:cNvPr id="7" name="AutoShape 7"/>
          <p:cNvSpPr/>
          <p:nvPr/>
        </p:nvSpPr>
        <p:spPr>
          <a:xfrm>
            <a:off x="2667000" y="1531063"/>
            <a:ext cx="6858000" cy="0"/>
          </a:xfrm>
          <a:prstGeom prst="line">
            <a:avLst/>
          </a:prstGeom>
          <a:ln w="9525" cap="flat">
            <a:solidFill>
              <a:srgbClr val="B8BAD5"/>
            </a:solidFill>
            <a:prstDash val="solid"/>
            <a:headEnd type="none" w="sm" len="sm"/>
            <a:tailEnd type="none" w="sm" len="sm"/>
          </a:ln>
        </p:spPr>
        <p:txBody>
          <a:bodyPr/>
          <a:lstStyle/>
          <a:p>
            <a:endParaRPr lang="en-CA"/>
          </a:p>
        </p:txBody>
      </p:sp>
      <p:sp>
        <p:nvSpPr>
          <p:cNvPr id="8" name="AutoShape 8"/>
          <p:cNvSpPr/>
          <p:nvPr/>
        </p:nvSpPr>
        <p:spPr>
          <a:xfrm>
            <a:off x="2667000" y="5033033"/>
            <a:ext cx="6858000" cy="0"/>
          </a:xfrm>
          <a:prstGeom prst="line">
            <a:avLst/>
          </a:prstGeom>
          <a:ln w="9525" cap="flat">
            <a:solidFill>
              <a:srgbClr val="B8BAD5"/>
            </a:solidFill>
            <a:prstDash val="solid"/>
            <a:headEnd type="none" w="sm" len="sm"/>
            <a:tailEnd type="none" w="sm" len="sm"/>
          </a:ln>
        </p:spPr>
        <p:txBody>
          <a:bodyPr/>
          <a:lstStyle/>
          <a:p>
            <a:endParaRPr lang="en-CA"/>
          </a:p>
        </p:txBody>
      </p:sp>
      <p:sp>
        <p:nvSpPr>
          <p:cNvPr id="9" name="Freeform 9"/>
          <p:cNvSpPr/>
          <p:nvPr/>
        </p:nvSpPr>
        <p:spPr>
          <a:xfrm>
            <a:off x="844654" y="1537414"/>
            <a:ext cx="10433625" cy="3616278"/>
          </a:xfrm>
          <a:custGeom>
            <a:avLst/>
            <a:gdLst/>
            <a:ahLst/>
            <a:cxnLst/>
            <a:rect l="l" t="t" r="r" b="b"/>
            <a:pathLst>
              <a:path w="15650437" h="5424417">
                <a:moveTo>
                  <a:pt x="0" y="0"/>
                </a:moveTo>
                <a:lnTo>
                  <a:pt x="15650437" y="0"/>
                </a:lnTo>
                <a:lnTo>
                  <a:pt x="15650437" y="5424418"/>
                </a:lnTo>
                <a:lnTo>
                  <a:pt x="0" y="5424418"/>
                </a:lnTo>
                <a:lnTo>
                  <a:pt x="0" y="0"/>
                </a:lnTo>
                <a:close/>
              </a:path>
            </a:pathLst>
          </a:custGeom>
          <a:blipFill>
            <a:blip r:embed="rId3"/>
            <a:stretch>
              <a:fillRect t="-31145" b="-31145"/>
            </a:stretch>
          </a:blipFill>
        </p:spPr>
        <p:txBody>
          <a:bodyPr/>
          <a:lstStyle/>
          <a:p>
            <a:endParaRPr lang="en-CA"/>
          </a:p>
        </p:txBody>
      </p:sp>
      <p:sp>
        <p:nvSpPr>
          <p:cNvPr id="10" name="TextBox 10"/>
          <p:cNvSpPr txBox="1"/>
          <p:nvPr/>
        </p:nvSpPr>
        <p:spPr>
          <a:xfrm>
            <a:off x="2667000" y="474835"/>
            <a:ext cx="6623278" cy="928652"/>
          </a:xfrm>
          <a:prstGeom prst="rect">
            <a:avLst/>
          </a:prstGeom>
        </p:spPr>
        <p:txBody>
          <a:bodyPr lIns="0" tIns="0" rIns="0" bIns="0" rtlCol="0" anchor="t">
            <a:spAutoFit/>
          </a:bodyPr>
          <a:lstStyle/>
          <a:p>
            <a:pPr algn="ctr">
              <a:lnSpc>
                <a:spcPts val="3568"/>
              </a:lnSpc>
            </a:pPr>
            <a:r>
              <a:rPr lang="en-US" sz="3568" i="1" dirty="0">
                <a:solidFill>
                  <a:schemeClr val="accent6"/>
                </a:solidFill>
                <a:latin typeface="Roca Two Thin Italics"/>
                <a:ea typeface="Roca Two Thin Italics"/>
                <a:cs typeface="Roca Two Thin Italics"/>
                <a:sym typeface="Roca Two Thin Italics"/>
              </a:rPr>
              <a:t>Native Seed Harvesting Information for Landholders</a:t>
            </a:r>
          </a:p>
        </p:txBody>
      </p:sp>
      <p:sp>
        <p:nvSpPr>
          <p:cNvPr id="11" name="TextBox 11"/>
          <p:cNvSpPr txBox="1"/>
          <p:nvPr/>
        </p:nvSpPr>
        <p:spPr>
          <a:xfrm>
            <a:off x="2240280" y="5319304"/>
            <a:ext cx="8119871" cy="849463"/>
          </a:xfrm>
          <a:prstGeom prst="rect">
            <a:avLst/>
          </a:prstGeom>
        </p:spPr>
        <p:txBody>
          <a:bodyPr wrap="square" lIns="0" tIns="0" rIns="0" bIns="0" rtlCol="0" anchor="t">
            <a:spAutoFit/>
          </a:bodyPr>
          <a:lstStyle/>
          <a:p>
            <a:pPr algn="ctr">
              <a:lnSpc>
                <a:spcPts val="3454"/>
              </a:lnSpc>
            </a:pPr>
            <a:r>
              <a:rPr lang="en-US" sz="2467" dirty="0">
                <a:solidFill>
                  <a:schemeClr val="accent6"/>
                </a:solidFill>
                <a:latin typeface="Ubuntu"/>
                <a:ea typeface="Ubuntu"/>
                <a:cs typeface="Ubuntu"/>
                <a:sym typeface="Ubuntu"/>
              </a:rPr>
              <a:t>Check out this new primer under the Information Portal www.grasslandrestorationforum.ca </a:t>
            </a:r>
          </a:p>
        </p:txBody>
      </p:sp>
    </p:spTree>
  </p:cSld>
  <p:clrMapOvr>
    <a:masterClrMapping/>
  </p:clrMapOvr>
  <p:transition advClick="0" advTm="4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6D092-CAF7-6755-FB77-F6124CDE65DF}"/>
              </a:ext>
            </a:extLst>
          </p:cNvPr>
          <p:cNvPicPr>
            <a:picLocks noChangeAspect="1"/>
          </p:cNvPicPr>
          <p:nvPr/>
        </p:nvPicPr>
        <p:blipFill>
          <a:blip r:embed="rId3"/>
          <a:stretch>
            <a:fillRect/>
          </a:stretch>
        </p:blipFill>
        <p:spPr>
          <a:xfrm>
            <a:off x="-71120" y="-71118"/>
            <a:ext cx="12334240" cy="6929117"/>
          </a:xfrm>
          <a:prstGeom prst="rect">
            <a:avLst/>
          </a:prstGeom>
        </p:spPr>
      </p:pic>
      <p:pic>
        <p:nvPicPr>
          <p:cNvPr id="2" name="Picture 1" descr="Diagram&#10;&#10;Description automatically generated">
            <a:extLst>
              <a:ext uri="{FF2B5EF4-FFF2-40B4-BE49-F238E27FC236}">
                <a16:creationId xmlns:a16="http://schemas.microsoft.com/office/drawing/2014/main" id="{C2DAA6C6-6498-C5EB-C66D-193281364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6240" y="229418"/>
            <a:ext cx="3742945" cy="169565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Rectangle 6">
            <a:extLst>
              <a:ext uri="{FF2B5EF4-FFF2-40B4-BE49-F238E27FC236}">
                <a16:creationId xmlns:a16="http://schemas.microsoft.com/office/drawing/2014/main" id="{1D9FE1CB-8DFA-253D-05D5-E7AAC679546A}"/>
              </a:ext>
            </a:extLst>
          </p:cNvPr>
          <p:cNvSpPr/>
          <p:nvPr/>
        </p:nvSpPr>
        <p:spPr>
          <a:xfrm>
            <a:off x="432815" y="1908199"/>
            <a:ext cx="5734306" cy="44528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13">
            <a:extLst>
              <a:ext uri="{FF2B5EF4-FFF2-40B4-BE49-F238E27FC236}">
                <a16:creationId xmlns:a16="http://schemas.microsoft.com/office/drawing/2014/main" id="{D18176C6-65D7-7564-BB13-2534ADBF8176}"/>
              </a:ext>
            </a:extLst>
          </p:cNvPr>
          <p:cNvSpPr txBox="1">
            <a:spLocks/>
          </p:cNvSpPr>
          <p:nvPr/>
        </p:nvSpPr>
        <p:spPr>
          <a:xfrm>
            <a:off x="432815" y="1925074"/>
            <a:ext cx="5618482" cy="4452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Ross Adams - </a:t>
            </a:r>
            <a:r>
              <a:rPr lang="en-CA" sz="2200" b="1" dirty="0">
                <a:latin typeface="Arial" panose="020B0604020202020204" pitchFamily="34" charset="0"/>
                <a:cs typeface="Arial" panose="020B0604020202020204" pitchFamily="34" charset="0"/>
              </a:rPr>
              <a:t>Forestry and Parks, Government of Alberta (GOA)</a:t>
            </a:r>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Diana </a:t>
            </a:r>
            <a:r>
              <a:rPr lang="en-US" sz="2200" b="1" dirty="0" err="1">
                <a:latin typeface="Arial" panose="020B0604020202020204" pitchFamily="34" charset="0"/>
                <a:cs typeface="Arial" panose="020B0604020202020204" pitchFamily="34" charset="0"/>
              </a:rPr>
              <a:t>Boxma</a:t>
            </a:r>
            <a:r>
              <a:rPr lang="en-US" sz="2200" b="1" dirty="0">
                <a:latin typeface="Arial" panose="020B0604020202020204" pitchFamily="34" charset="0"/>
                <a:cs typeface="Arial" panose="020B0604020202020204" pitchFamily="34" charset="0"/>
              </a:rPr>
              <a:t> - </a:t>
            </a:r>
            <a:r>
              <a:rPr lang="en-CA" sz="2200" b="1" dirty="0">
                <a:latin typeface="Arial" panose="020B0604020202020204" pitchFamily="34" charset="0"/>
                <a:cs typeface="Arial" panose="020B0604020202020204" pitchFamily="34" charset="0"/>
              </a:rPr>
              <a:t>AEP, GOA</a:t>
            </a:r>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Ashley Dettmer - </a:t>
            </a:r>
            <a:r>
              <a:rPr lang="en-US" sz="2200" b="1" dirty="0" err="1">
                <a:latin typeface="Arial" panose="020B0604020202020204" pitchFamily="34" charset="0"/>
                <a:cs typeface="Arial" panose="020B0604020202020204" pitchFamily="34" charset="0"/>
              </a:rPr>
              <a:t>BrettYoung</a:t>
            </a:r>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Sheryl Faminow - Retired</a:t>
            </a:r>
          </a:p>
          <a:p>
            <a:r>
              <a:rPr lang="en-US" sz="2200" b="1" dirty="0">
                <a:latin typeface="Arial" panose="020B0604020202020204" pitchFamily="34" charset="0"/>
                <a:cs typeface="Arial" panose="020B0604020202020204" pitchFamily="34" charset="0"/>
              </a:rPr>
              <a:t>Jillian Kaufmann - TC Energy</a:t>
            </a:r>
          </a:p>
          <a:p>
            <a:r>
              <a:rPr lang="en-US" sz="2200" b="1" dirty="0">
                <a:latin typeface="Arial" panose="020B0604020202020204" pitchFamily="34" charset="0"/>
                <a:cs typeface="Arial" panose="020B0604020202020204" pitchFamily="34" charset="0"/>
              </a:rPr>
              <a:t>Brian Lambert - North Shore Environmental Consultants</a:t>
            </a:r>
          </a:p>
          <a:p>
            <a:r>
              <a:rPr lang="en-US" sz="2200" b="1" dirty="0">
                <a:latin typeface="Arial" panose="020B0604020202020204" pitchFamily="34" charset="0"/>
                <a:cs typeface="Arial" panose="020B0604020202020204" pitchFamily="34" charset="0"/>
              </a:rPr>
              <a:t>Jane Lancaster - Kestrel Research (GRF Coordinator)</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dirty="0">
              <a:latin typeface="Amasis MT Pro" panose="02040504050005020304" pitchFamily="18" charset="0"/>
            </a:endParaRPr>
          </a:p>
          <a:p>
            <a:pPr marL="0" indent="0">
              <a:buFont typeface="Arial" panose="020B0604020202020204" pitchFamily="34" charset="0"/>
              <a:buNone/>
            </a:pPr>
            <a:endParaRPr lang="en-US" dirty="0">
              <a:latin typeface="Amasis MT Pro" panose="02040504050005020304" pitchFamily="18" charset="0"/>
            </a:endParaRPr>
          </a:p>
          <a:p>
            <a:pPr marL="0" indent="0">
              <a:buFont typeface="Arial" panose="020B0604020202020204" pitchFamily="34" charset="0"/>
              <a:buNone/>
            </a:pPr>
            <a:endParaRPr lang="en-US" sz="2000" dirty="0">
              <a:latin typeface="Amasis MT Pro" panose="02040504050005020304" pitchFamily="18" charset="0"/>
            </a:endParaRPr>
          </a:p>
        </p:txBody>
      </p:sp>
      <p:sp>
        <p:nvSpPr>
          <p:cNvPr id="8" name="Rectangle 7">
            <a:extLst>
              <a:ext uri="{FF2B5EF4-FFF2-40B4-BE49-F238E27FC236}">
                <a16:creationId xmlns:a16="http://schemas.microsoft.com/office/drawing/2014/main" id="{BEBA1747-BB9F-0AA6-5988-ED8960A22243}"/>
              </a:ext>
            </a:extLst>
          </p:cNvPr>
          <p:cNvSpPr/>
          <p:nvPr/>
        </p:nvSpPr>
        <p:spPr>
          <a:xfrm>
            <a:off x="6051297" y="1908199"/>
            <a:ext cx="5707888" cy="4452843"/>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Content Placeholder 13">
            <a:extLst>
              <a:ext uri="{FF2B5EF4-FFF2-40B4-BE49-F238E27FC236}">
                <a16:creationId xmlns:a16="http://schemas.microsoft.com/office/drawing/2014/main" id="{A26D73C7-DA59-0CB2-DB05-ACFFE77E987F}"/>
              </a:ext>
            </a:extLst>
          </p:cNvPr>
          <p:cNvSpPr txBox="1">
            <a:spLocks/>
          </p:cNvSpPr>
          <p:nvPr/>
        </p:nvSpPr>
        <p:spPr>
          <a:xfrm>
            <a:off x="6051297" y="1925074"/>
            <a:ext cx="5707888" cy="443596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latin typeface="Arial" panose="020B0604020202020204" pitchFamily="34" charset="0"/>
                <a:cs typeface="Arial" panose="020B0604020202020204" pitchFamily="34" charset="0"/>
              </a:rPr>
              <a:t>Marshall McKenzie - </a:t>
            </a:r>
            <a:r>
              <a:rPr lang="en-US" sz="2600" b="1" dirty="0" err="1">
                <a:latin typeface="Arial" panose="020B0604020202020204" pitchFamily="34" charset="0"/>
                <a:cs typeface="Arial" panose="020B0604020202020204" pitchFamily="34" charset="0"/>
              </a:rPr>
              <a:t>Innotech</a:t>
            </a:r>
            <a:r>
              <a:rPr lang="en-US" sz="2600" b="1" dirty="0">
                <a:latin typeface="Arial" panose="020B0604020202020204" pitchFamily="34" charset="0"/>
                <a:cs typeface="Arial" panose="020B0604020202020204" pitchFamily="34" charset="0"/>
              </a:rPr>
              <a:t> Alberta</a:t>
            </a:r>
          </a:p>
          <a:p>
            <a:r>
              <a:rPr lang="en-US" sz="2600" b="1" dirty="0">
                <a:latin typeface="Arial" panose="020B0604020202020204" pitchFamily="34" charset="0"/>
                <a:cs typeface="Arial" panose="020B0604020202020204" pitchFamily="34" charset="0"/>
              </a:rPr>
              <a:t>Lee </a:t>
            </a:r>
            <a:r>
              <a:rPr lang="en-US" sz="2600" b="1" dirty="0" err="1">
                <a:latin typeface="Arial" panose="020B0604020202020204" pitchFamily="34" charset="0"/>
                <a:cs typeface="Arial" panose="020B0604020202020204" pitchFamily="34" charset="0"/>
              </a:rPr>
              <a:t>Moltzan</a:t>
            </a:r>
            <a:r>
              <a:rPr lang="en-US" sz="2600" b="1" dirty="0">
                <a:latin typeface="Arial" panose="020B0604020202020204" pitchFamily="34" charset="0"/>
                <a:cs typeface="Arial" panose="020B0604020202020204" pitchFamily="34" charset="0"/>
              </a:rPr>
              <a:t> - Nature Conservancy of Canada (NCC)</a:t>
            </a:r>
          </a:p>
          <a:p>
            <a:r>
              <a:rPr lang="en-US" sz="2600" b="1" dirty="0">
                <a:latin typeface="Arial" panose="020B0604020202020204" pitchFamily="34" charset="0"/>
                <a:cs typeface="Arial" panose="020B0604020202020204" pitchFamily="34" charset="0"/>
              </a:rPr>
              <a:t>Natasha Page - </a:t>
            </a:r>
            <a:r>
              <a:rPr lang="en-CA" sz="2600" b="1" dirty="0">
                <a:latin typeface="Arial" panose="020B0604020202020204" pitchFamily="34" charset="0"/>
                <a:cs typeface="Arial" panose="020B0604020202020204" pitchFamily="34" charset="0"/>
              </a:rPr>
              <a:t>AEP, GOA</a:t>
            </a:r>
            <a:endParaRPr lang="en-US" sz="2600" b="1" dirty="0">
              <a:latin typeface="Arial" panose="020B0604020202020204" pitchFamily="34" charset="0"/>
              <a:cs typeface="Arial" panose="020B0604020202020204" pitchFamily="34" charset="0"/>
            </a:endParaRPr>
          </a:p>
          <a:p>
            <a:r>
              <a:rPr lang="en-US" sz="2600" b="1" dirty="0">
                <a:latin typeface="Arial" panose="020B0604020202020204" pitchFamily="34" charset="0"/>
                <a:cs typeface="Arial" panose="020B0604020202020204" pitchFamily="34" charset="0"/>
              </a:rPr>
              <a:t>Tara Shackleton - Western Sky Land Trust (Conference Chair)</a:t>
            </a:r>
          </a:p>
          <a:p>
            <a:r>
              <a:rPr lang="en-US" sz="2600" b="1" dirty="0">
                <a:latin typeface="Arial" panose="020B0604020202020204" pitchFamily="34" charset="0"/>
                <a:cs typeface="Arial" panose="020B0604020202020204" pitchFamily="34" charset="0"/>
              </a:rPr>
              <a:t>Alia Snively - NCC</a:t>
            </a:r>
          </a:p>
          <a:p>
            <a:r>
              <a:rPr lang="en-US" sz="2600" b="1" dirty="0">
                <a:latin typeface="Arial" panose="020B0604020202020204" pitchFamily="34" charset="0"/>
                <a:cs typeface="Arial" panose="020B0604020202020204" pitchFamily="34" charset="0"/>
              </a:rPr>
              <a:t>Kyle Rast - Centre Peak Ground Repair</a:t>
            </a:r>
          </a:p>
          <a:p>
            <a:r>
              <a:rPr lang="en-US" sz="2600" b="1" dirty="0">
                <a:latin typeface="Arial" panose="020B0604020202020204" pitchFamily="34" charset="0"/>
                <a:cs typeface="Arial" panose="020B0604020202020204" pitchFamily="34" charset="0"/>
              </a:rPr>
              <a:t>Donna Watt - </a:t>
            </a:r>
            <a:r>
              <a:rPr lang="en-US" sz="2600" b="1" dirty="0" err="1">
                <a:latin typeface="Arial" panose="020B0604020202020204" pitchFamily="34" charset="0"/>
                <a:cs typeface="Arial" panose="020B0604020202020204" pitchFamily="34" charset="0"/>
              </a:rPr>
              <a:t>Corpirate</a:t>
            </a:r>
            <a:r>
              <a:rPr lang="en-US" sz="2600" b="1" dirty="0">
                <a:latin typeface="Arial" panose="020B0604020202020204" pitchFamily="34" charset="0"/>
                <a:cs typeface="Arial" panose="020B0604020202020204" pitchFamily="34" charset="0"/>
              </a:rPr>
              <a:t> Services (GRF Resources  Coordinator)</a:t>
            </a:r>
          </a:p>
          <a:p>
            <a:r>
              <a:rPr lang="en-US" sz="2600" b="1" dirty="0">
                <a:latin typeface="Arial" panose="020B0604020202020204" pitchFamily="34" charset="0"/>
                <a:cs typeface="Arial" panose="020B0604020202020204" pitchFamily="34" charset="0"/>
              </a:rPr>
              <a:t>Kelli Woodman - Alberta Energy Regulator</a:t>
            </a:r>
          </a:p>
          <a:p>
            <a:pPr marL="0" indent="0">
              <a:buNone/>
            </a:pPr>
            <a:endParaRPr lang="en-US" sz="4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masis MT Pro" panose="02040504050005020304" pitchFamily="18" charset="0"/>
            </a:endParaRPr>
          </a:p>
          <a:p>
            <a:pPr marL="0" indent="0">
              <a:buFont typeface="Arial" panose="020B0604020202020204" pitchFamily="34" charset="0"/>
              <a:buNone/>
            </a:pPr>
            <a:endParaRPr lang="en-US" sz="2000" dirty="0">
              <a:latin typeface="Amasis MT Pro" panose="02040504050005020304" pitchFamily="18" charset="0"/>
            </a:endParaRPr>
          </a:p>
        </p:txBody>
      </p:sp>
      <p:sp>
        <p:nvSpPr>
          <p:cNvPr id="14" name="Content Placeholder 13">
            <a:extLst>
              <a:ext uri="{FF2B5EF4-FFF2-40B4-BE49-F238E27FC236}">
                <a16:creationId xmlns:a16="http://schemas.microsoft.com/office/drawing/2014/main" id="{2ABDA801-1EAD-B595-00F5-1C7BFA915B6B}"/>
              </a:ext>
            </a:extLst>
          </p:cNvPr>
          <p:cNvSpPr>
            <a:spLocks noGrp="1"/>
          </p:cNvSpPr>
          <p:nvPr>
            <p:ph idx="1"/>
          </p:nvPr>
        </p:nvSpPr>
        <p:spPr>
          <a:xfrm>
            <a:off x="432814" y="203197"/>
            <a:ext cx="7583425" cy="1695657"/>
          </a:xfr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25000" lnSpcReduction="20000"/>
          </a:bodyPr>
          <a:lstStyle/>
          <a:p>
            <a:endParaRPr lang="en-US" sz="2000" dirty="0">
              <a:solidFill>
                <a:schemeClr val="tx2"/>
              </a:solidFill>
            </a:endParaRPr>
          </a:p>
          <a:p>
            <a:pPr marL="0" indent="0" algn="ctr">
              <a:buNone/>
            </a:pPr>
            <a:r>
              <a:rPr lang="en-US" sz="11200" b="1" dirty="0">
                <a:latin typeface="Arial" panose="020B0604020202020204" pitchFamily="34" charset="0"/>
                <a:cs typeface="Arial" panose="020B0604020202020204" pitchFamily="34" charset="0"/>
              </a:rPr>
              <a:t>Thank you to the many volunteers </a:t>
            </a:r>
          </a:p>
          <a:p>
            <a:pPr marL="0" indent="0" algn="ctr">
              <a:buNone/>
            </a:pPr>
            <a:r>
              <a:rPr lang="en-US" sz="11200" b="1" dirty="0">
                <a:latin typeface="Arial" panose="020B0604020202020204" pitchFamily="34" charset="0"/>
                <a:cs typeface="Arial" panose="020B0604020202020204" pitchFamily="34" charset="0"/>
              </a:rPr>
              <a:t>and GRF staff who made the </a:t>
            </a:r>
          </a:p>
          <a:p>
            <a:pPr marL="0" indent="0" algn="ctr">
              <a:buNone/>
            </a:pPr>
            <a:r>
              <a:rPr lang="en-US" sz="11200" b="1" dirty="0">
                <a:latin typeface="Arial" panose="020B0604020202020204" pitchFamily="34" charset="0"/>
                <a:cs typeface="Arial" panose="020B0604020202020204" pitchFamily="34" charset="0"/>
              </a:rPr>
              <a:t>2024 Fall Information Session possible!</a:t>
            </a:r>
          </a:p>
        </p:txBody>
      </p:sp>
      <p:sp>
        <p:nvSpPr>
          <p:cNvPr id="6" name="TextBox 5">
            <a:extLst>
              <a:ext uri="{FF2B5EF4-FFF2-40B4-BE49-F238E27FC236}">
                <a16:creationId xmlns:a16="http://schemas.microsoft.com/office/drawing/2014/main" id="{72CE7B70-C05D-0565-9D81-869CD7D7FC45}"/>
              </a:ext>
            </a:extLst>
          </p:cNvPr>
          <p:cNvSpPr txBox="1"/>
          <p:nvPr/>
        </p:nvSpPr>
        <p:spPr>
          <a:xfrm>
            <a:off x="2021841" y="6360230"/>
            <a:ext cx="7426959" cy="40011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000" b="1" dirty="0">
                <a:latin typeface="Arial" panose="020B0604020202020204" pitchFamily="34" charset="0"/>
                <a:cs typeface="Arial" panose="020B0604020202020204" pitchFamily="34" charset="0"/>
              </a:rPr>
              <a:t>And the many TAC members who jumped in where needed!</a:t>
            </a:r>
          </a:p>
        </p:txBody>
      </p:sp>
    </p:spTree>
    <p:extLst>
      <p:ext uri="{BB962C8B-B14F-4D97-AF65-F5344CB8AC3E}">
        <p14:creationId xmlns:p14="http://schemas.microsoft.com/office/powerpoint/2010/main" val="1991118875"/>
      </p:ext>
    </p:extLst>
  </p:cSld>
  <p:clrMapOvr>
    <a:masterClrMapping/>
  </p:clrMapOvr>
  <p:transition advClick="0" advTm="40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CCED-1D46-E6DD-B80B-DF0D486D422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09D5AED-2CB8-F71E-7F23-48A029CCD63B}"/>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4A5C9D03-D30A-D299-6582-C2B0F9BD7593}"/>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descr="A field of grass and trees&#10;&#10;Description automatically generated">
            <a:extLst>
              <a:ext uri="{FF2B5EF4-FFF2-40B4-BE49-F238E27FC236}">
                <a16:creationId xmlns:a16="http://schemas.microsoft.com/office/drawing/2014/main" id="{F506133D-A2C4-EC72-FCD4-7C8A3FFA0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9210"/>
            <a:ext cx="12191999" cy="4748790"/>
          </a:xfrm>
          <a:prstGeom prst="rect">
            <a:avLst/>
          </a:prstGeom>
        </p:spPr>
      </p:pic>
      <p:sp>
        <p:nvSpPr>
          <p:cNvPr id="9" name="Oval 8">
            <a:extLst>
              <a:ext uri="{FF2B5EF4-FFF2-40B4-BE49-F238E27FC236}">
                <a16:creationId xmlns:a16="http://schemas.microsoft.com/office/drawing/2014/main" id="{B4B5CCC4-5893-27E6-E789-B3AAB023B5F6}"/>
              </a:ext>
            </a:extLst>
          </p:cNvPr>
          <p:cNvSpPr/>
          <p:nvPr/>
        </p:nvSpPr>
        <p:spPr>
          <a:xfrm>
            <a:off x="8959065" y="3616503"/>
            <a:ext cx="2784297" cy="2496621"/>
          </a:xfrm>
          <a:prstGeom prst="ellipse">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panose="02040604050505020304" pitchFamily="18" charset="0"/>
              </a:rPr>
              <a:t>Gold Level Sponsor</a:t>
            </a:r>
            <a:br>
              <a:rPr lang="en-US" sz="1400" dirty="0">
                <a:solidFill>
                  <a:schemeClr val="tx1"/>
                </a:solidFill>
              </a:rPr>
            </a:br>
            <a:endParaRPr lang="en-US" sz="1400" dirty="0">
              <a:solidFill>
                <a:schemeClr val="tx1"/>
              </a:solidFill>
            </a:endParaRPr>
          </a:p>
          <a:p>
            <a:pPr algn="ctr"/>
            <a:r>
              <a:rPr lang="en-US" sz="1400" dirty="0">
                <a:solidFill>
                  <a:schemeClr val="tx1"/>
                </a:solidFill>
              </a:rPr>
              <a:t>Grassland Restoration Forum </a:t>
            </a:r>
          </a:p>
          <a:p>
            <a:pPr algn="ctr"/>
            <a:r>
              <a:rPr lang="en-US" sz="1400" dirty="0">
                <a:solidFill>
                  <a:schemeClr val="tx1"/>
                </a:solidFill>
              </a:rPr>
              <a:t>Fall Information Session 2024 </a:t>
            </a:r>
          </a:p>
        </p:txBody>
      </p:sp>
      <p:pic>
        <p:nvPicPr>
          <p:cNvPr id="4" name="Picture 3" descr="Green text on a white background&#10;&#10;Description automatically generated">
            <a:extLst>
              <a:ext uri="{FF2B5EF4-FFF2-40B4-BE49-F238E27FC236}">
                <a16:creationId xmlns:a16="http://schemas.microsoft.com/office/drawing/2014/main" id="{947E0155-7FE7-B333-8E30-8E761ED52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9374" y="0"/>
            <a:ext cx="5763803" cy="2109210"/>
          </a:xfrm>
          <a:prstGeom prst="rect">
            <a:avLst/>
          </a:prstGeom>
        </p:spPr>
      </p:pic>
    </p:spTree>
    <p:extLst>
      <p:ext uri="{BB962C8B-B14F-4D97-AF65-F5344CB8AC3E}">
        <p14:creationId xmlns:p14="http://schemas.microsoft.com/office/powerpoint/2010/main" val="2822453875"/>
      </p:ext>
    </p:extLst>
  </p:cSld>
  <p:clrMapOvr>
    <a:masterClrMapping/>
  </p:clrMapOvr>
  <p:transition advClick="0" advTm="40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B44338-5C64-AFC1-16B2-1D4433891C12}"/>
              </a:ext>
            </a:extLst>
          </p:cNvPr>
          <p:cNvSpPr>
            <a:spLocks noGrp="1"/>
          </p:cNvSpPr>
          <p:nvPr>
            <p:ph type="title"/>
          </p:nvPr>
        </p:nvSpPr>
        <p:spPr>
          <a:xfrm>
            <a:off x="589560" y="465364"/>
            <a:ext cx="5279408" cy="1518884"/>
          </a:xfrm>
        </p:spPr>
        <p:txBody>
          <a:bodyPr vert="horz" lIns="91440" tIns="45720" rIns="91440" bIns="45720" rtlCol="0" anchor="ctr">
            <a:normAutofit fontScale="90000"/>
          </a:bodyPr>
          <a:lstStyle/>
          <a:p>
            <a:pPr algn="ctr"/>
            <a:br>
              <a:rPr lang="en-US" sz="1000" dirty="0"/>
            </a:br>
            <a:br>
              <a:rPr lang="en-US" sz="1000" dirty="0"/>
            </a:br>
            <a:br>
              <a:rPr lang="en-US" sz="1000" dirty="0"/>
            </a:br>
            <a:br>
              <a:rPr lang="en-US" sz="1000" dirty="0"/>
            </a:br>
            <a:br>
              <a:rPr lang="en-US" sz="1000" dirty="0"/>
            </a:br>
            <a:br>
              <a:rPr lang="en-US" sz="1000" dirty="0"/>
            </a:br>
            <a:br>
              <a:rPr lang="en-US" sz="1000" dirty="0"/>
            </a:br>
            <a:br>
              <a:rPr lang="en-US" sz="1000" dirty="0"/>
            </a:br>
            <a:r>
              <a:rPr lang="en-US" sz="3600" b="1" i="0" dirty="0">
                <a:effectLst/>
                <a:latin typeface="Amasis MT Pro" panose="020F0502020204030204" pitchFamily="18" charset="0"/>
              </a:rPr>
              <a:t>Support the Grassland Restoration Forum!</a:t>
            </a:r>
            <a:br>
              <a:rPr lang="en-US" sz="800" b="0" i="0" dirty="0">
                <a:effectLst/>
                <a:latin typeface="Amasis MT Pro" panose="020F0502020204030204" pitchFamily="18" charset="0"/>
              </a:rPr>
            </a:br>
            <a:br>
              <a:rPr lang="en-US" sz="1000" dirty="0">
                <a:latin typeface="Amasis MT Pro" panose="020F0502020204030204" pitchFamily="18" charset="0"/>
              </a:rPr>
            </a:br>
            <a:br>
              <a:rPr lang="en-US" sz="1000" dirty="0"/>
            </a:br>
            <a:br>
              <a:rPr lang="en-US" sz="1000" dirty="0"/>
            </a:br>
            <a:br>
              <a:rPr lang="en-US" sz="1000" dirty="0"/>
            </a:br>
            <a:br>
              <a:rPr lang="en-US" sz="1000" dirty="0"/>
            </a:br>
            <a:br>
              <a:rPr lang="en-US" sz="1000" b="1" i="0" cap="all" dirty="0">
                <a:effectLst/>
              </a:rPr>
            </a:br>
            <a:br>
              <a:rPr lang="en-US" sz="1000" b="1" i="0" cap="all" dirty="0">
                <a:effectLst/>
              </a:rPr>
            </a:br>
            <a:endParaRPr lang="en-US" sz="1000" dirty="0"/>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logo with trees and grass&#10;&#10;Description automatically generated">
            <a:extLst>
              <a:ext uri="{FF2B5EF4-FFF2-40B4-BE49-F238E27FC236}">
                <a16:creationId xmlns:a16="http://schemas.microsoft.com/office/drawing/2014/main" id="{60269F78-F91A-58AA-7824-9A3139532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1918" y="581892"/>
            <a:ext cx="4380443" cy="2518756"/>
          </a:xfrm>
          <a:prstGeom prst="rect">
            <a:avLst/>
          </a:prstGeom>
        </p:spPr>
      </p:pic>
      <p:sp>
        <p:nvSpPr>
          <p:cNvPr id="29" name="Rectangle 2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Text Placeholder 3">
            <a:extLst>
              <a:ext uri="{FF2B5EF4-FFF2-40B4-BE49-F238E27FC236}">
                <a16:creationId xmlns:a16="http://schemas.microsoft.com/office/drawing/2014/main" id="{AD189AE1-359C-2519-F610-3D944CB08A4C}"/>
              </a:ext>
            </a:extLst>
          </p:cNvPr>
          <p:cNvGraphicFramePr/>
          <p:nvPr>
            <p:extLst>
              <p:ext uri="{D42A27DB-BD31-4B8C-83A1-F6EECF244321}">
                <p14:modId xmlns:p14="http://schemas.microsoft.com/office/powerpoint/2010/main" val="1824404029"/>
              </p:ext>
            </p:extLst>
          </p:nvPr>
        </p:nvGraphicFramePr>
        <p:xfrm>
          <a:off x="316709" y="2290826"/>
          <a:ext cx="6036154" cy="422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blue triangle with white text&#10;&#10;Description automatically generated">
            <a:extLst>
              <a:ext uri="{FF2B5EF4-FFF2-40B4-BE49-F238E27FC236}">
                <a16:creationId xmlns:a16="http://schemas.microsoft.com/office/drawing/2014/main" id="{E44EBE52-0DC5-AA8A-6CD0-E614945DBA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9804" y="3638481"/>
            <a:ext cx="4665371" cy="2637628"/>
          </a:xfrm>
          <a:prstGeom prst="rect">
            <a:avLst/>
          </a:prstGeom>
        </p:spPr>
      </p:pic>
    </p:spTree>
    <p:extLst>
      <p:ext uri="{BB962C8B-B14F-4D97-AF65-F5344CB8AC3E}">
        <p14:creationId xmlns:p14="http://schemas.microsoft.com/office/powerpoint/2010/main" val="3532986781"/>
      </p:ext>
    </p:extLst>
  </p:cSld>
  <p:clrMapOvr>
    <a:masterClrMapping/>
  </p:clrMapOvr>
  <p:transition advClick="0" advTm="4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grass, outdoor, field&#10;&#10;Description automatically generated">
            <a:extLst>
              <a:ext uri="{FF2B5EF4-FFF2-40B4-BE49-F238E27FC236}">
                <a16:creationId xmlns:a16="http://schemas.microsoft.com/office/drawing/2014/main" id="{F87BC8EB-D740-4A29-8547-8CA7A55C15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32A70F77-0FF3-4FDD-9B8F-7FC35F580C96}"/>
              </a:ext>
            </a:extLst>
          </p:cNvPr>
          <p:cNvSpPr>
            <a:spLocks noGrp="1"/>
          </p:cNvSpPr>
          <p:nvPr>
            <p:ph type="subTitle" idx="1"/>
          </p:nvPr>
        </p:nvSpPr>
        <p:spPr>
          <a:xfrm>
            <a:off x="382138" y="2544010"/>
            <a:ext cx="11682484" cy="3353174"/>
          </a:xfrm>
        </p:spPr>
        <p:txBody>
          <a:bodyPr>
            <a:noAutofit/>
          </a:bodyPr>
          <a:lstStyle/>
          <a:p>
            <a:pPr>
              <a:spcBef>
                <a:spcPts val="0"/>
              </a:spcBef>
            </a:pPr>
            <a:r>
              <a:rPr lang="en-CA" sz="4400" dirty="0">
                <a:latin typeface="Calibri Light" panose="020F0302020204030204" pitchFamily="34" charset="0"/>
                <a:ea typeface="Calibri Light" panose="020F0302020204030204" pitchFamily="34" charset="0"/>
                <a:cs typeface="Calibri Light" panose="020F0302020204030204" pitchFamily="34" charset="0"/>
              </a:rPr>
              <a:t>Mission:</a:t>
            </a:r>
          </a:p>
          <a:p>
            <a:pPr>
              <a:spcAft>
                <a:spcPts val="1000"/>
              </a:spcAft>
            </a:pPr>
            <a:r>
              <a:rPr lang="en-CA" sz="3200" b="1" dirty="0">
                <a:latin typeface="Calibri Light" panose="020F0302020204030204" pitchFamily="34" charset="0"/>
                <a:ea typeface="Calibri Light" panose="020F0302020204030204" pitchFamily="34" charset="0"/>
                <a:cs typeface="Calibri Light" panose="020F0302020204030204" pitchFamily="34" charset="0"/>
              </a:rPr>
              <a:t>To </a:t>
            </a:r>
            <a:r>
              <a:rPr lang="en-US" sz="3200" b="1" i="0" dirty="0">
                <a:effectLst/>
                <a:latin typeface="Calibri Light" panose="020F0302020204030204" pitchFamily="34" charset="0"/>
                <a:ea typeface="Calibri Light" panose="020F0302020204030204" pitchFamily="34" charset="0"/>
                <a:cs typeface="Calibri Light" panose="020F0302020204030204" pitchFamily="34" charset="0"/>
              </a:rPr>
              <a:t>promote the conservation and restoration of native grasslands in Alberta through education, outreach and research to improve reclamation practice and foster stewardship. The GRF began in 2006 as a collaboration between members of provincial agencies, the ranching community, conservation organizations, First Nations, industry, plant ecologists and reclamation practitioners.</a:t>
            </a:r>
            <a:endParaRPr lang="en-CA" sz="3200" b="1" dirty="0">
              <a:latin typeface="Calibri Light" panose="020F0302020204030204" pitchFamily="34" charset="0"/>
              <a:ea typeface="Calibri Light" panose="020F0302020204030204" pitchFamily="34" charset="0"/>
              <a:cs typeface="Calibri Light" panose="020F0302020204030204" pitchFamily="34" charset="0"/>
            </a:endParaRPr>
          </a:p>
          <a:p>
            <a:pPr>
              <a:spcAft>
                <a:spcPts val="1000"/>
              </a:spcAft>
            </a:pPr>
            <a:endParaRPr lang="en-CA" sz="2800" dirty="0">
              <a:latin typeface="Baskerville Old Face" panose="02020602080505020303" pitchFamily="18" charset="0"/>
            </a:endParaRPr>
          </a:p>
        </p:txBody>
      </p:sp>
      <p:sp>
        <p:nvSpPr>
          <p:cNvPr id="8" name="TextBox 7">
            <a:extLst>
              <a:ext uri="{FF2B5EF4-FFF2-40B4-BE49-F238E27FC236}">
                <a16:creationId xmlns:a16="http://schemas.microsoft.com/office/drawing/2014/main" id="{1A9E89A8-5C47-2E34-73DA-D73859EB077A}"/>
              </a:ext>
            </a:extLst>
          </p:cNvPr>
          <p:cNvSpPr txBox="1"/>
          <p:nvPr/>
        </p:nvSpPr>
        <p:spPr>
          <a:xfrm>
            <a:off x="3626122" y="397550"/>
            <a:ext cx="8582799" cy="1938992"/>
          </a:xfrm>
          <a:prstGeom prst="rect">
            <a:avLst/>
          </a:prstGeom>
          <a:noFill/>
        </p:spPr>
        <p:txBody>
          <a:bodyPr wrap="none" rtlCol="0">
            <a:spAutoFit/>
          </a:bodyPr>
          <a:lstStyle/>
          <a:p>
            <a:pPr algn="ctr"/>
            <a:r>
              <a:rPr lang="en-US" sz="6000" b="1" dirty="0">
                <a:latin typeface="Calibri Light" panose="020F0302020204030204" pitchFamily="34" charset="0"/>
                <a:ea typeface="Calibri Light" panose="020F0302020204030204" pitchFamily="34" charset="0"/>
                <a:cs typeface="Calibri Light" panose="020F0302020204030204" pitchFamily="34" charset="0"/>
              </a:rPr>
              <a:t>The Grassland Restoration </a:t>
            </a:r>
          </a:p>
          <a:p>
            <a:pPr algn="ctr"/>
            <a:r>
              <a:rPr lang="en-US" sz="6000" b="1" dirty="0">
                <a:latin typeface="Calibri Light" panose="020F0302020204030204" pitchFamily="34" charset="0"/>
                <a:ea typeface="Calibri Light" panose="020F0302020204030204" pitchFamily="34" charset="0"/>
                <a:cs typeface="Calibri Light" panose="020F0302020204030204" pitchFamily="34" charset="0"/>
              </a:rPr>
              <a:t>Forum</a:t>
            </a:r>
          </a:p>
        </p:txBody>
      </p:sp>
      <p:pic>
        <p:nvPicPr>
          <p:cNvPr id="9" name="Picture 8">
            <a:extLst>
              <a:ext uri="{FF2B5EF4-FFF2-40B4-BE49-F238E27FC236}">
                <a16:creationId xmlns:a16="http://schemas.microsoft.com/office/drawing/2014/main" id="{477A18A6-B40F-264C-B822-1B617FBE2699}"/>
              </a:ext>
            </a:extLst>
          </p:cNvPr>
          <p:cNvPicPr>
            <a:picLocks noChangeAspect="1"/>
          </p:cNvPicPr>
          <p:nvPr/>
        </p:nvPicPr>
        <p:blipFill>
          <a:blip r:embed="rId3"/>
          <a:stretch>
            <a:fillRect/>
          </a:stretch>
        </p:blipFill>
        <p:spPr>
          <a:xfrm>
            <a:off x="113153" y="362578"/>
            <a:ext cx="3529890" cy="1597290"/>
          </a:xfrm>
          <a:prstGeom prst="rect">
            <a:avLst/>
          </a:prstGeom>
        </p:spPr>
      </p:pic>
    </p:spTree>
    <p:extLst>
      <p:ext uri="{BB962C8B-B14F-4D97-AF65-F5344CB8AC3E}">
        <p14:creationId xmlns:p14="http://schemas.microsoft.com/office/powerpoint/2010/main" val="1444245054"/>
      </p:ext>
    </p:extLst>
  </p:cSld>
  <p:clrMapOvr>
    <a:masterClrMapping/>
  </p:clrMapOvr>
  <p:transition advClick="0" advTm="4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648EC-E9A9-6044-A01D-1EB7CC47AA2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A4AA4D4-9C95-D085-38B8-56DDF87562ED}"/>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101B269F-9983-F5B1-9280-52436344F35D}"/>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Picture 10" descr="A field of grass and mountains&#10;&#10;Description automatically generated">
            <a:extLst>
              <a:ext uri="{FF2B5EF4-FFF2-40B4-BE49-F238E27FC236}">
                <a16:creationId xmlns:a16="http://schemas.microsoft.com/office/drawing/2014/main" id="{B5252796-9B9C-5858-36F3-75130C321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9210"/>
            <a:ext cx="12192000" cy="4748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Oval 8">
            <a:extLst>
              <a:ext uri="{FF2B5EF4-FFF2-40B4-BE49-F238E27FC236}">
                <a16:creationId xmlns:a16="http://schemas.microsoft.com/office/drawing/2014/main" id="{BE753D73-5D11-7C58-901C-E98B4D4B8541}"/>
              </a:ext>
            </a:extLst>
          </p:cNvPr>
          <p:cNvSpPr/>
          <p:nvPr/>
        </p:nvSpPr>
        <p:spPr>
          <a:xfrm>
            <a:off x="7955280" y="3429000"/>
            <a:ext cx="3145536" cy="2606040"/>
          </a:xfrm>
          <a:prstGeom prst="ellipse">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entury" panose="02040604050505020304" pitchFamily="18" charset="0"/>
              </a:rPr>
              <a:t>Gold Level Sponsor</a:t>
            </a:r>
            <a:br>
              <a:rPr lang="en-US" sz="1400" dirty="0">
                <a:solidFill>
                  <a:schemeClr val="tx1"/>
                </a:solidFill>
              </a:rPr>
            </a:br>
            <a:endParaRPr lang="en-US" sz="1400" dirty="0">
              <a:solidFill>
                <a:schemeClr val="tx1"/>
              </a:solidFill>
            </a:endParaRPr>
          </a:p>
          <a:p>
            <a:pPr algn="ctr"/>
            <a:r>
              <a:rPr lang="en-US" sz="1400" dirty="0">
                <a:solidFill>
                  <a:schemeClr val="tx1"/>
                </a:solidFill>
              </a:rPr>
              <a:t>Grassland Restoration Forum </a:t>
            </a:r>
          </a:p>
          <a:p>
            <a:pPr algn="ctr"/>
            <a:r>
              <a:rPr lang="en-US" sz="1400" dirty="0">
                <a:solidFill>
                  <a:schemeClr val="tx1"/>
                </a:solidFill>
              </a:rPr>
              <a:t>Fall Information Session 2024 </a:t>
            </a:r>
          </a:p>
        </p:txBody>
      </p:sp>
      <p:pic>
        <p:nvPicPr>
          <p:cNvPr id="6" name="Picture 5" descr="Green text on a white background&#10;&#10;Description automatically generated">
            <a:extLst>
              <a:ext uri="{FF2B5EF4-FFF2-40B4-BE49-F238E27FC236}">
                <a16:creationId xmlns:a16="http://schemas.microsoft.com/office/drawing/2014/main" id="{910A3299-EEB6-E208-3C93-96BC430DF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343" y="0"/>
            <a:ext cx="5910943" cy="2010504"/>
          </a:xfrm>
          <a:prstGeom prst="rect">
            <a:avLst/>
          </a:prstGeom>
        </p:spPr>
      </p:pic>
    </p:spTree>
    <p:extLst>
      <p:ext uri="{BB962C8B-B14F-4D97-AF65-F5344CB8AC3E}">
        <p14:creationId xmlns:p14="http://schemas.microsoft.com/office/powerpoint/2010/main" val="2377836472"/>
      </p:ext>
    </p:extLst>
  </p:cSld>
  <p:clrMapOvr>
    <a:masterClrMapping/>
  </p:clrMapOvr>
  <p:transition advClick="0" advTm="40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ndscape of a canyon&#10;&#10;Description automatically generated with medium confidence">
            <a:extLst>
              <a:ext uri="{FF2B5EF4-FFF2-40B4-BE49-F238E27FC236}">
                <a16:creationId xmlns:a16="http://schemas.microsoft.com/office/drawing/2014/main" id="{F6B93780-76D2-A3B0-834A-1DE07DA63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8952" cy="6858000"/>
          </a:xfrm>
          <a:prstGeom prst="rect">
            <a:avLst/>
          </a:prstGeom>
        </p:spPr>
      </p:pic>
      <p:sp>
        <p:nvSpPr>
          <p:cNvPr id="2" name="Title 1">
            <a:extLst>
              <a:ext uri="{FF2B5EF4-FFF2-40B4-BE49-F238E27FC236}">
                <a16:creationId xmlns:a16="http://schemas.microsoft.com/office/drawing/2014/main" id="{EB09A743-902A-DD14-69AC-2EED2AC694E4}"/>
              </a:ext>
            </a:extLst>
          </p:cNvPr>
          <p:cNvSpPr>
            <a:spLocks noGrp="1"/>
          </p:cNvSpPr>
          <p:nvPr>
            <p:ph type="title"/>
          </p:nvPr>
        </p:nvSpPr>
        <p:spPr>
          <a:xfrm>
            <a:off x="612648" y="433387"/>
            <a:ext cx="5032744" cy="3365646"/>
          </a:xfrm>
        </p:spPr>
        <p:txBody>
          <a:bodyPr vert="horz" lIns="91440" tIns="45720" rIns="91440" bIns="45720" rtlCol="0" anchor="b">
            <a:normAutofit/>
          </a:bodyPr>
          <a:lstStyle/>
          <a:p>
            <a:br>
              <a:rPr lang="en-US" sz="5600" dirty="0"/>
            </a:br>
            <a:r>
              <a:rPr lang="en-US" sz="5600" b="1" dirty="0"/>
              <a:t>Thank You to our Lunch Sponsors!</a:t>
            </a:r>
            <a:br>
              <a:rPr lang="en-US" sz="5600" b="1" dirty="0"/>
            </a:br>
            <a:r>
              <a:rPr lang="en-US" sz="5600" dirty="0"/>
              <a:t> </a:t>
            </a:r>
          </a:p>
        </p:txBody>
      </p:sp>
      <p:sp>
        <p:nvSpPr>
          <p:cNvPr id="4" name="TextBox 3">
            <a:extLst>
              <a:ext uri="{FF2B5EF4-FFF2-40B4-BE49-F238E27FC236}">
                <a16:creationId xmlns:a16="http://schemas.microsoft.com/office/drawing/2014/main" id="{0359AF5C-5B16-134C-39A6-4AF868096EC5}"/>
              </a:ext>
            </a:extLst>
          </p:cNvPr>
          <p:cNvSpPr txBox="1"/>
          <p:nvPr/>
        </p:nvSpPr>
        <p:spPr>
          <a:xfrm>
            <a:off x="838198" y="4264579"/>
            <a:ext cx="4343401" cy="1845282"/>
          </a:xfrm>
          <a:prstGeom prst="rect">
            <a:avLst/>
          </a:prstGeom>
        </p:spPr>
        <p:txBody>
          <a:bodyPr vert="horz" lIns="91440" tIns="45720" rIns="91440" bIns="45720" rtlCol="0">
            <a:noAutofit/>
          </a:bodyPr>
          <a:lstStyle/>
          <a:p>
            <a:pPr algn="ctr">
              <a:lnSpc>
                <a:spcPct val="90000"/>
              </a:lnSpc>
              <a:spcBef>
                <a:spcPts val="1000"/>
              </a:spcBef>
            </a:pPr>
            <a:r>
              <a:rPr lang="en-US" sz="2800" b="1" dirty="0"/>
              <a:t>GRF Fall Information Session 2024</a:t>
            </a:r>
          </a:p>
          <a:p>
            <a:pPr algn="ctr">
              <a:lnSpc>
                <a:spcPct val="90000"/>
              </a:lnSpc>
              <a:spcBef>
                <a:spcPts val="1000"/>
              </a:spcBef>
            </a:pPr>
            <a:r>
              <a:rPr lang="en-US" sz="2000" b="1" dirty="0"/>
              <a:t>November 14</a:t>
            </a:r>
            <a:r>
              <a:rPr lang="en-US" sz="2000" b="1" baseline="30000" dirty="0"/>
              <a:t>th</a:t>
            </a:r>
            <a:r>
              <a:rPr lang="en-US" sz="2000" b="1" dirty="0"/>
              <a:t> </a:t>
            </a:r>
          </a:p>
          <a:p>
            <a:pPr algn="ctr">
              <a:lnSpc>
                <a:spcPct val="90000"/>
              </a:lnSpc>
              <a:spcBef>
                <a:spcPts val="1000"/>
              </a:spcBef>
            </a:pPr>
            <a:r>
              <a:rPr lang="en-US" sz="2000" b="1" dirty="0"/>
              <a:t>Claresholm, Alberta  </a:t>
            </a:r>
          </a:p>
        </p:txBody>
      </p:sp>
      <p:sp>
        <p:nvSpPr>
          <p:cNvPr id="17"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456ABB-92AE-0E8D-3DE1-E75076C33F2A}"/>
              </a:ext>
            </a:extLst>
          </p:cNvPr>
          <p:cNvSpPr/>
          <p:nvPr/>
        </p:nvSpPr>
        <p:spPr>
          <a:xfrm>
            <a:off x="7162800" y="1839685"/>
            <a:ext cx="3526971" cy="14042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black and white logo&#10;&#10;Description automatically generated">
            <a:extLst>
              <a:ext uri="{FF2B5EF4-FFF2-40B4-BE49-F238E27FC236}">
                <a16:creationId xmlns:a16="http://schemas.microsoft.com/office/drawing/2014/main" id="{C3A2169A-0A5C-91D8-551D-5D0C55912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571" y="1968782"/>
            <a:ext cx="2965428" cy="90704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D8B1C13B-BAA2-6D0E-D38C-58AE10AAA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600" y="4023377"/>
            <a:ext cx="4775200" cy="966530"/>
          </a:xfrm>
          <a:prstGeom prst="rect">
            <a:avLst/>
          </a:prstGeom>
        </p:spPr>
      </p:pic>
    </p:spTree>
    <p:extLst>
      <p:ext uri="{BB962C8B-B14F-4D97-AF65-F5344CB8AC3E}">
        <p14:creationId xmlns:p14="http://schemas.microsoft.com/office/powerpoint/2010/main" val="1882141231"/>
      </p:ext>
    </p:extLst>
  </p:cSld>
  <p:clrMapOvr>
    <a:masterClrMapping/>
  </p:clrMapOvr>
  <p:transition advClick="0" advTm="4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83477-CD87-E8AD-22B3-A808BA8C57F6}"/>
              </a:ext>
            </a:extLst>
          </p:cNvPr>
          <p:cNvPicPr>
            <a:picLocks noChangeAspect="1"/>
          </p:cNvPicPr>
          <p:nvPr/>
        </p:nvPicPr>
        <p:blipFill>
          <a:blip r:embed="rId3"/>
          <a:srcRect b="561"/>
          <a:stretch/>
        </p:blipFill>
        <p:spPr>
          <a:xfrm>
            <a:off x="314960" y="243840"/>
            <a:ext cx="11572240" cy="6309360"/>
          </a:xfrm>
          <a:prstGeom prst="rect">
            <a:avLst/>
          </a:prstGeom>
        </p:spPr>
      </p:pic>
      <p:sp>
        <p:nvSpPr>
          <p:cNvPr id="2" name="AutoShape 2">
            <a:extLst>
              <a:ext uri="{FF2B5EF4-FFF2-40B4-BE49-F238E27FC236}">
                <a16:creationId xmlns:a16="http://schemas.microsoft.com/office/drawing/2014/main" id="{02A72D09-DDB2-851B-E724-71AA0649E7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a:extLst>
              <a:ext uri="{FF2B5EF4-FFF2-40B4-BE49-F238E27FC236}">
                <a16:creationId xmlns:a16="http://schemas.microsoft.com/office/drawing/2014/main" id="{924DA5C4-1D68-DF07-431C-F4D53873091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6">
            <a:extLst>
              <a:ext uri="{FF2B5EF4-FFF2-40B4-BE49-F238E27FC236}">
                <a16:creationId xmlns:a16="http://schemas.microsoft.com/office/drawing/2014/main" id="{1BFEB694-48A4-7CBA-F857-EB368A0637EA}"/>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Title 1">
            <a:extLst>
              <a:ext uri="{FF2B5EF4-FFF2-40B4-BE49-F238E27FC236}">
                <a16:creationId xmlns:a16="http://schemas.microsoft.com/office/drawing/2014/main" id="{917BF3C8-2CD9-43D8-C035-18ED44B82415}"/>
              </a:ext>
            </a:extLst>
          </p:cNvPr>
          <p:cNvSpPr txBox="1">
            <a:spLocks/>
          </p:cNvSpPr>
          <p:nvPr/>
        </p:nvSpPr>
        <p:spPr>
          <a:xfrm>
            <a:off x="8982446" y="3581400"/>
            <a:ext cx="2752354" cy="2709275"/>
          </a:xfrm>
          <a:prstGeom prst="ellipse">
            <a:avLst/>
          </a:prstGeom>
          <a:solidFill>
            <a:schemeClr val="tx1">
              <a:lumMod val="50000"/>
              <a:lumOff val="50000"/>
            </a:schemeClr>
          </a:solidFill>
          <a:ln w="174625" cmpd="thinThick">
            <a:solidFill>
              <a:srgbClr val="262626"/>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FFFFFF"/>
                </a:solidFill>
                <a:latin typeface="Century" panose="02040604050505020304" pitchFamily="18" charset="0"/>
              </a:rPr>
              <a:t>Silver Level Sponsor</a:t>
            </a:r>
            <a:br>
              <a:rPr lang="en-US" sz="1600" dirty="0">
                <a:solidFill>
                  <a:srgbClr val="FFFFFF"/>
                </a:solidFill>
              </a:rPr>
            </a:br>
            <a:br>
              <a:rPr lang="en-US" sz="1600" dirty="0">
                <a:solidFill>
                  <a:srgbClr val="FFFFFF"/>
                </a:solidFill>
              </a:rPr>
            </a:br>
            <a:br>
              <a:rPr lang="en-US" sz="1600" dirty="0">
                <a:solidFill>
                  <a:srgbClr val="FFFFFF"/>
                </a:solidFill>
              </a:rPr>
            </a:br>
            <a:r>
              <a:rPr lang="en-US" sz="1600" dirty="0">
                <a:solidFill>
                  <a:srgbClr val="FFFFFF"/>
                </a:solidFill>
              </a:rPr>
              <a:t>Grassland Restoration Forum</a:t>
            </a:r>
            <a:br>
              <a:rPr lang="en-US" sz="1600" dirty="0">
                <a:solidFill>
                  <a:srgbClr val="FFFFFF"/>
                </a:solidFill>
              </a:rPr>
            </a:br>
            <a:r>
              <a:rPr lang="en-US" sz="1600" dirty="0">
                <a:solidFill>
                  <a:srgbClr val="FFFFFF"/>
                </a:solidFill>
              </a:rPr>
              <a:t>Fall Information Session 2024</a:t>
            </a:r>
          </a:p>
        </p:txBody>
      </p:sp>
    </p:spTree>
    <p:extLst>
      <p:ext uri="{BB962C8B-B14F-4D97-AF65-F5344CB8AC3E}">
        <p14:creationId xmlns:p14="http://schemas.microsoft.com/office/powerpoint/2010/main" val="461649487"/>
      </p:ext>
    </p:extLst>
  </p:cSld>
  <p:clrMapOvr>
    <a:masterClrMapping/>
  </p:clrMapOvr>
  <p:transition advClick="0" advTm="4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ield of grass and flowers&#10;&#10;Description automatically generated">
            <a:extLst>
              <a:ext uri="{FF2B5EF4-FFF2-40B4-BE49-F238E27FC236}">
                <a16:creationId xmlns:a16="http://schemas.microsoft.com/office/drawing/2014/main" id="{740B327D-9017-4919-079D-59FD032FF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2" y="0"/>
            <a:ext cx="12202642" cy="6858000"/>
          </a:xfrm>
          <a:prstGeom prst="rect">
            <a:avLst/>
          </a:prstGeom>
        </p:spPr>
      </p:pic>
      <p:sp>
        <p:nvSpPr>
          <p:cNvPr id="2" name="AutoShape 2">
            <a:extLst>
              <a:ext uri="{FF2B5EF4-FFF2-40B4-BE49-F238E27FC236}">
                <a16:creationId xmlns:a16="http://schemas.microsoft.com/office/drawing/2014/main" id="{050DE364-D678-9766-CF6A-553A47C5D91F}"/>
              </a:ext>
            </a:extLst>
          </p:cNvPr>
          <p:cNvSpPr>
            <a:spLocks noChangeAspect="1" noChangeArrowheads="1"/>
          </p:cNvSpPr>
          <p:nvPr/>
        </p:nvSpPr>
        <p:spPr bwMode="auto">
          <a:xfrm>
            <a:off x="838200"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3">
            <a:extLst>
              <a:ext uri="{FF2B5EF4-FFF2-40B4-BE49-F238E27FC236}">
                <a16:creationId xmlns:a16="http://schemas.microsoft.com/office/drawing/2014/main" id="{85CC5C06-1CD2-1B46-8CA2-692DFFFA9704}"/>
              </a:ext>
            </a:extLst>
          </p:cNvPr>
          <p:cNvSpPr>
            <a:spLocks noChangeAspect="1" noChangeArrowheads="1"/>
          </p:cNvSpPr>
          <p:nvPr/>
        </p:nvSpPr>
        <p:spPr bwMode="auto">
          <a:xfrm>
            <a:off x="1298575" y="210921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Oval 8">
            <a:extLst>
              <a:ext uri="{FF2B5EF4-FFF2-40B4-BE49-F238E27FC236}">
                <a16:creationId xmlns:a16="http://schemas.microsoft.com/office/drawing/2014/main" id="{E9E865A8-E9CC-EB96-BEB8-00EA1FE48FE1}"/>
              </a:ext>
            </a:extLst>
          </p:cNvPr>
          <p:cNvSpPr/>
          <p:nvPr/>
        </p:nvSpPr>
        <p:spPr>
          <a:xfrm>
            <a:off x="8567928" y="3236976"/>
            <a:ext cx="2871216" cy="2689999"/>
          </a:xfrm>
          <a:prstGeom prst="ellipse">
            <a:avLst/>
          </a:prstGeom>
          <a:solidFill>
            <a:schemeClr val="tx1">
              <a:lumMod val="50000"/>
              <a:lumOff val="5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Century" panose="02040604050505020304" pitchFamily="18" charset="0"/>
              </a:rPr>
              <a:t>Silver Level Sponsor</a:t>
            </a:r>
            <a:br>
              <a:rPr lang="en-US" sz="1400" dirty="0">
                <a:solidFill>
                  <a:srgbClr val="FFFFFF"/>
                </a:solidFill>
              </a:rPr>
            </a:br>
            <a:endParaRPr lang="en-US" sz="1400" dirty="0">
              <a:solidFill>
                <a:srgbClr val="FFFFFF"/>
              </a:solidFill>
            </a:endParaRPr>
          </a:p>
          <a:p>
            <a:pPr algn="ctr"/>
            <a:r>
              <a:rPr lang="en-US" sz="1400" dirty="0">
                <a:solidFill>
                  <a:srgbClr val="FFFFFF"/>
                </a:solidFill>
              </a:rPr>
              <a:t>Grassland Restoration Forum </a:t>
            </a:r>
          </a:p>
          <a:p>
            <a:pPr algn="ctr"/>
            <a:r>
              <a:rPr lang="en-US" sz="1400" dirty="0">
                <a:solidFill>
                  <a:srgbClr val="FFFFFF"/>
                </a:solidFill>
              </a:rPr>
              <a:t>Fall Information Session 2024 </a:t>
            </a:r>
          </a:p>
        </p:txBody>
      </p:sp>
      <p:pic>
        <p:nvPicPr>
          <p:cNvPr id="4" name="Picture 3">
            <a:extLst>
              <a:ext uri="{FF2B5EF4-FFF2-40B4-BE49-F238E27FC236}">
                <a16:creationId xmlns:a16="http://schemas.microsoft.com/office/drawing/2014/main" id="{50B5F778-9273-CBE3-B024-37E7045B7C5F}"/>
              </a:ext>
            </a:extLst>
          </p:cNvPr>
          <p:cNvPicPr>
            <a:picLocks noChangeAspect="1"/>
          </p:cNvPicPr>
          <p:nvPr/>
        </p:nvPicPr>
        <p:blipFill>
          <a:blip r:embed="rId4"/>
          <a:stretch>
            <a:fillRect/>
          </a:stretch>
        </p:blipFill>
        <p:spPr>
          <a:xfrm>
            <a:off x="698313" y="1393895"/>
            <a:ext cx="5294716" cy="1336915"/>
          </a:xfrm>
          <a:prstGeom prst="rect">
            <a:avLst/>
          </a:prstGeom>
        </p:spPr>
      </p:pic>
    </p:spTree>
    <p:extLst>
      <p:ext uri="{BB962C8B-B14F-4D97-AF65-F5344CB8AC3E}">
        <p14:creationId xmlns:p14="http://schemas.microsoft.com/office/powerpoint/2010/main" val="1769501709"/>
      </p:ext>
    </p:extLst>
  </p:cSld>
  <p:clrMapOvr>
    <a:masterClrMapping/>
  </p:clrMapOvr>
  <p:transition advClick="0" advTm="4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EBF8-3BE4-1CD3-9EF7-DDF8B0A9245A}"/>
              </a:ext>
            </a:extLst>
          </p:cNvPr>
          <p:cNvSpPr>
            <a:spLocks noGrp="1"/>
          </p:cNvSpPr>
          <p:nvPr>
            <p:ph type="title"/>
          </p:nvPr>
        </p:nvSpPr>
        <p:spPr>
          <a:xfrm>
            <a:off x="793660" y="792040"/>
            <a:ext cx="11306357" cy="1304483"/>
          </a:xfrm>
        </p:spPr>
        <p:txBody>
          <a:bodyPr vert="horz" lIns="91440" tIns="45720" rIns="91440" bIns="45720" rtlCol="0" anchor="b">
            <a:normAutofit fontScale="90000"/>
          </a:bodyPr>
          <a:lstStyle/>
          <a:p>
            <a:pPr algn="ctr"/>
            <a:br>
              <a:rPr lang="en-CA" sz="4800" dirty="0"/>
            </a:br>
            <a:br>
              <a:rPr lang="en-CA" sz="4800" dirty="0"/>
            </a:br>
            <a:br>
              <a:rPr lang="en-CA" sz="4800" dirty="0"/>
            </a:br>
            <a:br>
              <a:rPr lang="en-CA" sz="4800" dirty="0"/>
            </a:br>
            <a:br>
              <a:rPr lang="en-CA" sz="4800" dirty="0"/>
            </a:br>
            <a:br>
              <a:rPr lang="en-CA" sz="4800" dirty="0"/>
            </a:br>
            <a:endParaRPr lang="en-US" sz="2700" kern="1200" dirty="0">
              <a:solidFill>
                <a:schemeClr val="bg1"/>
              </a:solidFill>
              <a:highlight>
                <a:srgbClr val="000080"/>
              </a:highlight>
              <a:latin typeface="+mn-lt"/>
              <a:ea typeface="+mj-ea"/>
              <a:cs typeface="+mj-cs"/>
            </a:endParaRPr>
          </a:p>
        </p:txBody>
      </p:sp>
      <p:sp>
        <p:nvSpPr>
          <p:cNvPr id="4" name="Text Placeholder 3">
            <a:extLst>
              <a:ext uri="{FF2B5EF4-FFF2-40B4-BE49-F238E27FC236}">
                <a16:creationId xmlns:a16="http://schemas.microsoft.com/office/drawing/2014/main" id="{1D8AF4DD-B692-A3E7-7C16-4A0225F201D7}"/>
              </a:ext>
            </a:extLst>
          </p:cNvPr>
          <p:cNvSpPr>
            <a:spLocks noGrp="1"/>
          </p:cNvSpPr>
          <p:nvPr>
            <p:ph type="body" sz="half" idx="2"/>
          </p:nvPr>
        </p:nvSpPr>
        <p:spPr>
          <a:xfrm>
            <a:off x="793661" y="2599509"/>
            <a:ext cx="4530898" cy="3639450"/>
          </a:xfrm>
        </p:spPr>
        <p:txBody>
          <a:bodyPr vert="horz" lIns="91440" tIns="45720" rIns="91440" bIns="45720" rtlCol="0" anchor="ctr">
            <a:normAutofit/>
          </a:bodyPr>
          <a:lstStyle/>
          <a:p>
            <a:r>
              <a:rPr lang="en-US" sz="2000"/>
              <a:t> </a:t>
            </a:r>
          </a:p>
          <a:p>
            <a:endParaRPr lang="en-US" sz="2000"/>
          </a:p>
        </p:txBody>
      </p:sp>
      <p:pic>
        <p:nvPicPr>
          <p:cNvPr id="18" name="Picture 17" descr="A wide view of a green plain&#10;&#10;Description automatically generated with medium confidence">
            <a:extLst>
              <a:ext uri="{FF2B5EF4-FFF2-40B4-BE49-F238E27FC236}">
                <a16:creationId xmlns:a16="http://schemas.microsoft.com/office/drawing/2014/main" id="{C33F44AA-58EA-CA18-ED1D-6998323CE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67501"/>
          </a:xfrm>
          <a:prstGeom prst="rect">
            <a:avLst/>
          </a:prstGeom>
        </p:spPr>
      </p:pic>
      <p:pic>
        <p:nvPicPr>
          <p:cNvPr id="14" name="Picture 2" descr="ALCLA Native Plants">
            <a:extLst>
              <a:ext uri="{FF2B5EF4-FFF2-40B4-BE49-F238E27FC236}">
                <a16:creationId xmlns:a16="http://schemas.microsoft.com/office/drawing/2014/main" id="{581BF96B-E558-DF03-34E5-D4F4D094F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3016" y="3158525"/>
            <a:ext cx="1964705" cy="207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artoon of a person holding a pickaxe&#10;&#10;Description automatically generated">
            <a:extLst>
              <a:ext uri="{FF2B5EF4-FFF2-40B4-BE49-F238E27FC236}">
                <a16:creationId xmlns:a16="http://schemas.microsoft.com/office/drawing/2014/main" id="{5D339D02-1710-AEE4-B95D-76ABE086C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51" y="2204623"/>
            <a:ext cx="3098781" cy="2104824"/>
          </a:xfrm>
          <a:prstGeom prst="rect">
            <a:avLst/>
          </a:prstGeom>
        </p:spPr>
      </p:pic>
      <p:pic>
        <p:nvPicPr>
          <p:cNvPr id="12" name="Picture 11" descr="A close up of a logo&#10;&#10;Description automatically generated">
            <a:extLst>
              <a:ext uri="{FF2B5EF4-FFF2-40B4-BE49-F238E27FC236}">
                <a16:creationId xmlns:a16="http://schemas.microsoft.com/office/drawing/2014/main" id="{ACE69D3D-53A0-94A2-C29B-06F23025BD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18" y="3683256"/>
            <a:ext cx="3832954" cy="880303"/>
          </a:xfrm>
          <a:prstGeom prst="rect">
            <a:avLst/>
          </a:prstGeom>
        </p:spPr>
      </p:pic>
      <p:pic>
        <p:nvPicPr>
          <p:cNvPr id="6" name="Picture 5" descr="A yellow and green logo&#10;&#10;Description automatically generated">
            <a:extLst>
              <a:ext uri="{FF2B5EF4-FFF2-40B4-BE49-F238E27FC236}">
                <a16:creationId xmlns:a16="http://schemas.microsoft.com/office/drawing/2014/main" id="{F859A79C-F1C0-5A2D-1DDB-392003CF8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3885" y="3048375"/>
            <a:ext cx="2003831" cy="1971685"/>
          </a:xfrm>
          <a:prstGeom prst="rect">
            <a:avLst/>
          </a:prstGeom>
        </p:spPr>
      </p:pic>
      <p:sp>
        <p:nvSpPr>
          <p:cNvPr id="5" name="TextBox 4">
            <a:extLst>
              <a:ext uri="{FF2B5EF4-FFF2-40B4-BE49-F238E27FC236}">
                <a16:creationId xmlns:a16="http://schemas.microsoft.com/office/drawing/2014/main" id="{5813EAC8-239C-A0AD-A078-C5E2632B6424}"/>
              </a:ext>
            </a:extLst>
          </p:cNvPr>
          <p:cNvSpPr txBox="1"/>
          <p:nvPr/>
        </p:nvSpPr>
        <p:spPr>
          <a:xfrm>
            <a:off x="36266" y="352558"/>
            <a:ext cx="11306356" cy="1323439"/>
          </a:xfrm>
          <a:prstGeom prst="rect">
            <a:avLst/>
          </a:prstGeom>
          <a:noFill/>
        </p:spPr>
        <p:txBody>
          <a:bodyPr wrap="square">
            <a:spAutoFit/>
          </a:bodyPr>
          <a:lstStyle/>
          <a:p>
            <a:pPr algn="ctr"/>
            <a:r>
              <a:rPr lang="en-US" sz="4000" b="1" kern="1200" dirty="0">
                <a:latin typeface="Calibri Light" panose="020F0302020204030204" pitchFamily="34" charset="0"/>
                <a:ea typeface="Calibri Light" panose="020F0302020204030204" pitchFamily="34" charset="0"/>
                <a:cs typeface="Calibri Light" panose="020F0302020204030204" pitchFamily="34" charset="0"/>
              </a:rPr>
              <a:t>Thank You to our Friends of the </a:t>
            </a:r>
          </a:p>
          <a:p>
            <a:pPr algn="ctr"/>
            <a:r>
              <a:rPr lang="en-US" sz="4000" b="1" kern="1200" dirty="0">
                <a:latin typeface="Calibri Light" panose="020F0302020204030204" pitchFamily="34" charset="0"/>
                <a:ea typeface="Calibri Light" panose="020F0302020204030204" pitchFamily="34" charset="0"/>
                <a:cs typeface="Calibri Light" panose="020F0302020204030204" pitchFamily="34" charset="0"/>
              </a:rPr>
              <a:t>Grassland Restoration Forum Sponsors!</a:t>
            </a:r>
            <a:endParaRPr lang="en-CA" sz="40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Picture 8" descr="A black background with white text&#10;&#10;Description automatically generated">
            <a:extLst>
              <a:ext uri="{FF2B5EF4-FFF2-40B4-BE49-F238E27FC236}">
                <a16:creationId xmlns:a16="http://schemas.microsoft.com/office/drawing/2014/main" id="{4B5D2E34-2920-46A2-5AD3-7813795CFC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64737" y="4962978"/>
            <a:ext cx="3746669" cy="883581"/>
          </a:xfrm>
          <a:prstGeom prst="rect">
            <a:avLst/>
          </a:prstGeom>
        </p:spPr>
      </p:pic>
      <p:pic>
        <p:nvPicPr>
          <p:cNvPr id="8" name="Picture 7" descr="A blue and white logo&#10;&#10;Description automatically generated">
            <a:extLst>
              <a:ext uri="{FF2B5EF4-FFF2-40B4-BE49-F238E27FC236}">
                <a16:creationId xmlns:a16="http://schemas.microsoft.com/office/drawing/2014/main" id="{4A164DE7-7773-99B6-8007-C3ADD7AED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0271" y="1835111"/>
            <a:ext cx="2909429" cy="988672"/>
          </a:xfrm>
          <a:prstGeom prst="rect">
            <a:avLst/>
          </a:prstGeom>
        </p:spPr>
      </p:pic>
      <p:pic>
        <p:nvPicPr>
          <p:cNvPr id="11" name="Picture 10" descr="A blue and black text on a black background&#10;&#10;Description automatically generated">
            <a:extLst>
              <a:ext uri="{FF2B5EF4-FFF2-40B4-BE49-F238E27FC236}">
                <a16:creationId xmlns:a16="http://schemas.microsoft.com/office/drawing/2014/main" id="{94F3F205-E975-B9CF-7647-B3D8BB2175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90" y="5251439"/>
            <a:ext cx="4102190" cy="1743963"/>
          </a:xfrm>
          <a:prstGeom prst="rect">
            <a:avLst/>
          </a:prstGeom>
        </p:spPr>
      </p:pic>
      <p:pic>
        <p:nvPicPr>
          <p:cNvPr id="7" name="Content Placeholder 3" descr="Text, letter&#10;&#10;Description automatically generated">
            <a:extLst>
              <a:ext uri="{FF2B5EF4-FFF2-40B4-BE49-F238E27FC236}">
                <a16:creationId xmlns:a16="http://schemas.microsoft.com/office/drawing/2014/main" id="{BEFA726D-6961-D2D4-ED34-4E73A7C7DB03}"/>
              </a:ext>
            </a:extLst>
          </p:cNvPr>
          <p:cNvPicPr>
            <a:picLocks noGrp="1" noChangeAspect="1"/>
          </p:cNvPicPr>
          <p:nvPr>
            <p:ph idx="1"/>
          </p:nvPr>
        </p:nvPicPr>
        <p:blipFill>
          <a:blip r:embed="rId11" cstate="screen">
            <a:extLst>
              <a:ext uri="{28A0092B-C50C-407E-A947-70E740481C1C}">
                <a14:useLocalDpi xmlns:a14="http://schemas.microsoft.com/office/drawing/2010/main"/>
              </a:ext>
            </a:extLst>
          </a:blip>
          <a:stretch>
            <a:fillRect/>
          </a:stretch>
        </p:blipFill>
        <p:spPr>
          <a:xfrm>
            <a:off x="467668" y="1938686"/>
            <a:ext cx="2876765" cy="1083838"/>
          </a:xfrm>
          <a:prstGeom prst="rect">
            <a:avLst/>
          </a:prstGeom>
        </p:spPr>
      </p:pic>
      <p:pic>
        <p:nvPicPr>
          <p:cNvPr id="13" name="Picture 12" descr="A close-up of a sign&#10;&#10;Description automatically generated">
            <a:extLst>
              <a:ext uri="{FF2B5EF4-FFF2-40B4-BE49-F238E27FC236}">
                <a16:creationId xmlns:a16="http://schemas.microsoft.com/office/drawing/2014/main" id="{BC5356AE-D72F-2538-8690-05FDFF83AD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064" y="4962978"/>
            <a:ext cx="3583922" cy="1160442"/>
          </a:xfrm>
          <a:prstGeom prst="rect">
            <a:avLst/>
          </a:prstGeom>
        </p:spPr>
      </p:pic>
    </p:spTree>
    <p:extLst>
      <p:ext uri="{BB962C8B-B14F-4D97-AF65-F5344CB8AC3E}">
        <p14:creationId xmlns:p14="http://schemas.microsoft.com/office/powerpoint/2010/main" val="1053332159"/>
      </p:ext>
    </p:extLst>
  </p:cSld>
  <p:clrMapOvr>
    <a:masterClrMapping/>
  </p:clrMapOvr>
  <p:transition advClick="0" advTm="4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EC5317-DE9F-0BDD-C662-6E655DB4F63D}"/>
              </a:ext>
            </a:extLst>
          </p:cNvPr>
          <p:cNvSpPr txBox="1"/>
          <p:nvPr/>
        </p:nvSpPr>
        <p:spPr>
          <a:xfrm>
            <a:off x="1366464" y="421989"/>
            <a:ext cx="9493320" cy="1200329"/>
          </a:xfrm>
          <a:prstGeom prst="rect">
            <a:avLst/>
          </a:prstGeom>
          <a:noFill/>
        </p:spPr>
        <p:txBody>
          <a:bodyPr wrap="square">
            <a:spAutoFit/>
          </a:bodyPr>
          <a:lstStyle/>
          <a:p>
            <a:pPr algn="ctr"/>
            <a:r>
              <a:rPr lang="en-US" sz="3600" b="1" kern="1200" dirty="0">
                <a:latin typeface="Calibri Light" panose="020F0302020204030204" pitchFamily="34" charset="0"/>
                <a:ea typeface="Calibri Light" panose="020F0302020204030204" pitchFamily="34" charset="0"/>
                <a:cs typeface="Calibri Light" panose="020F0302020204030204" pitchFamily="34" charset="0"/>
              </a:rPr>
              <a:t>Meet the GRF 2024 Fall Information Session Booth Participants Today! </a:t>
            </a:r>
            <a:endParaRPr lang="en-CA" sz="36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5" name="Picture 1">
            <a:extLst>
              <a:ext uri="{FF2B5EF4-FFF2-40B4-BE49-F238E27FC236}">
                <a16:creationId xmlns:a16="http://schemas.microsoft.com/office/drawing/2014/main" id="{F0DF86F5-0396-DF7B-90D2-485B09BD2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09" y="1959663"/>
            <a:ext cx="2702103" cy="9928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9AC35015-AF5B-8F9B-B5CB-18EDA6E10B44}"/>
              </a:ext>
            </a:extLst>
          </p:cNvPr>
          <p:cNvSpPr>
            <a:spLocks noChangeArrowheads="1"/>
          </p:cNvSpPr>
          <p:nvPr/>
        </p:nvSpPr>
        <p:spPr bwMode="auto">
          <a:xfrm>
            <a:off x="4984750" y="363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D5EECEF5-325E-4D8B-FB3E-F3B04B262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8590" y="4692206"/>
            <a:ext cx="3321820" cy="17438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a:extLst>
              <a:ext uri="{FF2B5EF4-FFF2-40B4-BE49-F238E27FC236}">
                <a16:creationId xmlns:a16="http://schemas.microsoft.com/office/drawing/2014/main" id="{E3367C04-C8D8-505A-3A23-0B09724048C3}"/>
              </a:ext>
            </a:extLst>
          </p:cNvPr>
          <p:cNvSpPr>
            <a:spLocks noChangeArrowheads="1"/>
          </p:cNvSpPr>
          <p:nvPr/>
        </p:nvSpPr>
        <p:spPr bwMode="auto">
          <a:xfrm>
            <a:off x="4984750" y="3498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29EFB161-A89D-5C6A-7A28-FDAE1D522395}"/>
              </a:ext>
            </a:extLst>
          </p:cNvPr>
          <p:cNvPicPr>
            <a:picLocks noChangeAspect="1"/>
          </p:cNvPicPr>
          <p:nvPr/>
        </p:nvPicPr>
        <p:blipFill>
          <a:blip r:embed="rId4"/>
          <a:stretch>
            <a:fillRect/>
          </a:stretch>
        </p:blipFill>
        <p:spPr>
          <a:xfrm>
            <a:off x="5571467" y="3502645"/>
            <a:ext cx="2852057" cy="885745"/>
          </a:xfrm>
          <a:prstGeom prst="rect">
            <a:avLst/>
          </a:prstGeom>
        </p:spPr>
      </p:pic>
      <p:pic>
        <p:nvPicPr>
          <p:cNvPr id="17" name="Picture 16" descr="A logo with trees and grass&#10;&#10;Description automatically generated">
            <a:extLst>
              <a:ext uri="{FF2B5EF4-FFF2-40B4-BE49-F238E27FC236}">
                <a16:creationId xmlns:a16="http://schemas.microsoft.com/office/drawing/2014/main" id="{01677687-575D-D9AB-C164-9A1CCC707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7158" y="4190215"/>
            <a:ext cx="2696424" cy="1671605"/>
          </a:xfrm>
          <a:prstGeom prst="rect">
            <a:avLst/>
          </a:prstGeom>
        </p:spPr>
      </p:pic>
      <p:pic>
        <p:nvPicPr>
          <p:cNvPr id="19" name="Picture 18" descr="A cartoon of a person holding a pickaxe&#10;&#10;Description automatically generated">
            <a:extLst>
              <a:ext uri="{FF2B5EF4-FFF2-40B4-BE49-F238E27FC236}">
                <a16:creationId xmlns:a16="http://schemas.microsoft.com/office/drawing/2014/main" id="{2F51E7C6-DF9A-F997-6D86-F1F845DE60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402" y="3194879"/>
            <a:ext cx="2458612" cy="1873893"/>
          </a:xfrm>
          <a:prstGeom prst="rect">
            <a:avLst/>
          </a:prstGeom>
        </p:spPr>
      </p:pic>
      <p:pic>
        <p:nvPicPr>
          <p:cNvPr id="20" name="Picture 19">
            <a:extLst>
              <a:ext uri="{FF2B5EF4-FFF2-40B4-BE49-F238E27FC236}">
                <a16:creationId xmlns:a16="http://schemas.microsoft.com/office/drawing/2014/main" id="{76CB7015-AE00-475E-31B9-5C83C11C482B}"/>
              </a:ext>
            </a:extLst>
          </p:cNvPr>
          <p:cNvPicPr>
            <a:picLocks noChangeAspect="1"/>
          </p:cNvPicPr>
          <p:nvPr/>
        </p:nvPicPr>
        <p:blipFill>
          <a:blip r:embed="rId7"/>
          <a:stretch>
            <a:fillRect/>
          </a:stretch>
        </p:blipFill>
        <p:spPr>
          <a:xfrm>
            <a:off x="3144403" y="3406249"/>
            <a:ext cx="1621273" cy="1567931"/>
          </a:xfrm>
          <a:prstGeom prst="rect">
            <a:avLst/>
          </a:prstGeom>
        </p:spPr>
      </p:pic>
      <p:pic>
        <p:nvPicPr>
          <p:cNvPr id="21" name="Picture 20">
            <a:extLst>
              <a:ext uri="{FF2B5EF4-FFF2-40B4-BE49-F238E27FC236}">
                <a16:creationId xmlns:a16="http://schemas.microsoft.com/office/drawing/2014/main" id="{4B9FE673-C1AB-88CC-38D8-920E08BA1094}"/>
              </a:ext>
            </a:extLst>
          </p:cNvPr>
          <p:cNvPicPr>
            <a:picLocks noChangeAspect="1"/>
          </p:cNvPicPr>
          <p:nvPr/>
        </p:nvPicPr>
        <p:blipFill>
          <a:blip r:embed="rId8"/>
          <a:stretch>
            <a:fillRect/>
          </a:stretch>
        </p:blipFill>
        <p:spPr>
          <a:xfrm>
            <a:off x="5621987" y="2094620"/>
            <a:ext cx="2535025" cy="694800"/>
          </a:xfrm>
          <a:prstGeom prst="rect">
            <a:avLst/>
          </a:prstGeom>
        </p:spPr>
      </p:pic>
      <p:pic>
        <p:nvPicPr>
          <p:cNvPr id="23" name="Picture 22">
            <a:extLst>
              <a:ext uri="{FF2B5EF4-FFF2-40B4-BE49-F238E27FC236}">
                <a16:creationId xmlns:a16="http://schemas.microsoft.com/office/drawing/2014/main" id="{724825E7-46B5-2BBE-67E4-80D31CBE3467}"/>
              </a:ext>
            </a:extLst>
          </p:cNvPr>
          <p:cNvPicPr>
            <a:picLocks noChangeAspect="1"/>
          </p:cNvPicPr>
          <p:nvPr/>
        </p:nvPicPr>
        <p:blipFill>
          <a:blip r:embed="rId9"/>
          <a:stretch>
            <a:fillRect/>
          </a:stretch>
        </p:blipFill>
        <p:spPr>
          <a:xfrm>
            <a:off x="9229315" y="1693220"/>
            <a:ext cx="1941816" cy="1873893"/>
          </a:xfrm>
          <a:prstGeom prst="rect">
            <a:avLst/>
          </a:prstGeom>
        </p:spPr>
      </p:pic>
      <p:sp>
        <p:nvSpPr>
          <p:cNvPr id="25" name="Rectangle: Rounded Corners 24">
            <a:extLst>
              <a:ext uri="{FF2B5EF4-FFF2-40B4-BE49-F238E27FC236}">
                <a16:creationId xmlns:a16="http://schemas.microsoft.com/office/drawing/2014/main" id="{216631FB-F6C5-D60D-A818-76962432A692}"/>
              </a:ext>
            </a:extLst>
          </p:cNvPr>
          <p:cNvSpPr/>
          <p:nvPr/>
        </p:nvSpPr>
        <p:spPr>
          <a:xfrm>
            <a:off x="468418" y="5600210"/>
            <a:ext cx="3541146"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45B5A249-C956-F9D7-12EB-5007CC9209D0}"/>
              </a:ext>
            </a:extLst>
          </p:cNvPr>
          <p:cNvSpPr txBox="1"/>
          <p:nvPr/>
        </p:nvSpPr>
        <p:spPr>
          <a:xfrm>
            <a:off x="468418" y="5600210"/>
            <a:ext cx="3719613" cy="52322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CA" sz="2800" dirty="0"/>
              <a:t>Tanya </a:t>
            </a:r>
            <a:r>
              <a:rPr lang="en-CA" sz="2800" dirty="0" err="1"/>
              <a:t>Klingsh</a:t>
            </a:r>
            <a:r>
              <a:rPr lang="en-CA" sz="2800" dirty="0"/>
              <a:t> - Artist</a:t>
            </a:r>
          </a:p>
        </p:txBody>
      </p:sp>
    </p:spTree>
    <p:extLst>
      <p:ext uri="{BB962C8B-B14F-4D97-AF65-F5344CB8AC3E}">
        <p14:creationId xmlns:p14="http://schemas.microsoft.com/office/powerpoint/2010/main" val="3855913518"/>
      </p:ext>
    </p:extLst>
  </p:cSld>
  <p:clrMapOvr>
    <a:masterClrMapping/>
  </p:clrMapOvr>
  <p:transition advClick="0" advTm="4000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3112</TotalTime>
  <Words>983</Words>
  <Application>Microsoft Office PowerPoint</Application>
  <PresentationFormat>Widescreen</PresentationFormat>
  <Paragraphs>153</Paragraphs>
  <Slides>27</Slides>
  <Notes>16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27</vt:i4>
      </vt:variant>
    </vt:vector>
  </HeadingPairs>
  <TitlesOfParts>
    <vt:vector size="47" baseType="lpstr">
      <vt:lpstr>ADLaM Display</vt:lpstr>
      <vt:lpstr>Algerian</vt:lpstr>
      <vt:lpstr>Amasis MT Pro</vt:lpstr>
      <vt:lpstr>Amasis MT Pro Black</vt:lpstr>
      <vt:lpstr>Arial</vt:lpstr>
      <vt:lpstr>Baskerville Old Face</vt:lpstr>
      <vt:lpstr>Calibri</vt:lpstr>
      <vt:lpstr>Calibri Light</vt:lpstr>
      <vt:lpstr>Century</vt:lpstr>
      <vt:lpstr>Cooper Black</vt:lpstr>
      <vt:lpstr>Microsoft Sans Serif</vt:lpstr>
      <vt:lpstr>Papyrus</vt:lpstr>
      <vt:lpstr>Roca Two Thin Italics</vt:lpstr>
      <vt:lpstr>Ubuntu</vt:lpstr>
      <vt:lpstr>Ubuntu Bold</vt:lpstr>
      <vt:lpstr>Office Theme</vt:lpstr>
      <vt:lpstr>1_Office Theme</vt:lpstr>
      <vt:lpstr>2_Office Theme</vt:lpstr>
      <vt:lpstr>3_Office Theme</vt:lpstr>
      <vt:lpstr>5_Office Theme</vt:lpstr>
      <vt:lpstr>PowerPoint Presentation</vt:lpstr>
      <vt:lpstr> Thank you to our 2024 GRF Fall Information Session Sponsors </vt:lpstr>
      <vt:lpstr>PowerPoint Presentation</vt:lpstr>
      <vt:lpstr>PowerPoint Presentation</vt:lpstr>
      <vt:lpstr> Thank You to our Lunch Sponsors!  </vt:lpstr>
      <vt:lpstr>PowerPoint Presentation</vt:lpstr>
      <vt:lpstr>PowerPoint Presentation</vt:lpstr>
      <vt:lpstr>      </vt:lpstr>
      <vt:lpstr>PowerPoint Presentation</vt:lpstr>
      <vt:lpstr>Want to Support GRF?</vt:lpstr>
      <vt:lpstr>Recommended Monitoring Protocols for  Targeted Grazing</vt:lpstr>
      <vt:lpstr> Targeted Grazing Resources</vt:lpstr>
      <vt:lpstr>PowerPoint Presentation</vt:lpstr>
      <vt:lpstr> Thank You to our Lunch Sponsors!  </vt:lpstr>
      <vt:lpstr>Not on the GRF Mailing List Yet?  Sign up at: www.grasslandrestorationforum.ca   Follow us on Instagram:  @grasslandrestorationforum </vt:lpstr>
      <vt:lpstr>Recovery Strategies</vt:lpstr>
      <vt:lpstr>Range Plant Community Guides</vt:lpstr>
      <vt:lpstr>PowerPoint Presentation</vt:lpstr>
      <vt:lpstr>PowerPoint Presentation</vt:lpstr>
      <vt:lpstr>PowerPoint Presentation</vt:lpstr>
      <vt:lpstr>PowerPoint Presentation</vt:lpstr>
      <vt:lpstr>Concerned About Local Native Seed Supply In Alberta? So Are We</vt:lpstr>
      <vt:lpstr>PowerPoint Presentation</vt:lpstr>
      <vt:lpstr>PowerPoint Presentation</vt:lpstr>
      <vt:lpstr>PowerPoint Presentation</vt:lpstr>
      <vt:lpstr>PowerPoint Presentation</vt:lpstr>
      <vt:lpstr>        Support the Grassland Restoration Forum!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Boxma</dc:creator>
  <cp:lastModifiedBy>Sheryl Faminow</cp:lastModifiedBy>
  <cp:revision>50</cp:revision>
  <dcterms:created xsi:type="dcterms:W3CDTF">2023-11-13T17:09:39Z</dcterms:created>
  <dcterms:modified xsi:type="dcterms:W3CDTF">2024-11-13T20:46:37Z</dcterms:modified>
</cp:coreProperties>
</file>