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0"/>
  </p:notesMasterIdLst>
  <p:sldIdLst>
    <p:sldId id="256" r:id="rId2"/>
    <p:sldId id="258" r:id="rId3"/>
    <p:sldId id="308" r:id="rId4"/>
    <p:sldId id="299" r:id="rId5"/>
    <p:sldId id="317" r:id="rId6"/>
    <p:sldId id="312" r:id="rId7"/>
    <p:sldId id="313" r:id="rId8"/>
    <p:sldId id="314" r:id="rId9"/>
    <p:sldId id="316" r:id="rId10"/>
    <p:sldId id="315" r:id="rId11"/>
    <p:sldId id="310" r:id="rId12"/>
    <p:sldId id="318" r:id="rId13"/>
    <p:sldId id="319" r:id="rId14"/>
    <p:sldId id="320" r:id="rId15"/>
    <p:sldId id="309" r:id="rId16"/>
    <p:sldId id="321" r:id="rId17"/>
    <p:sldId id="332" r:id="rId18"/>
    <p:sldId id="333" r:id="rId19"/>
    <p:sldId id="329" r:id="rId20"/>
    <p:sldId id="322" r:id="rId21"/>
    <p:sldId id="334" r:id="rId22"/>
    <p:sldId id="340" r:id="rId23"/>
    <p:sldId id="343" r:id="rId24"/>
    <p:sldId id="335" r:id="rId25"/>
    <p:sldId id="336" r:id="rId26"/>
    <p:sldId id="339" r:id="rId27"/>
    <p:sldId id="356" r:id="rId28"/>
    <p:sldId id="326" r:id="rId29"/>
    <p:sldId id="280" r:id="rId30"/>
    <p:sldId id="327" r:id="rId31"/>
    <p:sldId id="330" r:id="rId32"/>
    <p:sldId id="331" r:id="rId33"/>
    <p:sldId id="344" r:id="rId34"/>
    <p:sldId id="341" r:id="rId35"/>
    <p:sldId id="342" r:id="rId36"/>
    <p:sldId id="345" r:id="rId37"/>
    <p:sldId id="323" r:id="rId38"/>
    <p:sldId id="346" r:id="rId39"/>
    <p:sldId id="337" r:id="rId40"/>
    <p:sldId id="357" r:id="rId41"/>
    <p:sldId id="347" r:id="rId42"/>
    <p:sldId id="348" r:id="rId43"/>
    <p:sldId id="349" r:id="rId44"/>
    <p:sldId id="350" r:id="rId45"/>
    <p:sldId id="351" r:id="rId46"/>
    <p:sldId id="354" r:id="rId47"/>
    <p:sldId id="352" r:id="rId48"/>
    <p:sldId id="35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61" autoAdjust="0"/>
  </p:normalViewPr>
  <p:slideViewPr>
    <p:cSldViewPr>
      <p:cViewPr varScale="1">
        <p:scale>
          <a:sx n="51" d="100"/>
          <a:sy n="51" d="100"/>
        </p:scale>
        <p:origin x="1724" y="28"/>
      </p:cViewPr>
      <p:guideLst>
        <p:guide orient="horz" pos="2160"/>
        <p:guide pos="2880"/>
      </p:guideLst>
    </p:cSldViewPr>
  </p:slideViewPr>
  <p:notesTextViewPr>
    <p:cViewPr>
      <p:scale>
        <a:sx n="1" d="1"/>
        <a:sy n="1" d="1"/>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95A422-F60A-4639-A08D-CB5A064ED478}" type="datetimeFigureOut">
              <a:rPr lang="en-CA" smtClean="0"/>
              <a:t>2024-11-13</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4CBAE-1B1A-4DE0-BD54-75922A2B7F0B}" type="slidenum">
              <a:rPr lang="en-CA" smtClean="0"/>
              <a:t>‹#›</a:t>
            </a:fld>
            <a:endParaRPr lang="en-CA" dirty="0"/>
          </a:p>
        </p:txBody>
      </p:sp>
    </p:spTree>
    <p:extLst>
      <p:ext uri="{BB962C8B-B14F-4D97-AF65-F5344CB8AC3E}">
        <p14:creationId xmlns:p14="http://schemas.microsoft.com/office/powerpoint/2010/main" val="63626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484CBAE-1B1A-4DE0-BD54-75922A2B7F0B}" type="slidenum">
              <a:rPr lang="en-CA" smtClean="0"/>
              <a:t>1</a:t>
            </a:fld>
            <a:endParaRPr lang="en-CA" dirty="0"/>
          </a:p>
        </p:txBody>
      </p:sp>
    </p:spTree>
    <p:extLst>
      <p:ext uri="{BB962C8B-B14F-4D97-AF65-F5344CB8AC3E}">
        <p14:creationId xmlns:p14="http://schemas.microsoft.com/office/powerpoint/2010/main" val="2479168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project came with a lot of challenges. First of all the shear scope of the project. There was more than 150,000 M2 ha of disturbed area that had to be reclaimed. It was also a multi-year project and we needed to have a steady supply of native plants and seed over 5 years. Then there were the many different ecosites on the row that we had to reclaim. In addition there is almost no machine access on the ROW during the summer due to uncrossable streams and wetlands. So almost all of the reclamation was done on foot. In some limited cases plants were brought in by helicopter or by UTV. And as in every project there were weeds to contend with.</a:t>
            </a:r>
          </a:p>
        </p:txBody>
      </p:sp>
      <p:sp>
        <p:nvSpPr>
          <p:cNvPr id="4" name="Slide Number Placeholder 3"/>
          <p:cNvSpPr>
            <a:spLocks noGrp="1"/>
          </p:cNvSpPr>
          <p:nvPr>
            <p:ph type="sldNum" sz="quarter" idx="10"/>
          </p:nvPr>
        </p:nvSpPr>
        <p:spPr/>
        <p:txBody>
          <a:bodyPr/>
          <a:lstStyle/>
          <a:p>
            <a:fld id="{1484CBAE-1B1A-4DE0-BD54-75922A2B7F0B}" type="slidenum">
              <a:rPr lang="en-CA" smtClean="0"/>
              <a:t>10</a:t>
            </a:fld>
            <a:endParaRPr lang="en-CA" dirty="0"/>
          </a:p>
        </p:txBody>
      </p:sp>
    </p:spTree>
    <p:extLst>
      <p:ext uri="{BB962C8B-B14F-4D97-AF65-F5344CB8AC3E}">
        <p14:creationId xmlns:p14="http://schemas.microsoft.com/office/powerpoint/2010/main" val="915210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planning phase of this project I recorded all vegetation communities and dominants along the entire 57 km ROW. Then we collected seed on the ROW in the year before construction started so that Grumpy’s could grow an initial set of the plants. And then seed collection continued every year after that to ensure a steady supply of plants. Not surprisingly  commercial seed from a local source is just not that available for the mountain parks. We also needed seed collected from the park to ensure good success in such a harsh environment. </a:t>
            </a:r>
          </a:p>
        </p:txBody>
      </p:sp>
      <p:sp>
        <p:nvSpPr>
          <p:cNvPr id="4" name="Slide Number Placeholder 3"/>
          <p:cNvSpPr>
            <a:spLocks noGrp="1"/>
          </p:cNvSpPr>
          <p:nvPr>
            <p:ph type="sldNum" sz="quarter" idx="5"/>
          </p:nvPr>
        </p:nvSpPr>
        <p:spPr/>
        <p:txBody>
          <a:bodyPr/>
          <a:lstStyle/>
          <a:p>
            <a:fld id="{1484CBAE-1B1A-4DE0-BD54-75922A2B7F0B}" type="slidenum">
              <a:rPr lang="en-CA" smtClean="0"/>
              <a:t>11</a:t>
            </a:fld>
            <a:endParaRPr lang="en-CA" dirty="0"/>
          </a:p>
        </p:txBody>
      </p:sp>
    </p:spTree>
    <p:extLst>
      <p:ext uri="{BB962C8B-B14F-4D97-AF65-F5344CB8AC3E}">
        <p14:creationId xmlns:p14="http://schemas.microsoft.com/office/powerpoint/2010/main" val="2045277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thing we learned in the first year of the project was that with a lighter touch on the landscape (i.e. using smaller machines in sensitive terrain) and reducing the avg size of disturbance areas for each structure saved a lot of time,  effort and money in the reclamation phase. </a:t>
            </a:r>
          </a:p>
        </p:txBody>
      </p:sp>
      <p:sp>
        <p:nvSpPr>
          <p:cNvPr id="4" name="Slide Number Placeholder 3"/>
          <p:cNvSpPr>
            <a:spLocks noGrp="1"/>
          </p:cNvSpPr>
          <p:nvPr>
            <p:ph type="sldNum" sz="quarter" idx="5"/>
          </p:nvPr>
        </p:nvSpPr>
        <p:spPr/>
        <p:txBody>
          <a:bodyPr/>
          <a:lstStyle/>
          <a:p>
            <a:fld id="{1484CBAE-1B1A-4DE0-BD54-75922A2B7F0B}" type="slidenum">
              <a:rPr lang="en-CA" smtClean="0"/>
              <a:t>12</a:t>
            </a:fld>
            <a:endParaRPr lang="en-CA" dirty="0"/>
          </a:p>
        </p:txBody>
      </p:sp>
    </p:spTree>
    <p:extLst>
      <p:ext uri="{BB962C8B-B14F-4D97-AF65-F5344CB8AC3E}">
        <p14:creationId xmlns:p14="http://schemas.microsoft.com/office/powerpoint/2010/main" val="1293215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Winter construction was key to reducing ground disturbance between structures. Before any larger machines accessed the ROW they packed hard snow roads to drive the frost in deeper with smaller machines. Even in wetlands there was no disturbance from hundreds of machine trips. </a:t>
            </a:r>
          </a:p>
        </p:txBody>
      </p:sp>
      <p:sp>
        <p:nvSpPr>
          <p:cNvPr id="4" name="Slide Number Placeholder 3"/>
          <p:cNvSpPr>
            <a:spLocks noGrp="1"/>
          </p:cNvSpPr>
          <p:nvPr>
            <p:ph type="sldNum" sz="quarter" idx="5"/>
          </p:nvPr>
        </p:nvSpPr>
        <p:spPr/>
        <p:txBody>
          <a:bodyPr/>
          <a:lstStyle/>
          <a:p>
            <a:fld id="{1484CBAE-1B1A-4DE0-BD54-75922A2B7F0B}" type="slidenum">
              <a:rPr lang="en-CA" smtClean="0"/>
              <a:t>13</a:t>
            </a:fld>
            <a:endParaRPr lang="en-CA" dirty="0"/>
          </a:p>
        </p:txBody>
      </p:sp>
    </p:spTree>
    <p:extLst>
      <p:ext uri="{BB962C8B-B14F-4D97-AF65-F5344CB8AC3E}">
        <p14:creationId xmlns:p14="http://schemas.microsoft.com/office/powerpoint/2010/main" val="1694009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over the years on this project and others I came to the conclusion that if topsoil was stripped correctly, handled minimally and put back on a disturbed area you could get a native plant community re-established even if you did nothing else. So hence the idea that 80% of reclamation success comes from how soil is stripped and handled during construction. So given this it is important that machine operators are aware of the importance of good topsoil handling and have the skills to do it properly. In other words successful reclamation starts as soon as soil is disturbed.</a:t>
            </a:r>
          </a:p>
        </p:txBody>
      </p:sp>
      <p:sp>
        <p:nvSpPr>
          <p:cNvPr id="4" name="Slide Number Placeholder 3"/>
          <p:cNvSpPr>
            <a:spLocks noGrp="1"/>
          </p:cNvSpPr>
          <p:nvPr>
            <p:ph type="sldNum" sz="quarter" idx="10"/>
          </p:nvPr>
        </p:nvSpPr>
        <p:spPr/>
        <p:txBody>
          <a:bodyPr/>
          <a:lstStyle/>
          <a:p>
            <a:fld id="{1484CBAE-1B1A-4DE0-BD54-75922A2B7F0B}" type="slidenum">
              <a:rPr lang="en-CA" smtClean="0"/>
              <a:t>14</a:t>
            </a:fld>
            <a:endParaRPr lang="en-CA" dirty="0"/>
          </a:p>
        </p:txBody>
      </p:sp>
    </p:spTree>
    <p:extLst>
      <p:ext uri="{BB962C8B-B14F-4D97-AF65-F5344CB8AC3E}">
        <p14:creationId xmlns:p14="http://schemas.microsoft.com/office/powerpoint/2010/main" val="136177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photo you can see the stored topsoil on the side of the cut and fill. Note that soil is not stored in a huge pile but in a long windrow beside the trail. Small pile size (width and height) is critical to maintaining high oxygen levels in the topsoil. This keeps the bacteria, fungi, and invertebrates alive that do all the nutrient cycling in the soil. We never covered topsoil on this project either for the same reason. Covering the topsoil causes the pile to go anaerobic and you rapidly lose productivity of the soil. Also topsoil has generally low erodibility in the course soils of the mountains as it has lots of “roughness” associated with rocks, roots, plants etc. and therefore there is no need to cover it.  </a:t>
            </a:r>
          </a:p>
        </p:txBody>
      </p:sp>
      <p:sp>
        <p:nvSpPr>
          <p:cNvPr id="4" name="Slide Number Placeholder 3"/>
          <p:cNvSpPr>
            <a:spLocks noGrp="1"/>
          </p:cNvSpPr>
          <p:nvPr>
            <p:ph type="sldNum" sz="quarter" idx="5"/>
          </p:nvPr>
        </p:nvSpPr>
        <p:spPr/>
        <p:txBody>
          <a:bodyPr/>
          <a:lstStyle/>
          <a:p>
            <a:fld id="{1484CBAE-1B1A-4DE0-BD54-75922A2B7F0B}" type="slidenum">
              <a:rPr lang="en-CA" smtClean="0"/>
              <a:t>15</a:t>
            </a:fld>
            <a:endParaRPr lang="en-CA" dirty="0"/>
          </a:p>
        </p:txBody>
      </p:sp>
    </p:spTree>
    <p:extLst>
      <p:ext uri="{BB962C8B-B14F-4D97-AF65-F5344CB8AC3E}">
        <p14:creationId xmlns:p14="http://schemas.microsoft.com/office/powerpoint/2010/main" val="2318578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structure sites the topsoil was replaced frozen on the disturbed area before machines left the site at the end of March. It resulted in lots of large sods sitting on the surface. These sods and chunks were then broken down and/or keyed into the soil by the reclamation crew to provide a good bed for seeding and planting.</a:t>
            </a:r>
          </a:p>
        </p:txBody>
      </p:sp>
      <p:sp>
        <p:nvSpPr>
          <p:cNvPr id="4" name="Slide Number Placeholder 3"/>
          <p:cNvSpPr>
            <a:spLocks noGrp="1"/>
          </p:cNvSpPr>
          <p:nvPr>
            <p:ph type="sldNum" sz="quarter" idx="5"/>
          </p:nvPr>
        </p:nvSpPr>
        <p:spPr/>
        <p:txBody>
          <a:bodyPr/>
          <a:lstStyle/>
          <a:p>
            <a:fld id="{1484CBAE-1B1A-4DE0-BD54-75922A2B7F0B}" type="slidenum">
              <a:rPr lang="en-CA" smtClean="0"/>
              <a:t>16</a:t>
            </a:fld>
            <a:endParaRPr lang="en-CA" dirty="0"/>
          </a:p>
        </p:txBody>
      </p:sp>
    </p:spTree>
    <p:extLst>
      <p:ext uri="{BB962C8B-B14F-4D97-AF65-F5344CB8AC3E}">
        <p14:creationId xmlns:p14="http://schemas.microsoft.com/office/powerpoint/2010/main" val="887909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scale of this project required a lot of coordination between myself as the reclamation specialist, Grumpy’s greenhouse and the Vitae reclamation crews to make sure we had the right plants for each area and each shift for the reclamation crew.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363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used a spreadsheet with details of what was to be planted and seeded at each specific site. For each disturbance there was a code that referred back to the plant community database so the growers (Grumpy's greenhouse) could send up the plants required for each section to be reclaimed. For seed mixes we ordered bulk seed of each species so we could make custom mixes according to the ecosite we were in. We made 7 mixes with 6 species over the course of the project but every seed mix had wheatgrass.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6087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Vitae set up a temporary nursery each season in the AltaLink yard in Mannix pit in the park just off the TransCanada. This was hooked up to an automatic watering system and plants were brought up all season from the grower’s nursery.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51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project: AltaLink rebuilt their  57 km transmission line from Banff to lake Louise between 2016 to 2020 as the transmission line was at the end of its life cycle. The new powerline  was built on the same row with every structure (every pole) and the conductor being replaced over the course of the project. This project had a lot of logistical challenges with steep slopes, rocky cliffs, creek and wetland crossings and lots of challenging access issues.</a:t>
            </a:r>
          </a:p>
        </p:txBody>
      </p:sp>
      <p:sp>
        <p:nvSpPr>
          <p:cNvPr id="4" name="Slide Number Placeholder 3"/>
          <p:cNvSpPr>
            <a:spLocks noGrp="1"/>
          </p:cNvSpPr>
          <p:nvPr>
            <p:ph type="sldNum" sz="quarter" idx="10"/>
          </p:nvPr>
        </p:nvSpPr>
        <p:spPr/>
        <p:txBody>
          <a:bodyPr/>
          <a:lstStyle/>
          <a:p>
            <a:fld id="{1484CBAE-1B1A-4DE0-BD54-75922A2B7F0B}" type="slidenum">
              <a:rPr lang="en-CA" smtClean="0"/>
              <a:t>2</a:t>
            </a:fld>
            <a:endParaRPr lang="en-CA" dirty="0"/>
          </a:p>
        </p:txBody>
      </p:sp>
    </p:spTree>
    <p:extLst>
      <p:ext uri="{BB962C8B-B14F-4D97-AF65-F5344CB8AC3E}">
        <p14:creationId xmlns:p14="http://schemas.microsoft.com/office/powerpoint/2010/main" val="395013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topsoil chunks sods at the structures were buried and broken down in the spring to prepare the site for seeding and planting. If you walked away from the site at this stage you would get a native plant community within 5 years. The sods had all of the seeds/rhizomes and  plants  present in the original vegetation community because it was stripped in the winter, and then replaced. Handled only once.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5878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picture shows the crew laying out Plants prior to installation..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91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criteria were adapted from provincial reclamation criteria (percent cover was upped from 50% to 60% for this project). After using these criteria for the last 4 years they have proved to be robust. That is when a site meets these criteria it generally has a native plant community re-established that is resistant to weed invasion (unless they were pre-existing on the site). Also they match what any layperson that walk up to a site would consider reclaimed (i.e. they are green, lots of plant species, no weeds, no erosion evident). </a:t>
            </a:r>
          </a:p>
        </p:txBody>
      </p:sp>
      <p:sp>
        <p:nvSpPr>
          <p:cNvPr id="4" name="Slide Number Placeholder 3"/>
          <p:cNvSpPr>
            <a:spLocks noGrp="1"/>
          </p:cNvSpPr>
          <p:nvPr>
            <p:ph type="sldNum" sz="quarter" idx="10"/>
          </p:nvPr>
        </p:nvSpPr>
        <p:spPr/>
        <p:txBody>
          <a:bodyPr/>
          <a:lstStyle/>
          <a:p>
            <a:fld id="{1484CBAE-1B1A-4DE0-BD54-75922A2B7F0B}" type="slidenum">
              <a:rPr lang="en-CA" smtClean="0"/>
              <a:t>22</a:t>
            </a:fld>
            <a:endParaRPr lang="en-CA" dirty="0"/>
          </a:p>
        </p:txBody>
      </p:sp>
    </p:spTree>
    <p:extLst>
      <p:ext uri="{BB962C8B-B14F-4D97-AF65-F5344CB8AC3E}">
        <p14:creationId xmlns:p14="http://schemas.microsoft.com/office/powerpoint/2010/main" val="571731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892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of our grasses had 3 or 4 species only. People ask me why my seed mixes have few species. Its because the dominant late successional grasses hairy wild rye and pine grass will eventually occupy the sites but cannot be seeded (seed generally not commercially available). These species will not grow from seed. So we seeded a mix that would establish quickly and then added plugs of these late successional grasses that would eventually take over. </a:t>
            </a:r>
          </a:p>
        </p:txBody>
      </p:sp>
      <p:sp>
        <p:nvSpPr>
          <p:cNvPr id="4" name="Slide Number Placeholder 3"/>
          <p:cNvSpPr>
            <a:spLocks noGrp="1"/>
          </p:cNvSpPr>
          <p:nvPr>
            <p:ph type="sldNum" sz="quarter" idx="10"/>
          </p:nvPr>
        </p:nvSpPr>
        <p:spPr/>
        <p:txBody>
          <a:bodyPr/>
          <a:lstStyle/>
          <a:p>
            <a:fld id="{1484CBAE-1B1A-4DE0-BD54-75922A2B7F0B}" type="slidenum">
              <a:rPr lang="en-CA" smtClean="0"/>
              <a:t>24</a:t>
            </a:fld>
            <a:endParaRPr lang="en-CA" dirty="0"/>
          </a:p>
        </p:txBody>
      </p:sp>
    </p:spTree>
    <p:extLst>
      <p:ext uri="{BB962C8B-B14F-4D97-AF65-F5344CB8AC3E}">
        <p14:creationId xmlns:p14="http://schemas.microsoft.com/office/powerpoint/2010/main" val="1920135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of our grasses had 3 or 4 species only. People ask why my seed mixes have few species. Its because the dominant late successional grasses hairy wild rye and pine grass will eventually occupy the sites but cannot be seeded. So we seeded a mix that would establish quickly and then added plugs of late successional grasses that would eventually take over. Also generally many seed mixes with lots of species in them will only have 1-3 species establishing readily from seed in the mountain ecosystems. This results in lots of expensive native seed going to waste as it does not germinate or become established. Our seed mixes had the species that come readily from seed in these ecosystems. It is important to remember that what gets seeded is not what will be in the seeded areas at 5 years, 10 years, 20 years post-reclamation. The role of seeding post-reclamation is to get native species that can establish quickly to occupy ground to aid in soil stabilization and keeping weedy species out.  Seeded native grasses also help to rapidly re-establish the topsoil rhizosphere and soil biology which in turn seems to  re-establish the natural resistance that native undisturbed soil has to invasion by weeds. </a:t>
            </a:r>
          </a:p>
        </p:txBody>
      </p:sp>
      <p:sp>
        <p:nvSpPr>
          <p:cNvPr id="4" name="Slide Number Placeholder 3"/>
          <p:cNvSpPr>
            <a:spLocks noGrp="1"/>
          </p:cNvSpPr>
          <p:nvPr>
            <p:ph type="sldNum" sz="quarter" idx="10"/>
          </p:nvPr>
        </p:nvSpPr>
        <p:spPr/>
        <p:txBody>
          <a:bodyPr/>
          <a:lstStyle/>
          <a:p>
            <a:fld id="{1484CBAE-1B1A-4DE0-BD54-75922A2B7F0B}" type="slidenum">
              <a:rPr lang="en-CA" smtClean="0"/>
              <a:t>25</a:t>
            </a:fld>
            <a:endParaRPr lang="en-CA" dirty="0"/>
          </a:p>
        </p:txBody>
      </p:sp>
    </p:spTree>
    <p:extLst>
      <p:ext uri="{BB962C8B-B14F-4D97-AF65-F5344CB8AC3E}">
        <p14:creationId xmlns:p14="http://schemas.microsoft.com/office/powerpoint/2010/main" val="2671419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Site 2 years after planting/ seeding showing high cover of seeded grasses including the Poa palustris.  It should be noted that no fertilizer was used at all on this project. The only thing that was used was a small handful of worm castings in the planting hole of each plug.  </a:t>
            </a:r>
          </a:p>
        </p:txBody>
      </p:sp>
      <p:sp>
        <p:nvSpPr>
          <p:cNvPr id="4" name="Slide Number Placeholder 3"/>
          <p:cNvSpPr>
            <a:spLocks noGrp="1"/>
          </p:cNvSpPr>
          <p:nvPr>
            <p:ph type="sldNum" sz="quarter" idx="5"/>
          </p:nvPr>
        </p:nvSpPr>
        <p:spPr/>
        <p:txBody>
          <a:bodyPr/>
          <a:lstStyle/>
          <a:p>
            <a:fld id="{1484CBAE-1B1A-4DE0-BD54-75922A2B7F0B}" type="slidenum">
              <a:rPr lang="en-CA" smtClean="0"/>
              <a:t>26</a:t>
            </a:fld>
            <a:endParaRPr lang="en-CA" dirty="0"/>
          </a:p>
        </p:txBody>
      </p:sp>
    </p:spTree>
    <p:extLst>
      <p:ext uri="{BB962C8B-B14F-4D97-AF65-F5344CB8AC3E}">
        <p14:creationId xmlns:p14="http://schemas.microsoft.com/office/powerpoint/2010/main" val="1785444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49278-3CB8-229A-2F5B-FEBCDFEDB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049E6-0C83-C103-2653-50F8663C5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FF550-268E-2C56-9FD0-3A608AF6C050}"/>
              </a:ext>
            </a:extLst>
          </p:cNvPr>
          <p:cNvSpPr>
            <a:spLocks noGrp="1"/>
          </p:cNvSpPr>
          <p:nvPr>
            <p:ph type="body" idx="1"/>
          </p:nvPr>
        </p:nvSpPr>
        <p:spPr/>
        <p:txBody>
          <a:bodyPr/>
          <a:lstStyle/>
          <a:p>
            <a:r>
              <a:rPr lang="en-CA" dirty="0"/>
              <a:t>Dry rocky sites that had &lt;2cm topsoil before construction were challenging. We had to replant many of them. Solution was to reclaim in early spring instead of fall, work in dry hydromulch (Proganics) by hand to add organic matter, plant plugs in groups to create better microsites or islands of vegetation – 3-4 plants per hole, reseed grass but don’t rely on that for plant cover</a:t>
            </a:r>
          </a:p>
        </p:txBody>
      </p:sp>
      <p:sp>
        <p:nvSpPr>
          <p:cNvPr id="4" name="Slide Number Placeholder 3">
            <a:extLst>
              <a:ext uri="{FF2B5EF4-FFF2-40B4-BE49-F238E27FC236}">
                <a16:creationId xmlns:a16="http://schemas.microsoft.com/office/drawing/2014/main" id="{3FA32A76-B7D5-6F56-9DE6-BD7A20737A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960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as you know projects don’t always proceed from A to B smoothly. On the 551 project a few times early on topsoil was replaced on cut and fills before construction was complete. This led to restriping the topsoil or machines driving on the areas with topsoil replaced in frozen conditions. This resulted in reduced reclamation success. In the latter half of the project we left the topsoil off for 2-3 growing seasons and replaced it once. The difference was dramatic.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96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site required a lot of remedial work to reclaim it again. The reclamation crew worked hydromulch in by hand on this site to bring up the organic matter and allow for seeded grass to germinate.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39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Avens has been involved since 2012 on this project. Avens was involved in the planning phase, we wrote the Environmental assessment, we did construction monitoring, and also wrote the reclamation plans. The reclamation on this project was a team effort between Avens, Grumpy’s greenhouses who grew the plants and Vitae Environmental that did the reclamation work. In the field I also did the reclamation monitoring on the project. </a:t>
            </a:r>
          </a:p>
        </p:txBody>
      </p:sp>
      <p:sp>
        <p:nvSpPr>
          <p:cNvPr id="4" name="Slide Number Placeholder 3"/>
          <p:cNvSpPr>
            <a:spLocks noGrp="1"/>
          </p:cNvSpPr>
          <p:nvPr>
            <p:ph type="sldNum" sz="quarter" idx="5"/>
          </p:nvPr>
        </p:nvSpPr>
        <p:spPr/>
        <p:txBody>
          <a:bodyPr/>
          <a:lstStyle/>
          <a:p>
            <a:fld id="{1484CBAE-1B1A-4DE0-BD54-75922A2B7F0B}" type="slidenum">
              <a:rPr lang="en-CA" smtClean="0"/>
              <a:t>3</a:t>
            </a:fld>
            <a:endParaRPr lang="en-CA" dirty="0"/>
          </a:p>
        </p:txBody>
      </p:sp>
    </p:spTree>
    <p:extLst>
      <p:ext uri="{BB962C8B-B14F-4D97-AF65-F5344CB8AC3E}">
        <p14:creationId xmlns:p14="http://schemas.microsoft.com/office/powerpoint/2010/main" val="685273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By far the best results came from leaving the topsoil off thru multiple growing seasons and replacing it once all the work was done. No compaction and no loss of topsoil productivity and amount  due to double stripping. This is a large cut and fill may 2017. Topsoil was stored on edge of cut on the downhill side. It was not covered but it was seeded with wheatgrass to maintain soil biology.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766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photo is taken 2 years later. Topsoil replaced in March 2019. Then planting and seeding happened 3 months later.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617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after storing the topsoil for 2 years in a rocky site with little topsoil, handling it only once, replacing it over 2 years later we met the reclamation criteria in only 2 years. Again to my point about topsoil handling being key to reclamation success.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4CBAE-1B1A-4DE0-BD54-75922A2B7F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913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work on prairie wetlands I was fairly confident that we could leave fens with deep peat to recover naturally following disturbance. Most wetlands were spanned in the rebuild but  when a structure had to be placed in a wetland they minimized disturbance areas and we left them to recover naturally.</a:t>
            </a:r>
          </a:p>
        </p:txBody>
      </p:sp>
      <p:sp>
        <p:nvSpPr>
          <p:cNvPr id="4" name="Slide Number Placeholder 3"/>
          <p:cNvSpPr>
            <a:spLocks noGrp="1"/>
          </p:cNvSpPr>
          <p:nvPr>
            <p:ph type="sldNum" sz="quarter" idx="10"/>
          </p:nvPr>
        </p:nvSpPr>
        <p:spPr/>
        <p:txBody>
          <a:bodyPr/>
          <a:lstStyle/>
          <a:p>
            <a:fld id="{1484CBAE-1B1A-4DE0-BD54-75922A2B7F0B}" type="slidenum">
              <a:rPr lang="en-CA" smtClean="0"/>
              <a:t>33</a:t>
            </a:fld>
            <a:endParaRPr lang="en-CA" dirty="0"/>
          </a:p>
        </p:txBody>
      </p:sp>
    </p:spTree>
    <p:extLst>
      <p:ext uri="{BB962C8B-B14F-4D97-AF65-F5344CB8AC3E}">
        <p14:creationId xmlns:p14="http://schemas.microsoft.com/office/powerpoint/2010/main" val="3636777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 year natural recovery sites sort of sat there with minimal infill of plants.</a:t>
            </a:r>
          </a:p>
        </p:txBody>
      </p:sp>
      <p:sp>
        <p:nvSpPr>
          <p:cNvPr id="4" name="Slide Number Placeholder 3"/>
          <p:cNvSpPr>
            <a:spLocks noGrp="1"/>
          </p:cNvSpPr>
          <p:nvPr>
            <p:ph type="sldNum" sz="quarter" idx="5"/>
          </p:nvPr>
        </p:nvSpPr>
        <p:spPr/>
        <p:txBody>
          <a:bodyPr/>
          <a:lstStyle/>
          <a:p>
            <a:fld id="{1484CBAE-1B1A-4DE0-BD54-75922A2B7F0B}" type="slidenum">
              <a:rPr lang="en-CA" smtClean="0"/>
              <a:t>34</a:t>
            </a:fld>
            <a:endParaRPr lang="en-CA" dirty="0"/>
          </a:p>
        </p:txBody>
      </p:sp>
    </p:spTree>
    <p:extLst>
      <p:ext uri="{BB962C8B-B14F-4D97-AF65-F5344CB8AC3E}">
        <p14:creationId xmlns:p14="http://schemas.microsoft.com/office/powerpoint/2010/main" val="167732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By 3 years after disturbance wetland sites had completely filled in.</a:t>
            </a:r>
          </a:p>
        </p:txBody>
      </p:sp>
      <p:sp>
        <p:nvSpPr>
          <p:cNvPr id="4" name="Slide Number Placeholder 3"/>
          <p:cNvSpPr>
            <a:spLocks noGrp="1"/>
          </p:cNvSpPr>
          <p:nvPr>
            <p:ph type="sldNum" sz="quarter" idx="5"/>
          </p:nvPr>
        </p:nvSpPr>
        <p:spPr/>
        <p:txBody>
          <a:bodyPr/>
          <a:lstStyle/>
          <a:p>
            <a:fld id="{1484CBAE-1B1A-4DE0-BD54-75922A2B7F0B}" type="slidenum">
              <a:rPr lang="en-CA" smtClean="0"/>
              <a:t>35</a:t>
            </a:fld>
            <a:endParaRPr lang="en-CA" dirty="0"/>
          </a:p>
        </p:txBody>
      </p:sp>
    </p:spTree>
    <p:extLst>
      <p:ext uri="{BB962C8B-B14F-4D97-AF65-F5344CB8AC3E}">
        <p14:creationId xmlns:p14="http://schemas.microsoft.com/office/powerpoint/2010/main" val="284133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Lots of time was spent each fall marking weed patches for construction crews to avoid with their machinery during the winter. We also discouraged plowing to ground in the winter to use the snow cover as another barrier to weed spread by machinery. Avoidance was very effective in avoiding weed spread from existing weed patches. The main weed spread observed was from a few weedy areas that were driven on without any mitigation (no avoidance, no snow cover). Machines dragged the weeds for several hundred meters down the ROW and even up to 800 m to the nearest disturbed cut and fill. The thought at the time was to deal with the weed spread after the fact. But those by far were the worst areas, once weeds are established they are incredibly hard to eliminate completely. We have successfully eliminated almost all new weed  patches on disturbed sites. </a:t>
            </a:r>
          </a:p>
        </p:txBody>
      </p:sp>
      <p:sp>
        <p:nvSpPr>
          <p:cNvPr id="4" name="Slide Number Placeholder 3"/>
          <p:cNvSpPr>
            <a:spLocks noGrp="1"/>
          </p:cNvSpPr>
          <p:nvPr>
            <p:ph type="sldNum" sz="quarter" idx="10"/>
          </p:nvPr>
        </p:nvSpPr>
        <p:spPr/>
        <p:txBody>
          <a:bodyPr/>
          <a:lstStyle/>
          <a:p>
            <a:fld id="{1484CBAE-1B1A-4DE0-BD54-75922A2B7F0B}" type="slidenum">
              <a:rPr lang="en-CA" smtClean="0"/>
              <a:t>36</a:t>
            </a:fld>
            <a:endParaRPr lang="en-CA" dirty="0"/>
          </a:p>
        </p:txBody>
      </p:sp>
    </p:spTree>
    <p:extLst>
      <p:ext uri="{BB962C8B-B14F-4D97-AF65-F5344CB8AC3E}">
        <p14:creationId xmlns:p14="http://schemas.microsoft.com/office/powerpoint/2010/main" val="1808299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Weeds were marked for avoidance during construction. Also hard packed snow on snow roads prevented weed spread as well. Was an effective strategy to prevent spread. </a:t>
            </a:r>
          </a:p>
        </p:txBody>
      </p:sp>
      <p:sp>
        <p:nvSpPr>
          <p:cNvPr id="4" name="Slide Number Placeholder 3"/>
          <p:cNvSpPr>
            <a:spLocks noGrp="1"/>
          </p:cNvSpPr>
          <p:nvPr>
            <p:ph type="sldNum" sz="quarter" idx="5"/>
          </p:nvPr>
        </p:nvSpPr>
        <p:spPr/>
        <p:txBody>
          <a:bodyPr/>
          <a:lstStyle/>
          <a:p>
            <a:fld id="{1484CBAE-1B1A-4DE0-BD54-75922A2B7F0B}" type="slidenum">
              <a:rPr lang="en-CA" smtClean="0"/>
              <a:t>37</a:t>
            </a:fld>
            <a:endParaRPr lang="en-CA" dirty="0"/>
          </a:p>
        </p:txBody>
      </p:sp>
    </p:spTree>
    <p:extLst>
      <p:ext uri="{BB962C8B-B14F-4D97-AF65-F5344CB8AC3E}">
        <p14:creationId xmlns:p14="http://schemas.microsoft.com/office/powerpoint/2010/main" val="2319247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had some almost complete failures the first time some accesses were seeded with no decompaction of soils. That is there was less than one percent cover of seeded grass even though they were seeded heavily. So we knew we had to decompact the soil to get successful grass germination.</a:t>
            </a:r>
          </a:p>
        </p:txBody>
      </p:sp>
      <p:sp>
        <p:nvSpPr>
          <p:cNvPr id="4" name="Slide Number Placeholder 3"/>
          <p:cNvSpPr>
            <a:spLocks noGrp="1"/>
          </p:cNvSpPr>
          <p:nvPr>
            <p:ph type="sldNum" sz="quarter" idx="10"/>
          </p:nvPr>
        </p:nvSpPr>
        <p:spPr/>
        <p:txBody>
          <a:bodyPr/>
          <a:lstStyle/>
          <a:p>
            <a:fld id="{1484CBAE-1B1A-4DE0-BD54-75922A2B7F0B}" type="slidenum">
              <a:rPr lang="en-CA" smtClean="0"/>
              <a:t>38</a:t>
            </a:fld>
            <a:endParaRPr lang="en-CA" dirty="0"/>
          </a:p>
        </p:txBody>
      </p:sp>
    </p:spTree>
    <p:extLst>
      <p:ext uri="{BB962C8B-B14F-4D97-AF65-F5344CB8AC3E}">
        <p14:creationId xmlns:p14="http://schemas.microsoft.com/office/powerpoint/2010/main" val="3433382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get all the logs and allow for machine access filter cloth and thick gravel was laid down on accesses. This gravel was down for 2 – 4 years before being removed and accesses reclaimed. </a:t>
            </a:r>
          </a:p>
        </p:txBody>
      </p:sp>
      <p:sp>
        <p:nvSpPr>
          <p:cNvPr id="4" name="Slide Number Placeholder 3"/>
          <p:cNvSpPr>
            <a:spLocks noGrp="1"/>
          </p:cNvSpPr>
          <p:nvPr>
            <p:ph type="sldNum" sz="quarter" idx="5"/>
          </p:nvPr>
        </p:nvSpPr>
        <p:spPr/>
        <p:txBody>
          <a:bodyPr/>
          <a:lstStyle/>
          <a:p>
            <a:fld id="{1484CBAE-1B1A-4DE0-BD54-75922A2B7F0B}" type="slidenum">
              <a:rPr lang="en-CA" smtClean="0"/>
              <a:t>39</a:t>
            </a:fld>
            <a:endParaRPr lang="en-CA" dirty="0"/>
          </a:p>
        </p:txBody>
      </p:sp>
    </p:spTree>
    <p:extLst>
      <p:ext uri="{BB962C8B-B14F-4D97-AF65-F5344CB8AC3E}">
        <p14:creationId xmlns:p14="http://schemas.microsoft.com/office/powerpoint/2010/main" val="397965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Danger tree clearing</a:t>
            </a:r>
          </a:p>
          <a:p>
            <a:r>
              <a:rPr lang="en-CA" dirty="0"/>
              <a:t>Rebuild: During the rebuild the line was divided into 19 sections </a:t>
            </a:r>
          </a:p>
          <a:p>
            <a:r>
              <a:rPr lang="en-CA" dirty="0"/>
              <a:t>During each construction season the sections to be built had a second temporary line built beside the permanent line so they could transfer power to the bypass and then rebuild the mainline when it was deenergized. This resulted in twice as much disturbance as there was as many bypass strs installed as there were mainline structures. </a:t>
            </a:r>
          </a:p>
          <a:p>
            <a:r>
              <a:rPr lang="en-CA" dirty="0"/>
              <a:t>Once the rebuild was done in each section then the temporary bypass line was salvaged  and moved to the next section. </a:t>
            </a:r>
          </a:p>
        </p:txBody>
      </p:sp>
      <p:sp>
        <p:nvSpPr>
          <p:cNvPr id="4" name="Slide Number Placeholder 3"/>
          <p:cNvSpPr>
            <a:spLocks noGrp="1"/>
          </p:cNvSpPr>
          <p:nvPr>
            <p:ph type="sldNum" sz="quarter" idx="10"/>
          </p:nvPr>
        </p:nvSpPr>
        <p:spPr/>
        <p:txBody>
          <a:bodyPr/>
          <a:lstStyle/>
          <a:p>
            <a:fld id="{1484CBAE-1B1A-4DE0-BD54-75922A2B7F0B}" type="slidenum">
              <a:rPr lang="en-CA" smtClean="0"/>
              <a:t>4</a:t>
            </a:fld>
            <a:endParaRPr lang="en-CA" dirty="0"/>
          </a:p>
        </p:txBody>
      </p:sp>
    </p:spTree>
    <p:extLst>
      <p:ext uri="{BB962C8B-B14F-4D97-AF65-F5344CB8AC3E}">
        <p14:creationId xmlns:p14="http://schemas.microsoft.com/office/powerpoint/2010/main" val="2841257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Initially we tried roughing up the soil with rakes at the time of planting and seeding but it was not enough and we got almost no grass germination.</a:t>
            </a:r>
          </a:p>
        </p:txBody>
      </p:sp>
      <p:sp>
        <p:nvSpPr>
          <p:cNvPr id="4" name="Slide Number Placeholder 3"/>
          <p:cNvSpPr>
            <a:spLocks noGrp="1"/>
          </p:cNvSpPr>
          <p:nvPr>
            <p:ph type="sldNum" sz="quarter" idx="5"/>
          </p:nvPr>
        </p:nvSpPr>
        <p:spPr/>
        <p:txBody>
          <a:bodyPr/>
          <a:lstStyle/>
          <a:p>
            <a:fld id="{1484CBAE-1B1A-4DE0-BD54-75922A2B7F0B}" type="slidenum">
              <a:rPr lang="en-CA" smtClean="0"/>
              <a:t>40</a:t>
            </a:fld>
            <a:endParaRPr lang="en-CA" dirty="0"/>
          </a:p>
        </p:txBody>
      </p:sp>
    </p:spTree>
    <p:extLst>
      <p:ext uri="{BB962C8B-B14F-4D97-AF65-F5344CB8AC3E}">
        <p14:creationId xmlns:p14="http://schemas.microsoft.com/office/powerpoint/2010/main" val="236739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 gravel was removed a machine with a ripper attachment was used to rip the compacted soil on the accesses.</a:t>
            </a:r>
          </a:p>
        </p:txBody>
      </p:sp>
      <p:sp>
        <p:nvSpPr>
          <p:cNvPr id="4" name="Slide Number Placeholder 3"/>
          <p:cNvSpPr>
            <a:spLocks noGrp="1"/>
          </p:cNvSpPr>
          <p:nvPr>
            <p:ph type="sldNum" sz="quarter" idx="5"/>
          </p:nvPr>
        </p:nvSpPr>
        <p:spPr/>
        <p:txBody>
          <a:bodyPr/>
          <a:lstStyle/>
          <a:p>
            <a:fld id="{1484CBAE-1B1A-4DE0-BD54-75922A2B7F0B}" type="slidenum">
              <a:rPr lang="en-CA" smtClean="0"/>
              <a:t>41</a:t>
            </a:fld>
            <a:endParaRPr lang="en-CA" dirty="0"/>
          </a:p>
        </p:txBody>
      </p:sp>
    </p:spTree>
    <p:extLst>
      <p:ext uri="{BB962C8B-B14F-4D97-AF65-F5344CB8AC3E}">
        <p14:creationId xmlns:p14="http://schemas.microsoft.com/office/powerpoint/2010/main" val="886874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post ripping (generally 15-20 cm deep rip seems to be sufficient to decompact soils and allow for plant establishment)</a:t>
            </a:r>
          </a:p>
        </p:txBody>
      </p:sp>
      <p:sp>
        <p:nvSpPr>
          <p:cNvPr id="4" name="Slide Number Placeholder 3"/>
          <p:cNvSpPr>
            <a:spLocks noGrp="1"/>
          </p:cNvSpPr>
          <p:nvPr>
            <p:ph type="sldNum" sz="quarter" idx="5"/>
          </p:nvPr>
        </p:nvSpPr>
        <p:spPr/>
        <p:txBody>
          <a:bodyPr/>
          <a:lstStyle/>
          <a:p>
            <a:fld id="{1484CBAE-1B1A-4DE0-BD54-75922A2B7F0B}" type="slidenum">
              <a:rPr lang="en-CA" smtClean="0"/>
              <a:t>42</a:t>
            </a:fld>
            <a:endParaRPr lang="en-CA" dirty="0"/>
          </a:p>
        </p:txBody>
      </p:sp>
    </p:spTree>
    <p:extLst>
      <p:ext uri="{BB962C8B-B14F-4D97-AF65-F5344CB8AC3E}">
        <p14:creationId xmlns:p14="http://schemas.microsoft.com/office/powerpoint/2010/main" val="4027434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different site but shows hydromulching. All ripped sites were hydroseeded with 25 kg/ha of seed.</a:t>
            </a:r>
          </a:p>
        </p:txBody>
      </p:sp>
      <p:sp>
        <p:nvSpPr>
          <p:cNvPr id="4" name="Slide Number Placeholder 3"/>
          <p:cNvSpPr>
            <a:spLocks noGrp="1"/>
          </p:cNvSpPr>
          <p:nvPr>
            <p:ph type="sldNum" sz="quarter" idx="5"/>
          </p:nvPr>
        </p:nvSpPr>
        <p:spPr/>
        <p:txBody>
          <a:bodyPr/>
          <a:lstStyle/>
          <a:p>
            <a:fld id="{1484CBAE-1B1A-4DE0-BD54-75922A2B7F0B}" type="slidenum">
              <a:rPr lang="en-CA" smtClean="0"/>
              <a:t>43</a:t>
            </a:fld>
            <a:endParaRPr lang="en-CA" dirty="0"/>
          </a:p>
        </p:txBody>
      </p:sp>
    </p:spTree>
    <p:extLst>
      <p:ext uri="{BB962C8B-B14F-4D97-AF65-F5344CB8AC3E}">
        <p14:creationId xmlns:p14="http://schemas.microsoft.com/office/powerpoint/2010/main" val="2069314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an access two years after ripping and hydroseeding</a:t>
            </a:r>
          </a:p>
        </p:txBody>
      </p:sp>
      <p:sp>
        <p:nvSpPr>
          <p:cNvPr id="4" name="Slide Number Placeholder 3"/>
          <p:cNvSpPr>
            <a:spLocks noGrp="1"/>
          </p:cNvSpPr>
          <p:nvPr>
            <p:ph type="sldNum" sz="quarter" idx="5"/>
          </p:nvPr>
        </p:nvSpPr>
        <p:spPr/>
        <p:txBody>
          <a:bodyPr/>
          <a:lstStyle/>
          <a:p>
            <a:fld id="{1484CBAE-1B1A-4DE0-BD54-75922A2B7F0B}" type="slidenum">
              <a:rPr lang="en-CA" smtClean="0"/>
              <a:t>44</a:t>
            </a:fld>
            <a:endParaRPr lang="en-CA" dirty="0"/>
          </a:p>
        </p:txBody>
      </p:sp>
    </p:spTree>
    <p:extLst>
      <p:ext uri="{BB962C8B-B14F-4D97-AF65-F5344CB8AC3E}">
        <p14:creationId xmlns:p14="http://schemas.microsoft.com/office/powerpoint/2010/main" val="1907830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Thought I would finish by showing a series of pictures of reclamation progress on a major cut and fill</a:t>
            </a:r>
          </a:p>
        </p:txBody>
      </p:sp>
      <p:sp>
        <p:nvSpPr>
          <p:cNvPr id="4" name="Slide Number Placeholder 3"/>
          <p:cNvSpPr>
            <a:spLocks noGrp="1"/>
          </p:cNvSpPr>
          <p:nvPr>
            <p:ph type="sldNum" sz="quarter" idx="5"/>
          </p:nvPr>
        </p:nvSpPr>
        <p:spPr/>
        <p:txBody>
          <a:bodyPr/>
          <a:lstStyle/>
          <a:p>
            <a:fld id="{1484CBAE-1B1A-4DE0-BD54-75922A2B7F0B}" type="slidenum">
              <a:rPr lang="en-CA" smtClean="0"/>
              <a:t>45</a:t>
            </a:fld>
            <a:endParaRPr lang="en-CA" dirty="0"/>
          </a:p>
        </p:txBody>
      </p:sp>
    </p:spTree>
    <p:extLst>
      <p:ext uri="{BB962C8B-B14F-4D97-AF65-F5344CB8AC3E}">
        <p14:creationId xmlns:p14="http://schemas.microsoft.com/office/powerpoint/2010/main" val="1630563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cut and fill needed to be hydromulched as the soil was fine textured silty clay with no course fragments (no rock at all). We brought in a portable hydromulching unit just before the frost came out of the ground at the end of march</a:t>
            </a:r>
          </a:p>
        </p:txBody>
      </p:sp>
      <p:sp>
        <p:nvSpPr>
          <p:cNvPr id="4" name="Slide Number Placeholder 3"/>
          <p:cNvSpPr>
            <a:spLocks noGrp="1"/>
          </p:cNvSpPr>
          <p:nvPr>
            <p:ph type="sldNum" sz="quarter" idx="5"/>
          </p:nvPr>
        </p:nvSpPr>
        <p:spPr/>
        <p:txBody>
          <a:bodyPr/>
          <a:lstStyle/>
          <a:p>
            <a:fld id="{1484CBAE-1B1A-4DE0-BD54-75922A2B7F0B}" type="slidenum">
              <a:rPr lang="en-CA" smtClean="0"/>
              <a:t>46</a:t>
            </a:fld>
            <a:endParaRPr lang="en-CA" dirty="0"/>
          </a:p>
        </p:txBody>
      </p:sp>
    </p:spTree>
    <p:extLst>
      <p:ext uri="{BB962C8B-B14F-4D97-AF65-F5344CB8AC3E}">
        <p14:creationId xmlns:p14="http://schemas.microsoft.com/office/powerpoint/2010/main" val="1505235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year post reclamation</a:t>
            </a:r>
          </a:p>
        </p:txBody>
      </p:sp>
      <p:sp>
        <p:nvSpPr>
          <p:cNvPr id="4" name="Slide Number Placeholder 3"/>
          <p:cNvSpPr>
            <a:spLocks noGrp="1"/>
          </p:cNvSpPr>
          <p:nvPr>
            <p:ph type="sldNum" sz="quarter" idx="5"/>
          </p:nvPr>
        </p:nvSpPr>
        <p:spPr/>
        <p:txBody>
          <a:bodyPr/>
          <a:lstStyle/>
          <a:p>
            <a:fld id="{1484CBAE-1B1A-4DE0-BD54-75922A2B7F0B}" type="slidenum">
              <a:rPr lang="en-CA" smtClean="0"/>
              <a:t>47</a:t>
            </a:fld>
            <a:endParaRPr lang="en-CA" dirty="0"/>
          </a:p>
        </p:txBody>
      </p:sp>
    </p:spTree>
    <p:extLst>
      <p:ext uri="{BB962C8B-B14F-4D97-AF65-F5344CB8AC3E}">
        <p14:creationId xmlns:p14="http://schemas.microsoft.com/office/powerpoint/2010/main" val="3552281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 years post-reclamation with a restored native plant community</a:t>
            </a:r>
          </a:p>
        </p:txBody>
      </p:sp>
      <p:sp>
        <p:nvSpPr>
          <p:cNvPr id="4" name="Slide Number Placeholder 3"/>
          <p:cNvSpPr>
            <a:spLocks noGrp="1"/>
          </p:cNvSpPr>
          <p:nvPr>
            <p:ph type="sldNum" sz="quarter" idx="5"/>
          </p:nvPr>
        </p:nvSpPr>
        <p:spPr/>
        <p:txBody>
          <a:bodyPr/>
          <a:lstStyle/>
          <a:p>
            <a:fld id="{1484CBAE-1B1A-4DE0-BD54-75922A2B7F0B}" type="slidenum">
              <a:rPr lang="en-CA" smtClean="0"/>
              <a:t>48</a:t>
            </a:fld>
            <a:endParaRPr lang="en-CA" dirty="0"/>
          </a:p>
        </p:txBody>
      </p:sp>
    </p:spTree>
    <p:extLst>
      <p:ext uri="{BB962C8B-B14F-4D97-AF65-F5344CB8AC3E}">
        <p14:creationId xmlns:p14="http://schemas.microsoft.com/office/powerpoint/2010/main" val="306585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phase of the project in each section  was building access for machinery to travel along the row. This involved  a lot of cut and fills on steep sections of the ROW.</a:t>
            </a:r>
          </a:p>
        </p:txBody>
      </p:sp>
      <p:sp>
        <p:nvSpPr>
          <p:cNvPr id="4" name="Slide Number Placeholder 3"/>
          <p:cNvSpPr>
            <a:spLocks noGrp="1"/>
          </p:cNvSpPr>
          <p:nvPr>
            <p:ph type="sldNum" sz="quarter" idx="5"/>
          </p:nvPr>
        </p:nvSpPr>
        <p:spPr/>
        <p:txBody>
          <a:bodyPr/>
          <a:lstStyle/>
          <a:p>
            <a:fld id="{1484CBAE-1B1A-4DE0-BD54-75922A2B7F0B}" type="slidenum">
              <a:rPr lang="en-CA" smtClean="0"/>
              <a:t>5</a:t>
            </a:fld>
            <a:endParaRPr lang="en-CA" dirty="0"/>
          </a:p>
        </p:txBody>
      </p:sp>
    </p:spTree>
    <p:extLst>
      <p:ext uri="{BB962C8B-B14F-4D97-AF65-F5344CB8AC3E}">
        <p14:creationId xmlns:p14="http://schemas.microsoft.com/office/powerpoint/2010/main" val="405712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Danger tree removal  resulted in a lot of tree removal in some areas, hundreds of loads of logs were removed  the right-of-way.</a:t>
            </a:r>
          </a:p>
        </p:txBody>
      </p:sp>
      <p:sp>
        <p:nvSpPr>
          <p:cNvPr id="4" name="Slide Number Placeholder 3"/>
          <p:cNvSpPr>
            <a:spLocks noGrp="1"/>
          </p:cNvSpPr>
          <p:nvPr>
            <p:ph type="sldNum" sz="quarter" idx="5"/>
          </p:nvPr>
        </p:nvSpPr>
        <p:spPr/>
        <p:txBody>
          <a:bodyPr/>
          <a:lstStyle/>
          <a:p>
            <a:fld id="{1484CBAE-1B1A-4DE0-BD54-75922A2B7F0B}" type="slidenum">
              <a:rPr lang="en-CA" smtClean="0"/>
              <a:t>6</a:t>
            </a:fld>
            <a:endParaRPr lang="en-CA" dirty="0"/>
          </a:p>
        </p:txBody>
      </p:sp>
    </p:spTree>
    <p:extLst>
      <p:ext uri="{BB962C8B-B14F-4D97-AF65-F5344CB8AC3E}">
        <p14:creationId xmlns:p14="http://schemas.microsoft.com/office/powerpoint/2010/main" val="4127323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str and by-pass str were installed in the ground using an excavator that dug a 3-4m deep hole and then backfilled it. A few strs were installed with a spider hoe in sensitive areas. </a:t>
            </a:r>
          </a:p>
        </p:txBody>
      </p:sp>
      <p:sp>
        <p:nvSpPr>
          <p:cNvPr id="4" name="Slide Number Placeholder 3"/>
          <p:cNvSpPr>
            <a:spLocks noGrp="1"/>
          </p:cNvSpPr>
          <p:nvPr>
            <p:ph type="sldNum" sz="quarter" idx="5"/>
          </p:nvPr>
        </p:nvSpPr>
        <p:spPr/>
        <p:txBody>
          <a:bodyPr/>
          <a:lstStyle/>
          <a:p>
            <a:fld id="{1484CBAE-1B1A-4DE0-BD54-75922A2B7F0B}" type="slidenum">
              <a:rPr lang="en-CA" smtClean="0"/>
              <a:t>7</a:t>
            </a:fld>
            <a:endParaRPr lang="en-CA" dirty="0"/>
          </a:p>
        </p:txBody>
      </p:sp>
    </p:spTree>
    <p:extLst>
      <p:ext uri="{BB962C8B-B14F-4D97-AF65-F5344CB8AC3E}">
        <p14:creationId xmlns:p14="http://schemas.microsoft.com/office/powerpoint/2010/main" val="887967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Then they replaced the structures and the conductor in each section . And then salvaged the bypass line. Again Hundreds of machine trips down the ROW.</a:t>
            </a:r>
          </a:p>
        </p:txBody>
      </p:sp>
      <p:sp>
        <p:nvSpPr>
          <p:cNvPr id="4" name="Slide Number Placeholder 3"/>
          <p:cNvSpPr>
            <a:spLocks noGrp="1"/>
          </p:cNvSpPr>
          <p:nvPr>
            <p:ph type="sldNum" sz="quarter" idx="5"/>
          </p:nvPr>
        </p:nvSpPr>
        <p:spPr/>
        <p:txBody>
          <a:bodyPr/>
          <a:lstStyle/>
          <a:p>
            <a:fld id="{1484CBAE-1B1A-4DE0-BD54-75922A2B7F0B}" type="slidenum">
              <a:rPr lang="en-CA" smtClean="0"/>
              <a:t>8</a:t>
            </a:fld>
            <a:endParaRPr lang="en-CA" dirty="0"/>
          </a:p>
        </p:txBody>
      </p:sp>
    </p:spTree>
    <p:extLst>
      <p:ext uri="{BB962C8B-B14F-4D97-AF65-F5344CB8AC3E}">
        <p14:creationId xmlns:p14="http://schemas.microsoft.com/office/powerpoint/2010/main" val="64710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 erosion, restore hydrology meaning restoring groundwater flow regimes by recontouring slopes to original , restore native plant community, control weeds</a:t>
            </a:r>
          </a:p>
        </p:txBody>
      </p:sp>
      <p:sp>
        <p:nvSpPr>
          <p:cNvPr id="4" name="Slide Number Placeholder 3"/>
          <p:cNvSpPr>
            <a:spLocks noGrp="1"/>
          </p:cNvSpPr>
          <p:nvPr>
            <p:ph type="sldNum" sz="quarter" idx="10"/>
          </p:nvPr>
        </p:nvSpPr>
        <p:spPr/>
        <p:txBody>
          <a:bodyPr/>
          <a:lstStyle/>
          <a:p>
            <a:fld id="{1484CBAE-1B1A-4DE0-BD54-75922A2B7F0B}" type="slidenum">
              <a:rPr lang="en-CA" smtClean="0"/>
              <a:t>9</a:t>
            </a:fld>
            <a:endParaRPr lang="en-CA" dirty="0"/>
          </a:p>
        </p:txBody>
      </p:sp>
    </p:spTree>
    <p:extLst>
      <p:ext uri="{BB962C8B-B14F-4D97-AF65-F5344CB8AC3E}">
        <p14:creationId xmlns:p14="http://schemas.microsoft.com/office/powerpoint/2010/main" val="2392088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9685FB2-610B-4B9D-BC5C-48FCC450D1D9}" type="datetime1">
              <a:rPr lang="en-CA" smtClean="0"/>
              <a:t>2024-11-13</a:t>
            </a:fld>
            <a:endParaRPr lang="en-CA" dirty="0"/>
          </a:p>
        </p:txBody>
      </p:sp>
      <p:sp>
        <p:nvSpPr>
          <p:cNvPr id="8" name="Slide Number Placeholder 7"/>
          <p:cNvSpPr>
            <a:spLocks noGrp="1"/>
          </p:cNvSpPr>
          <p:nvPr>
            <p:ph type="sldNum" sz="quarter" idx="11"/>
          </p:nvPr>
        </p:nvSpPr>
        <p:spPr/>
        <p:txBody>
          <a:bodyPr/>
          <a:lstStyle/>
          <a:p>
            <a:fld id="{3724AF57-F3FF-41A6-BF9D-B66D1AF40481}" type="slidenum">
              <a:rPr lang="en-CA" smtClean="0"/>
              <a:t>‹#›</a:t>
            </a:fld>
            <a:endParaRPr lang="en-CA" dirty="0"/>
          </a:p>
        </p:txBody>
      </p:sp>
      <p:sp>
        <p:nvSpPr>
          <p:cNvPr id="9" name="Footer Placeholder 8"/>
          <p:cNvSpPr>
            <a:spLocks noGrp="1"/>
          </p:cNvSpPr>
          <p:nvPr>
            <p:ph type="ftr" sz="quarter" idx="12"/>
          </p:nvPr>
        </p:nvSpPr>
        <p:spPr/>
        <p:txBody>
          <a:bodyPr/>
          <a:lstStyle/>
          <a:p>
            <a:r>
              <a:rPr lang="en-CA" dirty="0"/>
              <a:t>AltaLink 551L Rebuild DIA Workshop</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5988C-D83D-4A93-BA78-6B079B05D841}" type="datetime1">
              <a:rPr lang="en-CA" smtClean="0"/>
              <a:t>2024-11-13</a:t>
            </a:fld>
            <a:endParaRPr lang="en-CA" dirty="0"/>
          </a:p>
        </p:txBody>
      </p:sp>
      <p:sp>
        <p:nvSpPr>
          <p:cNvPr id="5" name="Footer Placeholder 4"/>
          <p:cNvSpPr>
            <a:spLocks noGrp="1"/>
          </p:cNvSpPr>
          <p:nvPr>
            <p:ph type="ftr" sz="quarter" idx="11"/>
          </p:nvPr>
        </p:nvSpPr>
        <p:spPr/>
        <p:txBody>
          <a:bodyPr/>
          <a:lstStyle/>
          <a:p>
            <a:r>
              <a:rPr lang="en-CA" dirty="0"/>
              <a:t>AltaLink 551L Rebuild DIA Workshop</a:t>
            </a:r>
          </a:p>
        </p:txBody>
      </p:sp>
      <p:sp>
        <p:nvSpPr>
          <p:cNvPr id="6" name="Slide Number Placeholder 5"/>
          <p:cNvSpPr>
            <a:spLocks noGrp="1"/>
          </p:cNvSpPr>
          <p:nvPr>
            <p:ph type="sldNum" sz="quarter" idx="12"/>
          </p:nvPr>
        </p:nvSpPr>
        <p:spPr/>
        <p:txBody>
          <a:bodyPr/>
          <a:lstStyle/>
          <a:p>
            <a:fld id="{3724AF57-F3FF-41A6-BF9D-B66D1AF40481}" type="slidenum">
              <a:rPr lang="en-CA" smtClean="0"/>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8D256-FB43-4ECA-80E3-D0CB651EAB5C}" type="datetime1">
              <a:rPr lang="en-CA" smtClean="0"/>
              <a:t>2024-11-13</a:t>
            </a:fld>
            <a:endParaRPr lang="en-CA" dirty="0"/>
          </a:p>
        </p:txBody>
      </p:sp>
      <p:sp>
        <p:nvSpPr>
          <p:cNvPr id="5" name="Footer Placeholder 4"/>
          <p:cNvSpPr>
            <a:spLocks noGrp="1"/>
          </p:cNvSpPr>
          <p:nvPr>
            <p:ph type="ftr" sz="quarter" idx="11"/>
          </p:nvPr>
        </p:nvSpPr>
        <p:spPr/>
        <p:txBody>
          <a:bodyPr/>
          <a:lstStyle/>
          <a:p>
            <a:r>
              <a:rPr lang="en-CA" dirty="0"/>
              <a:t>AltaLink 551L Rebuild DIA Workshop</a:t>
            </a:r>
          </a:p>
        </p:txBody>
      </p:sp>
      <p:sp>
        <p:nvSpPr>
          <p:cNvPr id="6" name="Slide Number Placeholder 5"/>
          <p:cNvSpPr>
            <a:spLocks noGrp="1"/>
          </p:cNvSpPr>
          <p:nvPr>
            <p:ph type="sldNum" sz="quarter" idx="12"/>
          </p:nvPr>
        </p:nvSpPr>
        <p:spPr/>
        <p:txBody>
          <a:bodyPr/>
          <a:lstStyle/>
          <a:p>
            <a:fld id="{3724AF57-F3FF-41A6-BF9D-B66D1AF40481}" type="slidenum">
              <a:rPr lang="en-CA" smtClean="0"/>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sz="half" idx="14"/>
          </p:nvPr>
        </p:nvSpPr>
        <p:spPr/>
        <p:txBody>
          <a:bodyPr/>
          <a:lstStyle/>
          <a:p>
            <a:fld id="{86318FCC-5839-4A8B-B47A-E5702B749860}" type="datetime1">
              <a:rPr lang="en-CA" smtClean="0"/>
              <a:t>2024-11-13</a:t>
            </a:fld>
            <a:endParaRPr lang="en-CA" dirty="0"/>
          </a:p>
        </p:txBody>
      </p:sp>
      <p:sp>
        <p:nvSpPr>
          <p:cNvPr id="10" name="Slide Number Placeholder 9"/>
          <p:cNvSpPr>
            <a:spLocks noGrp="1"/>
          </p:cNvSpPr>
          <p:nvPr>
            <p:ph type="sldNum" sz="quarter" idx="15"/>
          </p:nvPr>
        </p:nvSpPr>
        <p:spPr/>
        <p:txBody>
          <a:bodyPr/>
          <a:lstStyle/>
          <a:p>
            <a:fld id="{3724AF57-F3FF-41A6-BF9D-B66D1AF40481}" type="slidenum">
              <a:rPr lang="en-CA" smtClean="0"/>
              <a:t>‹#›</a:t>
            </a:fld>
            <a:endParaRPr lang="en-CA" dirty="0"/>
          </a:p>
        </p:txBody>
      </p:sp>
      <p:sp>
        <p:nvSpPr>
          <p:cNvPr id="11" name="Footer Placeholder 10"/>
          <p:cNvSpPr>
            <a:spLocks noGrp="1"/>
          </p:cNvSpPr>
          <p:nvPr>
            <p:ph type="ftr" sz="quarter" idx="16"/>
          </p:nvPr>
        </p:nvSpPr>
        <p:spPr/>
        <p:txBody>
          <a:bodyPr/>
          <a:lstStyle/>
          <a:p>
            <a:r>
              <a:rPr lang="en-CA" dirty="0"/>
              <a:t>AltaLink 551L Rebuild DIA Workshop</a:t>
            </a:r>
          </a:p>
        </p:txBody>
      </p:sp>
      <p:sp>
        <p:nvSpPr>
          <p:cNvPr id="12" name="Title 1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AB348BF-DBD2-47AF-8109-C142096AB44A}" type="datetime1">
              <a:rPr lang="en-CA" smtClean="0"/>
              <a:t>2024-11-13</a:t>
            </a:fld>
            <a:endParaRPr lang="en-CA" dirty="0"/>
          </a:p>
        </p:txBody>
      </p:sp>
      <p:sp>
        <p:nvSpPr>
          <p:cNvPr id="8" name="Slide Number Placeholder 7"/>
          <p:cNvSpPr>
            <a:spLocks noGrp="1"/>
          </p:cNvSpPr>
          <p:nvPr>
            <p:ph type="sldNum" sz="quarter" idx="11"/>
          </p:nvPr>
        </p:nvSpPr>
        <p:spPr/>
        <p:txBody>
          <a:bodyPr/>
          <a:lstStyle/>
          <a:p>
            <a:fld id="{3724AF57-F3FF-41A6-BF9D-B66D1AF40481}" type="slidenum">
              <a:rPr lang="en-CA" smtClean="0"/>
              <a:t>‹#›</a:t>
            </a:fld>
            <a:endParaRPr lang="en-CA" dirty="0"/>
          </a:p>
        </p:txBody>
      </p:sp>
      <p:sp>
        <p:nvSpPr>
          <p:cNvPr id="9" name="Footer Placeholder 8"/>
          <p:cNvSpPr>
            <a:spLocks noGrp="1"/>
          </p:cNvSpPr>
          <p:nvPr>
            <p:ph type="ftr" sz="quarter" idx="12"/>
          </p:nvPr>
        </p:nvSpPr>
        <p:spPr/>
        <p:txBody>
          <a:bodyPr/>
          <a:lstStyle/>
          <a:p>
            <a:r>
              <a:rPr lang="en-CA" dirty="0"/>
              <a:t>AltaLink 551L Rebuild DIA Workshop</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a:lstStyle/>
          <a:p>
            <a:fld id="{10B76BB0-744F-4BC7-B19D-B22879D39A87}" type="datetime1">
              <a:rPr lang="en-CA" smtClean="0"/>
              <a:t>2024-11-13</a:t>
            </a:fld>
            <a:endParaRPr lang="en-CA" dirty="0"/>
          </a:p>
        </p:txBody>
      </p:sp>
      <p:sp>
        <p:nvSpPr>
          <p:cNvPr id="10" name="Slide Number Placeholder 9"/>
          <p:cNvSpPr>
            <a:spLocks noGrp="1"/>
          </p:cNvSpPr>
          <p:nvPr>
            <p:ph type="sldNum" sz="quarter" idx="11"/>
          </p:nvPr>
        </p:nvSpPr>
        <p:spPr/>
        <p:txBody>
          <a:bodyPr/>
          <a:lstStyle/>
          <a:p>
            <a:fld id="{3724AF57-F3FF-41A6-BF9D-B66D1AF40481}" type="slidenum">
              <a:rPr lang="en-CA" smtClean="0"/>
              <a:t>‹#›</a:t>
            </a:fld>
            <a:endParaRPr lang="en-CA" dirty="0"/>
          </a:p>
        </p:txBody>
      </p:sp>
      <p:sp>
        <p:nvSpPr>
          <p:cNvPr id="11" name="Footer Placeholder 10"/>
          <p:cNvSpPr>
            <a:spLocks noGrp="1"/>
          </p:cNvSpPr>
          <p:nvPr>
            <p:ph type="ftr" sz="quarter" idx="12"/>
          </p:nvPr>
        </p:nvSpPr>
        <p:spPr>
          <a:xfrm>
            <a:off x="493776" y="6356350"/>
            <a:ext cx="5102352" cy="365125"/>
          </a:xfrm>
        </p:spPr>
        <p:txBody>
          <a:bodyPr/>
          <a:lstStyle/>
          <a:p>
            <a:r>
              <a:rPr lang="en-CA" dirty="0"/>
              <a:t>AltaLink 551L Rebuild DIA Workshop</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fld id="{5E8F8FD0-AACE-4D0F-895A-F117E595105C}" type="datetime1">
              <a:rPr lang="en-CA" smtClean="0"/>
              <a:t>2024-11-13</a:t>
            </a:fld>
            <a:endParaRPr lang="en-CA" dirty="0"/>
          </a:p>
        </p:txBody>
      </p:sp>
      <p:sp>
        <p:nvSpPr>
          <p:cNvPr id="11" name="Slide Number Placeholder 10"/>
          <p:cNvSpPr>
            <a:spLocks noGrp="1"/>
          </p:cNvSpPr>
          <p:nvPr>
            <p:ph type="sldNum" sz="quarter" idx="11"/>
          </p:nvPr>
        </p:nvSpPr>
        <p:spPr/>
        <p:txBody>
          <a:bodyPr/>
          <a:lstStyle/>
          <a:p>
            <a:fld id="{3724AF57-F3FF-41A6-BF9D-B66D1AF40481}" type="slidenum">
              <a:rPr lang="en-CA" smtClean="0"/>
              <a:t>‹#›</a:t>
            </a:fld>
            <a:endParaRPr lang="en-CA" dirty="0"/>
          </a:p>
        </p:txBody>
      </p:sp>
      <p:sp>
        <p:nvSpPr>
          <p:cNvPr id="12" name="Footer Placeholder 11"/>
          <p:cNvSpPr>
            <a:spLocks noGrp="1"/>
          </p:cNvSpPr>
          <p:nvPr>
            <p:ph type="ftr" sz="quarter" idx="12"/>
          </p:nvPr>
        </p:nvSpPr>
        <p:spPr>
          <a:xfrm>
            <a:off x="493776" y="6356350"/>
            <a:ext cx="5102352" cy="365125"/>
          </a:xfrm>
        </p:spPr>
        <p:txBody>
          <a:bodyPr/>
          <a:lstStyle/>
          <a:p>
            <a:r>
              <a:rPr lang="en-CA" dirty="0"/>
              <a:t>AltaLink 551L Rebuild DIA Workshop</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93C30D23-F5D6-4103-B10E-1A52BB1DC13C}" type="datetime1">
              <a:rPr lang="en-CA" smtClean="0"/>
              <a:t>2024-11-13</a:t>
            </a:fld>
            <a:endParaRPr lang="en-CA" dirty="0"/>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3724AF57-F3FF-41A6-BF9D-B66D1AF40481}" type="slidenum">
              <a:rPr lang="en-CA" smtClean="0"/>
              <a:t>‹#›</a:t>
            </a:fld>
            <a:endParaRPr lang="en-CA" dirty="0"/>
          </a:p>
        </p:txBody>
      </p:sp>
      <p:sp>
        <p:nvSpPr>
          <p:cNvPr id="6" name="Footer Placeholder 5"/>
          <p:cNvSpPr>
            <a:spLocks noGrp="1"/>
          </p:cNvSpPr>
          <p:nvPr>
            <p:ph type="ftr" sz="quarter" idx="12"/>
          </p:nvPr>
        </p:nvSpPr>
        <p:spPr/>
        <p:txBody>
          <a:bodyPr/>
          <a:lstStyle/>
          <a:p>
            <a:r>
              <a:rPr lang="en-CA" dirty="0"/>
              <a:t>AltaLink 551L Rebuild DIA Workshop</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157C0-3AFA-487D-8F5B-B62F705B25D0}" type="datetime1">
              <a:rPr lang="en-CA" smtClean="0"/>
              <a:t>2024-11-13</a:t>
            </a:fld>
            <a:endParaRPr lang="en-CA" dirty="0"/>
          </a:p>
        </p:txBody>
      </p:sp>
      <p:sp>
        <p:nvSpPr>
          <p:cNvPr id="3" name="Footer Placeholder 2"/>
          <p:cNvSpPr>
            <a:spLocks noGrp="1"/>
          </p:cNvSpPr>
          <p:nvPr>
            <p:ph type="ftr" sz="quarter" idx="11"/>
          </p:nvPr>
        </p:nvSpPr>
        <p:spPr/>
        <p:txBody>
          <a:bodyPr/>
          <a:lstStyle/>
          <a:p>
            <a:r>
              <a:rPr lang="en-CA" dirty="0"/>
              <a:t>AltaLink 551L Rebuild DIA Workshop</a:t>
            </a:r>
          </a:p>
        </p:txBody>
      </p:sp>
      <p:sp>
        <p:nvSpPr>
          <p:cNvPr id="4" name="Slide Number Placeholder 3"/>
          <p:cNvSpPr>
            <a:spLocks noGrp="1"/>
          </p:cNvSpPr>
          <p:nvPr>
            <p:ph type="sldNum" sz="quarter" idx="12"/>
          </p:nvPr>
        </p:nvSpPr>
        <p:spPr/>
        <p:txBody>
          <a:bodyPr/>
          <a:lstStyle/>
          <a:p>
            <a:fld id="{3724AF57-F3FF-41A6-BF9D-B66D1AF40481}" type="slidenum">
              <a:rPr lang="en-CA" smtClean="0"/>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5A10DB1-28FC-41DC-B9B9-8B6C1D173DD3}" type="datetime1">
              <a:rPr lang="en-CA" smtClean="0"/>
              <a:t>2024-11-13</a:t>
            </a:fld>
            <a:endParaRPr lang="en-CA" dirty="0"/>
          </a:p>
        </p:txBody>
      </p:sp>
      <p:sp>
        <p:nvSpPr>
          <p:cNvPr id="9" name="Slide Number Placeholder 8"/>
          <p:cNvSpPr>
            <a:spLocks noGrp="1"/>
          </p:cNvSpPr>
          <p:nvPr>
            <p:ph type="sldNum" sz="quarter" idx="11"/>
          </p:nvPr>
        </p:nvSpPr>
        <p:spPr/>
        <p:txBody>
          <a:bodyPr/>
          <a:lstStyle/>
          <a:p>
            <a:fld id="{3724AF57-F3FF-41A6-BF9D-B66D1AF40481}" type="slidenum">
              <a:rPr lang="en-CA" smtClean="0"/>
              <a:t>‹#›</a:t>
            </a:fld>
            <a:endParaRPr lang="en-CA" dirty="0"/>
          </a:p>
        </p:txBody>
      </p:sp>
      <p:sp>
        <p:nvSpPr>
          <p:cNvPr id="10" name="Footer Placeholder 9"/>
          <p:cNvSpPr>
            <a:spLocks noGrp="1"/>
          </p:cNvSpPr>
          <p:nvPr>
            <p:ph type="ftr" sz="quarter" idx="12"/>
          </p:nvPr>
        </p:nvSpPr>
        <p:spPr>
          <a:xfrm>
            <a:off x="493776" y="6356350"/>
            <a:ext cx="5102352" cy="365125"/>
          </a:xfrm>
        </p:spPr>
        <p:txBody>
          <a:bodyPr/>
          <a:lstStyle/>
          <a:p>
            <a:r>
              <a:rPr lang="en-CA" dirty="0"/>
              <a:t>AltaLink 551L Rebuild DIA Workshop</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80E421B-4AAC-481E-BDA5-0EB673D08A8D}" type="datetime1">
              <a:rPr lang="en-CA" smtClean="0"/>
              <a:t>2024-11-13</a:t>
            </a:fld>
            <a:endParaRPr lang="en-CA" dirty="0"/>
          </a:p>
        </p:txBody>
      </p:sp>
      <p:sp>
        <p:nvSpPr>
          <p:cNvPr id="9" name="Slide Number Placeholder 8"/>
          <p:cNvSpPr>
            <a:spLocks noGrp="1"/>
          </p:cNvSpPr>
          <p:nvPr>
            <p:ph type="sldNum" sz="quarter" idx="11"/>
          </p:nvPr>
        </p:nvSpPr>
        <p:spPr/>
        <p:txBody>
          <a:bodyPr/>
          <a:lstStyle/>
          <a:p>
            <a:fld id="{3724AF57-F3FF-41A6-BF9D-B66D1AF40481}" type="slidenum">
              <a:rPr lang="en-CA" smtClean="0"/>
              <a:t>‹#›</a:t>
            </a:fld>
            <a:endParaRPr lang="en-CA" dirty="0"/>
          </a:p>
        </p:txBody>
      </p:sp>
      <p:sp>
        <p:nvSpPr>
          <p:cNvPr id="10" name="Footer Placeholder 9"/>
          <p:cNvSpPr>
            <a:spLocks noGrp="1"/>
          </p:cNvSpPr>
          <p:nvPr>
            <p:ph type="ftr" sz="quarter" idx="12"/>
          </p:nvPr>
        </p:nvSpPr>
        <p:spPr>
          <a:xfrm>
            <a:off x="493776" y="6356350"/>
            <a:ext cx="5102352" cy="365125"/>
          </a:xfrm>
        </p:spPr>
        <p:txBody>
          <a:bodyPr/>
          <a:lstStyle/>
          <a:p>
            <a:r>
              <a:rPr lang="en-CA" dirty="0"/>
              <a:t>AltaLink 551L Rebuild DIA Workshop</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rgbClr val="0070C0"/>
            </a:gs>
            <a:gs pos="100000">
              <a:schemeClr val="bg2">
                <a:tint val="100000"/>
                <a:lumMod val="8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B7BBD72D-6A6C-47DC-A409-0628E6E8CD0B}" type="datetime1">
              <a:rPr lang="en-CA" smtClean="0"/>
              <a:t>2024-11-13</a:t>
            </a:fld>
            <a:endParaRPr lang="en-CA" dirty="0"/>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r>
              <a:rPr lang="en-CA" dirty="0"/>
              <a:t>AltaLink 551L Rebuild DIA Workshop</a:t>
            </a:r>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3724AF57-F3FF-41A6-BF9D-B66D1AF40481}" type="slidenum">
              <a:rPr lang="en-CA" smtClean="0"/>
              <a:t>‹#›</a:t>
            </a:fld>
            <a:endParaRPr lang="en-CA"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1196752"/>
            <a:ext cx="6840759" cy="4176464"/>
          </a:xfrm>
        </p:spPr>
        <p:txBody>
          <a:bodyPr/>
          <a:lstStyle/>
          <a:p>
            <a:pPr algn="ctr"/>
            <a:r>
              <a:rPr lang="en-CA" sz="4400" dirty="0"/>
              <a:t>Reclamation on the AltaLink 551L transmission line rebuild in Banff National park: </a:t>
            </a:r>
            <a:r>
              <a:rPr lang="en-CA" sz="4000" cap="none" dirty="0"/>
              <a:t>Challenges</a:t>
            </a:r>
            <a:r>
              <a:rPr lang="en-CA" sz="4800" cap="none" dirty="0"/>
              <a:t> </a:t>
            </a:r>
            <a:r>
              <a:rPr lang="en-CA" sz="4000" cap="none" dirty="0"/>
              <a:t>And</a:t>
            </a:r>
            <a:r>
              <a:rPr lang="en-CA" sz="4800" cap="none" dirty="0"/>
              <a:t> </a:t>
            </a:r>
            <a:r>
              <a:rPr lang="en-CA" sz="3600" cap="none" dirty="0"/>
              <a:t>Lessons Learned  </a:t>
            </a:r>
            <a:endParaRPr lang="en-CA" sz="3200" dirty="0"/>
          </a:p>
        </p:txBody>
      </p:sp>
      <p:sp>
        <p:nvSpPr>
          <p:cNvPr id="4" name="Footer Placeholder 3"/>
          <p:cNvSpPr>
            <a:spLocks noGrp="1"/>
          </p:cNvSpPr>
          <p:nvPr>
            <p:ph type="ftr" sz="quarter" idx="12"/>
          </p:nvPr>
        </p:nvSpPr>
        <p:spPr>
          <a:xfrm>
            <a:off x="2483768" y="6237312"/>
            <a:ext cx="6598496" cy="365125"/>
          </a:xfrm>
        </p:spPr>
        <p:txBody>
          <a:bodyPr/>
          <a:lstStyle/>
          <a:p>
            <a:r>
              <a:rPr lang="en-CA" sz="2000" dirty="0"/>
              <a:t>	Presented by: Rhonda DeLong, Avens Consulting</a:t>
            </a:r>
          </a:p>
        </p:txBody>
      </p:sp>
    </p:spTree>
    <p:extLst>
      <p:ext uri="{BB962C8B-B14F-4D97-AF65-F5344CB8AC3E}">
        <p14:creationId xmlns:p14="http://schemas.microsoft.com/office/powerpoint/2010/main" val="2994489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Reclamation challenges</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971600" y="2488719"/>
            <a:ext cx="6958536" cy="3456384"/>
          </a:xfrm>
        </p:spPr>
        <p:txBody>
          <a:bodyPr>
            <a:normAutofit fontScale="25000" lnSpcReduction="20000"/>
          </a:bodyPr>
          <a:lstStyle/>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Large scope: more than 15 ha to reclaim over 57km</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Multi-year project requiring steady supply of native plants</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Many different ecosites on ROW from dry south  slopes to wetlands</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Travel along ROW during summer is mostly on foot</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Accesses needed to be reclaimed</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Pre-existing weeds</a:t>
            </a:r>
          </a:p>
          <a:p>
            <a:endParaRPr lang="en-CA" dirty="0"/>
          </a:p>
        </p:txBody>
      </p:sp>
    </p:spTree>
    <p:extLst>
      <p:ext uri="{BB962C8B-B14F-4D97-AF65-F5344CB8AC3E}">
        <p14:creationId xmlns:p14="http://schemas.microsoft.com/office/powerpoint/2010/main" val="849895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8EAE24-3332-4E83-AFEA-68FA0F782437}"/>
              </a:ext>
            </a:extLst>
          </p:cNvPr>
          <p:cNvSpPr>
            <a:spLocks noGrp="1"/>
          </p:cNvSpPr>
          <p:nvPr>
            <p:ph type="title"/>
          </p:nvPr>
        </p:nvSpPr>
        <p:spPr/>
        <p:txBody>
          <a:bodyPr>
            <a:normAutofit/>
          </a:bodyPr>
          <a:lstStyle/>
          <a:p>
            <a:r>
              <a:rPr lang="en-CA" sz="2400" dirty="0"/>
              <a:t>Pre-planning</a:t>
            </a:r>
          </a:p>
        </p:txBody>
      </p:sp>
      <p:sp>
        <p:nvSpPr>
          <p:cNvPr id="6" name="Content Placeholder 5">
            <a:extLst>
              <a:ext uri="{FF2B5EF4-FFF2-40B4-BE49-F238E27FC236}">
                <a16:creationId xmlns:a16="http://schemas.microsoft.com/office/drawing/2014/main" id="{BC73F6C5-193C-496D-A928-0338EC7FD8B0}"/>
              </a:ext>
            </a:extLst>
          </p:cNvPr>
          <p:cNvSpPr>
            <a:spLocks noGrp="1"/>
          </p:cNvSpPr>
          <p:nvPr>
            <p:ph sz="half" idx="1"/>
          </p:nvPr>
        </p:nvSpPr>
        <p:spPr>
          <a:xfrm>
            <a:off x="4486998" y="1915858"/>
            <a:ext cx="3973434" cy="3961414"/>
          </a:xfrm>
        </p:spPr>
        <p:txBody>
          <a:bodyPr>
            <a:noAutofit/>
          </a:bodyPr>
          <a:lstStyle/>
          <a:p>
            <a:pPr>
              <a:spcAft>
                <a:spcPts val="800"/>
              </a:spcAft>
            </a:pPr>
            <a:r>
              <a:rPr lang="en-CA" sz="2400" i="0" dirty="0">
                <a:latin typeface="Calibri" panose="020F0502020204030204" pitchFamily="34" charset="0"/>
                <a:cs typeface="Calibri" panose="020F0502020204030204" pitchFamily="34" charset="0"/>
              </a:rPr>
              <a:t>Recorded all vegetation communities along 57 km of right-of-way</a:t>
            </a:r>
          </a:p>
          <a:p>
            <a:pPr>
              <a:spcAft>
                <a:spcPts val="800"/>
              </a:spcAft>
            </a:pPr>
            <a:r>
              <a:rPr lang="en-CA" sz="2400" i="0" dirty="0">
                <a:latin typeface="Calibri" panose="020F0502020204030204" pitchFamily="34" charset="0"/>
                <a:cs typeface="Calibri" panose="020F0502020204030204" pitchFamily="34" charset="0"/>
              </a:rPr>
              <a:t>Collected seed of dominants in each community</a:t>
            </a:r>
          </a:p>
          <a:p>
            <a:pPr>
              <a:spcAft>
                <a:spcPts val="800"/>
              </a:spcAft>
            </a:pPr>
            <a:r>
              <a:rPr lang="en-CA" sz="2400" i="0" dirty="0">
                <a:latin typeface="Calibri" panose="020F0502020204030204" pitchFamily="34" charset="0"/>
                <a:cs typeface="Calibri" panose="020F0502020204030204" pitchFamily="34" charset="0"/>
              </a:rPr>
              <a:t>Started growing plants in greenhouse 1-2 years prior to construction in each section</a:t>
            </a:r>
          </a:p>
        </p:txBody>
      </p:sp>
      <p:pic>
        <p:nvPicPr>
          <p:cNvPr id="9" name="Content Placeholder 8" descr="A picture containing grass, outdoor&#10;&#10;Description automatically generated">
            <a:extLst>
              <a:ext uri="{FF2B5EF4-FFF2-40B4-BE49-F238E27FC236}">
                <a16:creationId xmlns:a16="http://schemas.microsoft.com/office/drawing/2014/main" id="{A3911283-C9BB-4F84-9C7D-B67B369D12E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96887" y="1992313"/>
            <a:ext cx="3739963" cy="2804972"/>
          </a:xfrm>
        </p:spPr>
      </p:pic>
      <p:sp>
        <p:nvSpPr>
          <p:cNvPr id="4" name="Footer Placeholder 3">
            <a:extLst>
              <a:ext uri="{FF2B5EF4-FFF2-40B4-BE49-F238E27FC236}">
                <a16:creationId xmlns:a16="http://schemas.microsoft.com/office/drawing/2014/main" id="{C7637470-2FEB-4DE6-831E-ABB3AF078AA8}"/>
              </a:ext>
            </a:extLst>
          </p:cNvPr>
          <p:cNvSpPr>
            <a:spLocks noGrp="1"/>
          </p:cNvSpPr>
          <p:nvPr>
            <p:ph type="ftr" sz="quarter" idx="12"/>
          </p:nvPr>
        </p:nvSpPr>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2298565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8EAE24-3332-4E83-AFEA-68FA0F782437}"/>
              </a:ext>
            </a:extLst>
          </p:cNvPr>
          <p:cNvSpPr>
            <a:spLocks noGrp="1"/>
          </p:cNvSpPr>
          <p:nvPr>
            <p:ph type="title"/>
          </p:nvPr>
        </p:nvSpPr>
        <p:spPr>
          <a:xfrm>
            <a:off x="493776" y="609600"/>
            <a:ext cx="7390592" cy="1066800"/>
          </a:xfrm>
        </p:spPr>
        <p:txBody>
          <a:bodyPr>
            <a:noAutofit/>
          </a:bodyPr>
          <a:lstStyle/>
          <a:p>
            <a:r>
              <a:rPr lang="en-CA" sz="3200" dirty="0"/>
              <a:t>Mitigation </a:t>
            </a:r>
            <a:r>
              <a:rPr lang="en-CA" sz="3200" dirty="0">
                <a:solidFill>
                  <a:srgbClr val="FFFF00"/>
                </a:solidFill>
              </a:rPr>
              <a:t>during construction </a:t>
            </a:r>
            <a:r>
              <a:rPr lang="en-CA" sz="3200" dirty="0"/>
              <a:t>vital to reclamation success</a:t>
            </a:r>
          </a:p>
        </p:txBody>
      </p:sp>
      <p:sp>
        <p:nvSpPr>
          <p:cNvPr id="6" name="Content Placeholder 5">
            <a:extLst>
              <a:ext uri="{FF2B5EF4-FFF2-40B4-BE49-F238E27FC236}">
                <a16:creationId xmlns:a16="http://schemas.microsoft.com/office/drawing/2014/main" id="{BC73F6C5-193C-496D-A928-0338EC7FD8B0}"/>
              </a:ext>
            </a:extLst>
          </p:cNvPr>
          <p:cNvSpPr>
            <a:spLocks noGrp="1"/>
          </p:cNvSpPr>
          <p:nvPr>
            <p:ph sz="half" idx="1"/>
          </p:nvPr>
        </p:nvSpPr>
        <p:spPr>
          <a:xfrm>
            <a:off x="4750747" y="2521221"/>
            <a:ext cx="3600400" cy="3284043"/>
          </a:xfrm>
        </p:spPr>
        <p:txBody>
          <a:bodyPr>
            <a:noAutofit/>
          </a:bodyPr>
          <a:lstStyle/>
          <a:p>
            <a:pPr>
              <a:spcAft>
                <a:spcPts val="600"/>
              </a:spcAft>
            </a:pPr>
            <a:r>
              <a:rPr lang="en-CA" sz="2400" i="0" dirty="0">
                <a:latin typeface="Calibri" panose="020F0502020204030204" pitchFamily="34" charset="0"/>
                <a:cs typeface="Calibri" panose="020F0502020204030204" pitchFamily="34" charset="0"/>
              </a:rPr>
              <a:t>Used smaller machines in sensitive terrain</a:t>
            </a:r>
          </a:p>
          <a:p>
            <a:pPr>
              <a:spcAft>
                <a:spcPts val="600"/>
              </a:spcAft>
            </a:pPr>
            <a:r>
              <a:rPr lang="en-CA" sz="2400" i="0" dirty="0">
                <a:latin typeface="Calibri" panose="020F0502020204030204" pitchFamily="34" charset="0"/>
                <a:cs typeface="Calibri" panose="020F0502020204030204" pitchFamily="34" charset="0"/>
              </a:rPr>
              <a:t>Reduced average disturbance size at structures by 50% from year 1 to year 3</a:t>
            </a:r>
          </a:p>
          <a:p>
            <a:pPr>
              <a:spcAft>
                <a:spcPts val="600"/>
              </a:spcAft>
            </a:pPr>
            <a:r>
              <a:rPr lang="en-CA" sz="2400" i="0" dirty="0">
                <a:latin typeface="Calibri" panose="020F0502020204030204" pitchFamily="34" charset="0"/>
                <a:cs typeface="Calibri" panose="020F0502020204030204" pitchFamily="34" charset="0"/>
              </a:rPr>
              <a:t>Winter construction and hard snow roads </a:t>
            </a:r>
          </a:p>
        </p:txBody>
      </p:sp>
      <p:sp>
        <p:nvSpPr>
          <p:cNvPr id="4" name="Footer Placeholder 3">
            <a:extLst>
              <a:ext uri="{FF2B5EF4-FFF2-40B4-BE49-F238E27FC236}">
                <a16:creationId xmlns:a16="http://schemas.microsoft.com/office/drawing/2014/main" id="{C7637470-2FEB-4DE6-831E-ABB3AF078AA8}"/>
              </a:ext>
            </a:extLst>
          </p:cNvPr>
          <p:cNvSpPr>
            <a:spLocks noGrp="1"/>
          </p:cNvSpPr>
          <p:nvPr>
            <p:ph type="ftr" sz="quarter" idx="12"/>
          </p:nvPr>
        </p:nvSpPr>
        <p:spPr/>
        <p:txBody>
          <a:bodyPr/>
          <a:lstStyle/>
          <a:p>
            <a:r>
              <a:rPr lang="en-CA" dirty="0"/>
              <a:t>AltaLink 551L Rebuild DIA Workshop</a:t>
            </a:r>
          </a:p>
        </p:txBody>
      </p:sp>
      <p:pic>
        <p:nvPicPr>
          <p:cNvPr id="7" name="Content Placeholder 6" descr="A picture containing outdoor, snow, tree, transport&#10;&#10;Description automatically generated">
            <a:extLst>
              <a:ext uri="{FF2B5EF4-FFF2-40B4-BE49-F238E27FC236}">
                <a16:creationId xmlns:a16="http://schemas.microsoft.com/office/drawing/2014/main" id="{65B67006-86FC-49F8-8474-7E927BDDDBE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27266" y="2564904"/>
            <a:ext cx="3888432" cy="2592288"/>
          </a:xfrm>
        </p:spPr>
      </p:pic>
    </p:spTree>
    <p:extLst>
      <p:ext uri="{BB962C8B-B14F-4D97-AF65-F5344CB8AC3E}">
        <p14:creationId xmlns:p14="http://schemas.microsoft.com/office/powerpoint/2010/main" val="159420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now, tree, transport&#10;&#10;Description automatically generated">
            <a:extLst>
              <a:ext uri="{FF2B5EF4-FFF2-40B4-BE49-F238E27FC236}">
                <a16:creationId xmlns:a16="http://schemas.microsoft.com/office/drawing/2014/main" id="{D47883D3-8A47-4769-8F93-1CFF6A9DF4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90488" y="68263"/>
            <a:ext cx="8963025" cy="6721475"/>
          </a:xfrm>
          <a:prstGeom prst="rect">
            <a:avLst/>
          </a:prstGeom>
          <a:noFill/>
        </p:spPr>
      </p:pic>
      <p:sp>
        <p:nvSpPr>
          <p:cNvPr id="2" name="Footer Placeholder 1">
            <a:extLst>
              <a:ext uri="{FF2B5EF4-FFF2-40B4-BE49-F238E27FC236}">
                <a16:creationId xmlns:a16="http://schemas.microsoft.com/office/drawing/2014/main" id="{E237F753-7CBF-4845-98BC-E887E339A980}"/>
              </a:ext>
            </a:extLst>
          </p:cNvPr>
          <p:cNvSpPr>
            <a:spLocks noGrp="1"/>
          </p:cNvSpPr>
          <p:nvPr>
            <p:ph type="ftr" sz="quarter" idx="4294967295"/>
          </p:nvPr>
        </p:nvSpPr>
        <p:spPr>
          <a:xfrm>
            <a:off x="1069848" y="6356350"/>
            <a:ext cx="5102352" cy="365125"/>
          </a:xfrm>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3678151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Topsoil handling</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276872"/>
            <a:ext cx="6578008" cy="3456384"/>
          </a:xfrm>
        </p:spPr>
        <p:txBody>
          <a:bodyPr>
            <a:normAutofit fontScale="32500" lnSpcReduction="20000"/>
          </a:bodyPr>
          <a:lstStyle/>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Success in restoring native plant communities is largely determined by the soil</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Proper soil handling can reduce reclamation effort drastically </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Machine operators are a vital part of the reclamation team</a:t>
            </a:r>
          </a:p>
          <a:p>
            <a:endParaRPr lang="en-CA" dirty="0"/>
          </a:p>
        </p:txBody>
      </p:sp>
    </p:spTree>
    <p:extLst>
      <p:ext uri="{BB962C8B-B14F-4D97-AF65-F5344CB8AC3E}">
        <p14:creationId xmlns:p14="http://schemas.microsoft.com/office/powerpoint/2010/main" val="251346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rt road in the woods&#10;&#10;Description automatically generated with medium confidence">
            <a:extLst>
              <a:ext uri="{FF2B5EF4-FFF2-40B4-BE49-F238E27FC236}">
                <a16:creationId xmlns:a16="http://schemas.microsoft.com/office/drawing/2014/main" id="{B2B173E5-9404-4FE1-A806-59710D9CC001}"/>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1"/>
          <a:stretch/>
        </p:blipFill>
        <p:spPr>
          <a:xfrm>
            <a:off x="90488" y="68263"/>
            <a:ext cx="8963025" cy="6721475"/>
          </a:xfrm>
          <a:noFill/>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1403588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outdoor, tree, rock, rocky&#10;&#10;Description automatically generated">
            <a:extLst>
              <a:ext uri="{FF2B5EF4-FFF2-40B4-BE49-F238E27FC236}">
                <a16:creationId xmlns:a16="http://schemas.microsoft.com/office/drawing/2014/main" id="{AE53849B-5AF1-422E-AD12-D1573093194E}"/>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1"/>
          <a:stretch/>
        </p:blipFill>
        <p:spPr>
          <a:xfrm>
            <a:off x="90488" y="68263"/>
            <a:ext cx="8963025" cy="6721475"/>
          </a:xfrm>
          <a:noFill/>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4083980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Planting and seeding</a:t>
            </a:r>
          </a:p>
        </p:txBody>
      </p:sp>
      <p:sp>
        <p:nvSpPr>
          <p:cNvPr id="3" name="Footer Placeholder 2"/>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708920"/>
            <a:ext cx="6578008" cy="2952328"/>
          </a:xfrm>
        </p:spPr>
        <p:txBody>
          <a:bodyPr>
            <a:normAutofit/>
          </a:bodyPr>
          <a:lstStyle/>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Reclaimed &gt;150,000 m2</a:t>
            </a:r>
          </a:p>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Planted &gt;350,000 forbs, grasses, and shrubs</a:t>
            </a:r>
          </a:p>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Planted in May-June or September-October (seeding mostly in fall)</a:t>
            </a:r>
          </a:p>
          <a:p>
            <a:pPr marL="285750" indent="-285750">
              <a:buFont typeface="Arial" panose="020B0604020202020204" pitchFamily="34" charset="0"/>
              <a:buChar char="•"/>
            </a:pPr>
            <a:endParaRPr lang="en-CA" sz="32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2867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3648" y="722289"/>
            <a:ext cx="6172200" cy="1092720"/>
          </a:xfrm>
        </p:spPr>
        <p:txBody>
          <a:bodyPr>
            <a:noAutofit/>
          </a:bodyPr>
          <a:lstStyle/>
          <a:p>
            <a:pPr algn="ctr"/>
            <a:r>
              <a:rPr lang="en-CA" sz="3600" dirty="0"/>
              <a:t>Planning for planting/seeding</a:t>
            </a:r>
          </a:p>
        </p:txBody>
      </p:sp>
      <p:sp>
        <p:nvSpPr>
          <p:cNvPr id="3" name="Footer Placeholder 2"/>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708920"/>
            <a:ext cx="6578008" cy="2952328"/>
          </a:xfrm>
        </p:spPr>
        <p:txBody>
          <a:bodyPr>
            <a:normAutofit/>
          </a:bodyPr>
          <a:lstStyle/>
          <a:p>
            <a:endParaRPr lang="en-CA" sz="3200" i="0" dirty="0">
              <a:latin typeface="Calibri" panose="020F0502020204030204" pitchFamily="34" charset="0"/>
              <a:cs typeface="Calibri" panose="020F0502020204030204" pitchFamily="34" charset="0"/>
            </a:endParaRPr>
          </a:p>
        </p:txBody>
      </p:sp>
      <p:pic>
        <p:nvPicPr>
          <p:cNvPr id="5" name="Picture 4" descr="Table&#10;&#10;Description automatically generated">
            <a:extLst>
              <a:ext uri="{FF2B5EF4-FFF2-40B4-BE49-F238E27FC236}">
                <a16:creationId xmlns:a16="http://schemas.microsoft.com/office/drawing/2014/main" id="{83136162-56F5-4359-992B-ACDABFD07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507" y="267086"/>
            <a:ext cx="8388965" cy="6482382"/>
          </a:xfrm>
          <a:prstGeom prst="rect">
            <a:avLst/>
          </a:prstGeom>
        </p:spPr>
      </p:pic>
    </p:spTree>
    <p:extLst>
      <p:ext uri="{BB962C8B-B14F-4D97-AF65-F5344CB8AC3E}">
        <p14:creationId xmlns:p14="http://schemas.microsoft.com/office/powerpoint/2010/main" val="1015647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C005DFC-205C-42A9-81BC-0F376E0EA0DC}"/>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spTree>
    <p:extLst>
      <p:ext uri="{BB962C8B-B14F-4D97-AF65-F5344CB8AC3E}">
        <p14:creationId xmlns:p14="http://schemas.microsoft.com/office/powerpoint/2010/main" val="831123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The project</a:t>
            </a:r>
          </a:p>
        </p:txBody>
      </p:sp>
      <p:sp>
        <p:nvSpPr>
          <p:cNvPr id="2" name="Content Placeholder 1"/>
          <p:cNvSpPr>
            <a:spLocks noGrp="1"/>
          </p:cNvSpPr>
          <p:nvPr>
            <p:ph type="body" idx="1"/>
          </p:nvPr>
        </p:nvSpPr>
        <p:spPr>
          <a:xfrm>
            <a:off x="1449354" y="2148975"/>
            <a:ext cx="6172200" cy="3494288"/>
          </a:xfrm>
          <a:noFill/>
        </p:spPr>
        <p:style>
          <a:lnRef idx="2">
            <a:schemeClr val="accent3"/>
          </a:lnRef>
          <a:fillRef idx="1">
            <a:schemeClr val="lt1"/>
          </a:fillRef>
          <a:effectRef idx="0">
            <a:schemeClr val="accent3"/>
          </a:effectRef>
          <a:fontRef idx="minor">
            <a:schemeClr val="dk1"/>
          </a:fontRef>
        </p:style>
        <p:txBody>
          <a:bodyPr>
            <a:noAutofit/>
          </a:bodyPr>
          <a:lstStyle/>
          <a:p>
            <a:pPr marL="342900" lvl="0" indent="-342900">
              <a:spcAft>
                <a:spcPts val="1000"/>
              </a:spcAft>
              <a:buFont typeface="Arial" panose="020B0604020202020204" pitchFamily="34" charset="0"/>
              <a:buChar char="•"/>
            </a:pPr>
            <a:r>
              <a:rPr lang="en-CA" sz="2400" b="1" i="0" dirty="0">
                <a:solidFill>
                  <a:schemeClr val="tx1"/>
                </a:solidFill>
                <a:latin typeface="Arial" panose="020B0604020202020204" pitchFamily="34" charset="0"/>
                <a:cs typeface="Arial" panose="020B0604020202020204" pitchFamily="34" charset="0"/>
              </a:rPr>
              <a:t>57 km transmission line rebuild from Banff to Lake Louise in Banff NP</a:t>
            </a:r>
          </a:p>
          <a:p>
            <a:pPr marL="342900" lvl="0" indent="-342900">
              <a:spcAft>
                <a:spcPts val="1000"/>
              </a:spcAft>
              <a:buFont typeface="Arial" panose="020B0604020202020204" pitchFamily="34" charset="0"/>
              <a:buChar char="•"/>
            </a:pPr>
            <a:r>
              <a:rPr lang="en-CA" sz="2400" b="1" i="0" dirty="0">
                <a:solidFill>
                  <a:schemeClr val="tx1"/>
                </a:solidFill>
                <a:latin typeface="Arial" panose="020B0604020202020204" pitchFamily="34" charset="0"/>
                <a:cs typeface="Arial" panose="020B0604020202020204" pitchFamily="34" charset="0"/>
              </a:rPr>
              <a:t>Construction over 5 yrs (2016-2020)</a:t>
            </a:r>
          </a:p>
          <a:p>
            <a:pPr marL="342900" lvl="0" indent="-342900">
              <a:spcAft>
                <a:spcPts val="1000"/>
              </a:spcAft>
              <a:buFont typeface="Arial" panose="020B0604020202020204" pitchFamily="34" charset="0"/>
              <a:buChar char="•"/>
            </a:pPr>
            <a:r>
              <a:rPr lang="en-CA" sz="2400" b="1" i="0" dirty="0">
                <a:solidFill>
                  <a:schemeClr val="tx1"/>
                </a:solidFill>
                <a:latin typeface="Arial" panose="020B0604020202020204" pitchFamily="34" charset="0"/>
                <a:cs typeface="Arial" panose="020B0604020202020204" pitchFamily="34" charset="0"/>
              </a:rPr>
              <a:t>475 structures replaced</a:t>
            </a:r>
          </a:p>
          <a:p>
            <a:pPr marL="342900" lvl="0" indent="-342900">
              <a:spcAft>
                <a:spcPts val="1000"/>
              </a:spcAft>
              <a:buFont typeface="Arial" panose="020B0604020202020204" pitchFamily="34" charset="0"/>
              <a:buChar char="•"/>
            </a:pPr>
            <a:r>
              <a:rPr lang="en-CA" sz="2400" b="1" i="0" dirty="0">
                <a:solidFill>
                  <a:schemeClr val="tx1"/>
                </a:solidFill>
                <a:latin typeface="Arial" panose="020B0604020202020204" pitchFamily="34" charset="0"/>
                <a:cs typeface="Arial" panose="020B0604020202020204" pitchFamily="34" charset="0"/>
              </a:rPr>
              <a:t>Varied terrain and microsites: rocky cliffs, dry steep slopes, valley bottom flat sites, wetlands </a:t>
            </a:r>
          </a:p>
          <a:p>
            <a:pPr marL="342900" lvl="0" indent="-342900">
              <a:spcAft>
                <a:spcPts val="1000"/>
              </a:spcAft>
              <a:buFont typeface="Arial" panose="020B0604020202020204" pitchFamily="34" charset="0"/>
              <a:buChar char="•"/>
            </a:pPr>
            <a:endParaRPr lang="en-CA" sz="2400" b="1" i="0" dirty="0">
              <a:solidFill>
                <a:schemeClr val="bg2"/>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2"/>
          </p:nvPr>
        </p:nvSpPr>
        <p:spPr/>
        <p:txBody>
          <a:bodyPr/>
          <a:lstStyle/>
          <a:p>
            <a:endParaRPr lang="en-CA" dirty="0"/>
          </a:p>
        </p:txBody>
      </p:sp>
    </p:spTree>
    <p:extLst>
      <p:ext uri="{BB962C8B-B14F-4D97-AF65-F5344CB8AC3E}">
        <p14:creationId xmlns:p14="http://schemas.microsoft.com/office/powerpoint/2010/main" val="1257650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D44325-CCB8-4B1E-85D7-E5AF714CF060}"/>
              </a:ext>
            </a:extLst>
          </p:cNvPr>
          <p:cNvSpPr>
            <a:spLocks noGrp="1"/>
          </p:cNvSpPr>
          <p:nvPr>
            <p:ph type="title"/>
          </p:nvPr>
        </p:nvSpPr>
        <p:spPr>
          <a:xfrm>
            <a:off x="5080312" y="1412776"/>
            <a:ext cx="3616325" cy="1440160"/>
          </a:xfrm>
        </p:spPr>
        <p:txBody>
          <a:bodyPr>
            <a:noAutofit/>
          </a:bodyPr>
          <a:lstStyle/>
          <a:p>
            <a:r>
              <a:rPr lang="en-CA" sz="2400" dirty="0"/>
              <a:t>“dirtwork” required prior to planting each site</a:t>
            </a:r>
          </a:p>
        </p:txBody>
      </p:sp>
      <p:pic>
        <p:nvPicPr>
          <p:cNvPr id="7" name="Content Placeholder 6" descr="A picture containing grass, tree, outdoor, plant&#10;&#10;Description automatically generated">
            <a:extLst>
              <a:ext uri="{FF2B5EF4-FFF2-40B4-BE49-F238E27FC236}">
                <a16:creationId xmlns:a16="http://schemas.microsoft.com/office/drawing/2014/main" id="{D0E11534-F899-4F3F-85D2-67C0494745C9}"/>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577696" y="3705576"/>
            <a:ext cx="4366872" cy="2639318"/>
          </a:xfrm>
        </p:spPr>
      </p:pic>
      <p:pic>
        <p:nvPicPr>
          <p:cNvPr id="11" name="Content Placeholder 10" descr="A picture containing grass, outdoor, ground, rock&#10;&#10;Description automatically generated">
            <a:extLst>
              <a:ext uri="{FF2B5EF4-FFF2-40B4-BE49-F238E27FC236}">
                <a16:creationId xmlns:a16="http://schemas.microsoft.com/office/drawing/2014/main" id="{85118501-9EEF-45BA-BFFC-E74386F24595}"/>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179512" y="908720"/>
            <a:ext cx="4862417" cy="2735109"/>
          </a:xfrm>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spTree>
    <p:extLst>
      <p:ext uri="{BB962C8B-B14F-4D97-AF65-F5344CB8AC3E}">
        <p14:creationId xmlns:p14="http://schemas.microsoft.com/office/powerpoint/2010/main" val="1013441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ree, outdoor, sky, ground&#10;&#10;Description automatically generated">
            <a:extLst>
              <a:ext uri="{FF2B5EF4-FFF2-40B4-BE49-F238E27FC236}">
                <a16:creationId xmlns:a16="http://schemas.microsoft.com/office/drawing/2014/main" id="{9F0BF672-87F0-4279-A779-2CF83692CD32}"/>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91017" y="68263"/>
            <a:ext cx="8961966" cy="6721475"/>
          </a:xfrm>
          <a:noFill/>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spTree>
    <p:extLst>
      <p:ext uri="{BB962C8B-B14F-4D97-AF65-F5344CB8AC3E}">
        <p14:creationId xmlns:p14="http://schemas.microsoft.com/office/powerpoint/2010/main" val="604890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Reclamation monitoring</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92441" y="2484707"/>
            <a:ext cx="6886528" cy="3528392"/>
          </a:xfrm>
        </p:spPr>
        <p:txBody>
          <a:bodyPr>
            <a:normAutofit fontScale="77500" lnSpcReduction="20000"/>
          </a:bodyPr>
          <a:lstStyle/>
          <a:p>
            <a:pPr marL="285750" indent="-285750">
              <a:buFont typeface="Arial" panose="020B0604020202020204" pitchFamily="34" charset="0"/>
              <a:buChar char="•"/>
            </a:pPr>
            <a:r>
              <a:rPr lang="en-CA" sz="3800" i="0" dirty="0">
                <a:solidFill>
                  <a:schemeClr val="tx1"/>
                </a:solidFill>
                <a:latin typeface="Calibri" panose="020F0502020204030204" pitchFamily="34" charset="0"/>
                <a:cs typeface="Calibri" panose="020F0502020204030204" pitchFamily="34" charset="0"/>
              </a:rPr>
              <a:t>Reclaimed areas were monitored for a minimum of </a:t>
            </a:r>
            <a:r>
              <a:rPr lang="en-CA" sz="3800" b="1" i="0" dirty="0">
                <a:solidFill>
                  <a:srgbClr val="FFFF00"/>
                </a:solidFill>
                <a:latin typeface="Calibri" panose="020F0502020204030204" pitchFamily="34" charset="0"/>
                <a:cs typeface="Calibri" panose="020F0502020204030204" pitchFamily="34" charset="0"/>
              </a:rPr>
              <a:t>3 years </a:t>
            </a:r>
            <a:r>
              <a:rPr lang="en-CA" sz="3800" i="0" dirty="0">
                <a:solidFill>
                  <a:schemeClr val="tx1"/>
                </a:solidFill>
                <a:latin typeface="Calibri" panose="020F0502020204030204" pitchFamily="34" charset="0"/>
                <a:cs typeface="Calibri" panose="020F0502020204030204" pitchFamily="34" charset="0"/>
              </a:rPr>
              <a:t>post-reclamation</a:t>
            </a:r>
          </a:p>
          <a:p>
            <a:pPr marL="285750" indent="-285750">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Assessed against established criteria:</a:t>
            </a:r>
          </a:p>
          <a:p>
            <a:pPr marL="1657350" lvl="3" indent="-285750">
              <a:spcAft>
                <a:spcPts val="600"/>
              </a:spcAft>
              <a:buFont typeface="Arial" panose="020B0604020202020204" pitchFamily="34" charset="0"/>
              <a:buChar char="•"/>
            </a:pPr>
            <a:r>
              <a:rPr lang="en-CA" sz="2800" i="0" dirty="0">
                <a:solidFill>
                  <a:schemeClr val="tx1"/>
                </a:solidFill>
                <a:latin typeface="Calibri" panose="020F0502020204030204" pitchFamily="34" charset="0"/>
                <a:cs typeface="Calibri" panose="020F0502020204030204" pitchFamily="34" charset="0"/>
              </a:rPr>
              <a:t>Minimum 60% of plant cover compared to reference site on ROW</a:t>
            </a:r>
          </a:p>
          <a:p>
            <a:pPr marL="1657350" lvl="3" indent="-285750">
              <a:spcAft>
                <a:spcPts val="600"/>
              </a:spcAft>
              <a:buFont typeface="Arial" panose="020B0604020202020204" pitchFamily="34" charset="0"/>
              <a:buChar char="•"/>
            </a:pPr>
            <a:r>
              <a:rPr lang="en-CA" sz="2800" i="0" dirty="0">
                <a:solidFill>
                  <a:schemeClr val="tx1"/>
                </a:solidFill>
                <a:latin typeface="Calibri" panose="020F0502020204030204" pitchFamily="34" charset="0"/>
                <a:cs typeface="Calibri" panose="020F0502020204030204" pitchFamily="34" charset="0"/>
              </a:rPr>
              <a:t>Minimum 15% of litter cover compared to reference site</a:t>
            </a:r>
          </a:p>
          <a:p>
            <a:pPr marL="1657350" lvl="3" indent="-285750">
              <a:spcAft>
                <a:spcPts val="600"/>
              </a:spcAft>
              <a:buFont typeface="Arial" panose="020B0604020202020204" pitchFamily="34" charset="0"/>
              <a:buChar char="•"/>
            </a:pPr>
            <a:r>
              <a:rPr lang="en-CA" sz="2800" i="0" dirty="0">
                <a:solidFill>
                  <a:schemeClr val="tx1"/>
                </a:solidFill>
                <a:latin typeface="Calibri" panose="020F0502020204030204" pitchFamily="34" charset="0"/>
                <a:cs typeface="Calibri" panose="020F0502020204030204" pitchFamily="34" charset="0"/>
              </a:rPr>
              <a:t>Soil/ site is stable</a:t>
            </a:r>
          </a:p>
          <a:p>
            <a:pPr marL="1657350" lvl="3" indent="-285750">
              <a:spcAft>
                <a:spcPts val="600"/>
              </a:spcAft>
              <a:buFont typeface="Arial" panose="020B0604020202020204" pitchFamily="34" charset="0"/>
              <a:buChar char="•"/>
            </a:pPr>
            <a:r>
              <a:rPr lang="en-CA" sz="2800" i="0" dirty="0">
                <a:solidFill>
                  <a:schemeClr val="tx1"/>
                </a:solidFill>
                <a:latin typeface="Calibri" panose="020F0502020204030204" pitchFamily="34" charset="0"/>
                <a:cs typeface="Calibri" panose="020F0502020204030204" pitchFamily="34" charset="0"/>
              </a:rPr>
              <a:t>No weeds</a:t>
            </a:r>
          </a:p>
        </p:txBody>
      </p:sp>
    </p:spTree>
    <p:extLst>
      <p:ext uri="{BB962C8B-B14F-4D97-AF65-F5344CB8AC3E}">
        <p14:creationId xmlns:p14="http://schemas.microsoft.com/office/powerpoint/2010/main" val="3406958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outcomes</a:t>
            </a:r>
          </a:p>
        </p:txBody>
      </p:sp>
      <p:sp>
        <p:nvSpPr>
          <p:cNvPr id="3" name="Footer Placeholder 2"/>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204864"/>
            <a:ext cx="6886528" cy="2511680"/>
          </a:xfrm>
        </p:spPr>
        <p:txBody>
          <a:bodyPr>
            <a:normAutofit/>
          </a:bodyPr>
          <a:lstStyle/>
          <a:p>
            <a:pPr marL="285750" indent="-285750">
              <a:spcAft>
                <a:spcPts val="1000"/>
              </a:spcAft>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Every site monitored and tracked in spreadsheet until it made criteria</a:t>
            </a:r>
          </a:p>
          <a:p>
            <a:pPr marL="285750" indent="-285750">
              <a:spcAft>
                <a:spcPts val="1000"/>
              </a:spcAft>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Almost all sites made criteria in 2-3 years following reclamation</a:t>
            </a:r>
          </a:p>
        </p:txBody>
      </p:sp>
      <p:sp>
        <p:nvSpPr>
          <p:cNvPr id="2" name="TextBox 1">
            <a:extLst>
              <a:ext uri="{FF2B5EF4-FFF2-40B4-BE49-F238E27FC236}">
                <a16:creationId xmlns:a16="http://schemas.microsoft.com/office/drawing/2014/main" id="{9D319D5A-925B-1F35-F5C6-E9AE1794AAF5}"/>
              </a:ext>
            </a:extLst>
          </p:cNvPr>
          <p:cNvSpPr txBox="1"/>
          <p:nvPr/>
        </p:nvSpPr>
        <p:spPr>
          <a:xfrm>
            <a:off x="524556" y="4957270"/>
            <a:ext cx="1224136" cy="923330"/>
          </a:xfrm>
          <a:prstGeom prst="rect">
            <a:avLst/>
          </a:prstGeom>
          <a:noFill/>
        </p:spPr>
        <p:txBody>
          <a:bodyPr wrap="square" rtlCol="0">
            <a:spAutoFit/>
          </a:bodyPr>
          <a:lstStyle/>
          <a:p>
            <a:r>
              <a:rPr lang="en-CA" dirty="0"/>
              <a:t>Sites not making criteria</a:t>
            </a:r>
          </a:p>
        </p:txBody>
      </p:sp>
      <p:sp>
        <p:nvSpPr>
          <p:cNvPr id="5" name="Arrow: Right 4">
            <a:extLst>
              <a:ext uri="{FF2B5EF4-FFF2-40B4-BE49-F238E27FC236}">
                <a16:creationId xmlns:a16="http://schemas.microsoft.com/office/drawing/2014/main" id="{0279EB99-37A1-8F7A-E48D-C25B87983BCA}"/>
              </a:ext>
            </a:extLst>
          </p:cNvPr>
          <p:cNvSpPr/>
          <p:nvPr/>
        </p:nvSpPr>
        <p:spPr>
          <a:xfrm>
            <a:off x="1907704" y="5373216"/>
            <a:ext cx="1152128" cy="2807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5120C354-954D-91B1-3C9B-D2BBDB0C5149}"/>
              </a:ext>
            </a:extLst>
          </p:cNvPr>
          <p:cNvSpPr txBox="1"/>
          <p:nvPr/>
        </p:nvSpPr>
        <p:spPr>
          <a:xfrm>
            <a:off x="3377856" y="4990137"/>
            <a:ext cx="1224136" cy="646331"/>
          </a:xfrm>
          <a:prstGeom prst="rect">
            <a:avLst/>
          </a:prstGeom>
          <a:noFill/>
        </p:spPr>
        <p:txBody>
          <a:bodyPr wrap="square" rtlCol="0">
            <a:spAutoFit/>
          </a:bodyPr>
          <a:lstStyle/>
          <a:p>
            <a:r>
              <a:rPr lang="en-CA" dirty="0"/>
              <a:t>Strategies adjusted</a:t>
            </a:r>
          </a:p>
        </p:txBody>
      </p:sp>
      <p:sp>
        <p:nvSpPr>
          <p:cNvPr id="7" name="Arrow: Right 6">
            <a:extLst>
              <a:ext uri="{FF2B5EF4-FFF2-40B4-BE49-F238E27FC236}">
                <a16:creationId xmlns:a16="http://schemas.microsoft.com/office/drawing/2014/main" id="{9384565C-7135-CD36-267B-DFD2B9B89A83}"/>
              </a:ext>
            </a:extLst>
          </p:cNvPr>
          <p:cNvSpPr/>
          <p:nvPr/>
        </p:nvSpPr>
        <p:spPr>
          <a:xfrm>
            <a:off x="4951989" y="5255703"/>
            <a:ext cx="1152128" cy="2807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7F7DD53C-64F7-212D-E444-BFA29C96C116}"/>
              </a:ext>
            </a:extLst>
          </p:cNvPr>
          <p:cNvSpPr txBox="1"/>
          <p:nvPr/>
        </p:nvSpPr>
        <p:spPr>
          <a:xfrm>
            <a:off x="6588224" y="5188550"/>
            <a:ext cx="1491479" cy="369332"/>
          </a:xfrm>
          <a:prstGeom prst="rect">
            <a:avLst/>
          </a:prstGeom>
          <a:noFill/>
        </p:spPr>
        <p:txBody>
          <a:bodyPr wrap="square" rtlCol="0">
            <a:spAutoFit/>
          </a:bodyPr>
          <a:lstStyle/>
          <a:p>
            <a:r>
              <a:rPr lang="en-CA" dirty="0"/>
              <a:t>SOLUTIONS</a:t>
            </a:r>
          </a:p>
        </p:txBody>
      </p:sp>
    </p:spTree>
    <p:extLst>
      <p:ext uri="{BB962C8B-B14F-4D97-AF65-F5344CB8AC3E}">
        <p14:creationId xmlns:p14="http://schemas.microsoft.com/office/powerpoint/2010/main" val="191134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Lessons learned about seeding</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708920"/>
            <a:ext cx="6886528" cy="2952328"/>
          </a:xfrm>
        </p:spPr>
        <p:txBody>
          <a:bodyPr>
            <a:normAutofit fontScale="85000" lnSpcReduction="20000"/>
          </a:bodyPr>
          <a:lstStyle/>
          <a:p>
            <a:pPr marL="285750" indent="-285750">
              <a:spcAft>
                <a:spcPts val="600"/>
              </a:spcAft>
              <a:buFont typeface="Arial" panose="020B0604020202020204" pitchFamily="34" charset="0"/>
              <a:buChar char="•"/>
            </a:pPr>
            <a:r>
              <a:rPr lang="en-CA" sz="3200" i="0" dirty="0">
                <a:latin typeface="Calibri" panose="020F0502020204030204" pitchFamily="34" charset="0"/>
                <a:cs typeface="Calibri" panose="020F0502020204030204" pitchFamily="34" charset="0"/>
              </a:rPr>
              <a:t>Seeded grasses provide fastest cover but many species are only “placeholders” for later successional species</a:t>
            </a:r>
          </a:p>
          <a:p>
            <a:pPr marL="285750" indent="-285750">
              <a:spcAft>
                <a:spcPts val="600"/>
              </a:spcAft>
              <a:buFont typeface="Arial" panose="020B0604020202020204" pitchFamily="34" charset="0"/>
              <a:buChar char="•"/>
            </a:pPr>
            <a:r>
              <a:rPr lang="en-CA" sz="3200" i="0" dirty="0">
                <a:latin typeface="Calibri" panose="020F0502020204030204" pitchFamily="34" charset="0"/>
                <a:cs typeface="Calibri" panose="020F0502020204030204" pitchFamily="34" charset="0"/>
              </a:rPr>
              <a:t>In BNP seed mixes had 3-4 species only</a:t>
            </a:r>
          </a:p>
          <a:p>
            <a:pPr marL="285750" indent="-285750">
              <a:spcAft>
                <a:spcPts val="600"/>
              </a:spcAft>
              <a:buFont typeface="Arial" panose="020B0604020202020204" pitchFamily="34" charset="0"/>
              <a:buChar char="•"/>
            </a:pPr>
            <a:r>
              <a:rPr lang="en-CA" sz="3200" i="0" dirty="0">
                <a:latin typeface="Calibri" panose="020F0502020204030204" pitchFamily="34" charset="0"/>
                <a:cs typeface="Calibri" panose="020F0502020204030204" pitchFamily="34" charset="0"/>
              </a:rPr>
              <a:t>Quick establishing species (bunchgrasses) die off after 5 years and other species occupy that ground over time</a:t>
            </a:r>
          </a:p>
          <a:p>
            <a:pPr marL="285750" indent="-285750">
              <a:buFont typeface="Arial" panose="020B0604020202020204" pitchFamily="34" charset="0"/>
              <a:buChar char="•"/>
            </a:pPr>
            <a:endParaRPr lang="en-CA" sz="32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128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Example “placeholder” species</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924944"/>
            <a:ext cx="6886528" cy="2952328"/>
          </a:xfrm>
        </p:spPr>
        <p:txBody>
          <a:bodyPr>
            <a:normAutofit fontScale="92500" lnSpcReduction="10000"/>
          </a:bodyPr>
          <a:lstStyle/>
          <a:p>
            <a:pPr marL="285750" indent="-285750">
              <a:buFont typeface="Arial" panose="020B0604020202020204" pitchFamily="34" charset="0"/>
              <a:buChar char="•"/>
            </a:pPr>
            <a:r>
              <a:rPr lang="en-CA" sz="3200" i="0" dirty="0">
                <a:solidFill>
                  <a:srgbClr val="FFFF00"/>
                </a:solidFill>
                <a:latin typeface="Calibri" panose="020F0502020204030204" pitchFamily="34" charset="0"/>
                <a:cs typeface="Calibri" panose="020F0502020204030204" pitchFamily="34" charset="0"/>
              </a:rPr>
              <a:t>Poa palustris </a:t>
            </a:r>
            <a:r>
              <a:rPr lang="en-CA" sz="3200" i="0" dirty="0">
                <a:latin typeface="Calibri" panose="020F0502020204030204" pitchFamily="34" charset="0"/>
                <a:cs typeface="Calibri" panose="020F0502020204030204" pitchFamily="34" charset="0"/>
              </a:rPr>
              <a:t>(fowl bluegrass) has become a highly used species</a:t>
            </a:r>
          </a:p>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Bunchgrass that establishes quickly</a:t>
            </a:r>
          </a:p>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Relatively cheap, easy to find</a:t>
            </a:r>
          </a:p>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Dies off over  ~ 5 years but provides excellent litter</a:t>
            </a:r>
          </a:p>
        </p:txBody>
      </p:sp>
    </p:spTree>
    <p:extLst>
      <p:ext uri="{BB962C8B-B14F-4D97-AF65-F5344CB8AC3E}">
        <p14:creationId xmlns:p14="http://schemas.microsoft.com/office/powerpoint/2010/main" val="2373453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outdoor object&#10;&#10;Description automatically generated">
            <a:extLst>
              <a:ext uri="{FF2B5EF4-FFF2-40B4-BE49-F238E27FC236}">
                <a16:creationId xmlns:a16="http://schemas.microsoft.com/office/drawing/2014/main" id="{C03061F2-D55D-44AF-A6B3-3CC8BD77FB89}"/>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1"/>
          <a:stretch/>
        </p:blipFill>
        <p:spPr>
          <a:xfrm>
            <a:off x="90488" y="68263"/>
            <a:ext cx="8963025" cy="6721475"/>
          </a:xfrm>
          <a:noFill/>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4120911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24F7-094C-0018-6D7F-A938DD724F6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E51D472-A7B3-170F-DEF9-05F6F2AD6AF6}"/>
              </a:ext>
            </a:extLst>
          </p:cNvPr>
          <p:cNvSpPr>
            <a:spLocks noGrp="1"/>
          </p:cNvSpPr>
          <p:nvPr>
            <p:ph type="title"/>
          </p:nvPr>
        </p:nvSpPr>
        <p:spPr>
          <a:xfrm>
            <a:off x="493776" y="764704"/>
            <a:ext cx="3616325" cy="1440160"/>
          </a:xfrm>
        </p:spPr>
        <p:txBody>
          <a:bodyPr>
            <a:noAutofit/>
          </a:bodyPr>
          <a:lstStyle/>
          <a:p>
            <a:r>
              <a:rPr lang="en-CA" sz="2400" dirty="0">
                <a:ea typeface="Calibri" panose="020F0502020204030204" pitchFamily="34" charset="0"/>
                <a:cs typeface="Calibri" panose="020F0502020204030204" pitchFamily="34" charset="0"/>
              </a:rPr>
              <a:t>Dry sites with no topsoil: </a:t>
            </a:r>
            <a:br>
              <a:rPr lang="en-CA" sz="2400" dirty="0">
                <a:ea typeface="Calibri" panose="020F0502020204030204" pitchFamily="34" charset="0"/>
                <a:cs typeface="Calibri" panose="020F0502020204030204" pitchFamily="34" charset="0"/>
              </a:rPr>
            </a:br>
            <a:r>
              <a:rPr lang="en-CA" sz="2800" cap="none" dirty="0">
                <a:latin typeface="Calibri" panose="020F0502020204030204" pitchFamily="34" charset="0"/>
                <a:ea typeface="Calibri" panose="020F0502020204030204" pitchFamily="34" charset="0"/>
                <a:cs typeface="Calibri" panose="020F0502020204030204" pitchFamily="34" charset="0"/>
              </a:rPr>
              <a:t>Poor Growth</a:t>
            </a:r>
            <a:endParaRPr lang="en-CA"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3DC287F1-D97D-ABAE-3A6E-E89E5C6B743B}"/>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pic>
        <p:nvPicPr>
          <p:cNvPr id="15" name="Content Placeholder 14" descr="A rocky ground with trees and a valley in the background&#10;&#10;Description automatically generated">
            <a:extLst>
              <a:ext uri="{FF2B5EF4-FFF2-40B4-BE49-F238E27FC236}">
                <a16:creationId xmlns:a16="http://schemas.microsoft.com/office/drawing/2014/main" id="{912E7E74-6045-FD00-256C-227F67377F1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28497" y="764704"/>
            <a:ext cx="4221727" cy="2376264"/>
          </a:xfrm>
        </p:spPr>
      </p:pic>
      <p:sp>
        <p:nvSpPr>
          <p:cNvPr id="16" name="Title 7">
            <a:extLst>
              <a:ext uri="{FF2B5EF4-FFF2-40B4-BE49-F238E27FC236}">
                <a16:creationId xmlns:a16="http://schemas.microsoft.com/office/drawing/2014/main" id="{77E467CD-C204-A8A2-0170-1827CA2E68F3}"/>
              </a:ext>
            </a:extLst>
          </p:cNvPr>
          <p:cNvSpPr txBox="1">
            <a:spLocks/>
          </p:cNvSpPr>
          <p:nvPr/>
        </p:nvSpPr>
        <p:spPr>
          <a:xfrm>
            <a:off x="424552" y="3134796"/>
            <a:ext cx="4075440" cy="2814483"/>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2400" dirty="0">
                <a:ea typeface="Calibri" panose="020F0502020204030204" pitchFamily="34" charset="0"/>
                <a:cs typeface="Calibri" panose="020F0502020204030204" pitchFamily="34" charset="0"/>
              </a:rPr>
              <a:t>SOLUTION:</a:t>
            </a:r>
          </a:p>
          <a:p>
            <a:endParaRPr lang="en-CA" sz="2800" cap="none" dirty="0">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1000"/>
              </a:spcAft>
              <a:buFont typeface="Arial" panose="020B0604020202020204" pitchFamily="34" charset="0"/>
              <a:buChar char="•"/>
            </a:pPr>
            <a:r>
              <a:rPr lang="en-CA" sz="2400" cap="none" dirty="0">
                <a:latin typeface="Calibri" panose="020F0502020204030204" pitchFamily="34" charset="0"/>
                <a:ea typeface="Calibri" panose="020F0502020204030204" pitchFamily="34" charset="0"/>
                <a:cs typeface="Calibri" panose="020F0502020204030204" pitchFamily="34" charset="0"/>
              </a:rPr>
              <a:t>Planting/seeding in early spring</a:t>
            </a:r>
          </a:p>
          <a:p>
            <a:pPr marL="457200" indent="-457200">
              <a:spcAft>
                <a:spcPts val="1000"/>
              </a:spcAft>
              <a:buFont typeface="Arial" panose="020B0604020202020204" pitchFamily="34" charset="0"/>
              <a:buChar char="•"/>
            </a:pPr>
            <a:r>
              <a:rPr lang="en-CA" sz="2400" cap="none" dirty="0">
                <a:latin typeface="Calibri" panose="020F0502020204030204" pitchFamily="34" charset="0"/>
                <a:ea typeface="Calibri" panose="020F0502020204030204" pitchFamily="34" charset="0"/>
                <a:cs typeface="Calibri" panose="020F0502020204030204" pitchFamily="34" charset="0"/>
              </a:rPr>
              <a:t>Working in dry hydromulch</a:t>
            </a:r>
          </a:p>
          <a:p>
            <a:pPr marL="457200" indent="-457200">
              <a:spcAft>
                <a:spcPts val="1000"/>
              </a:spcAft>
              <a:buFont typeface="Arial" panose="020B0604020202020204" pitchFamily="34" charset="0"/>
              <a:buChar char="•"/>
            </a:pPr>
            <a:r>
              <a:rPr lang="en-CA" sz="2400" cap="none" dirty="0">
                <a:latin typeface="Calibri" panose="020F0502020204030204" pitchFamily="34" charset="0"/>
                <a:ea typeface="Calibri" panose="020F0502020204030204" pitchFamily="34" charset="0"/>
                <a:cs typeface="Calibri" panose="020F0502020204030204" pitchFamily="34" charset="0"/>
              </a:rPr>
              <a:t>Planting groups of plants</a:t>
            </a:r>
          </a:p>
        </p:txBody>
      </p:sp>
      <p:pic>
        <p:nvPicPr>
          <p:cNvPr id="18" name="Picture 17" descr="A square shaped metal frame in the grass&#10;&#10;Description automatically generated">
            <a:extLst>
              <a:ext uri="{FF2B5EF4-FFF2-40B4-BE49-F238E27FC236}">
                <a16:creationId xmlns:a16="http://schemas.microsoft.com/office/drawing/2014/main" id="{947914E2-D241-8C92-8144-54151F3DE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8497" y="3512351"/>
            <a:ext cx="4221726" cy="2814484"/>
          </a:xfrm>
          <a:prstGeom prst="rect">
            <a:avLst/>
          </a:prstGeom>
        </p:spPr>
      </p:pic>
    </p:spTree>
    <p:extLst>
      <p:ext uri="{BB962C8B-B14F-4D97-AF65-F5344CB8AC3E}">
        <p14:creationId xmlns:p14="http://schemas.microsoft.com/office/powerpoint/2010/main" val="2913967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3648" y="764704"/>
            <a:ext cx="6480720" cy="1092720"/>
          </a:xfrm>
        </p:spPr>
        <p:txBody>
          <a:bodyPr>
            <a:noAutofit/>
          </a:bodyPr>
          <a:lstStyle/>
          <a:p>
            <a:pPr algn="ctr"/>
            <a:r>
              <a:rPr lang="en-CA" sz="3600" dirty="0"/>
              <a:t>areaS THAT needed to be accessed</a:t>
            </a:r>
            <a:br>
              <a:rPr lang="en-CA" sz="3600" dirty="0"/>
            </a:br>
            <a:r>
              <a:rPr lang="en-CA" sz="3600" dirty="0"/>
              <a:t>twice </a:t>
            </a:r>
          </a:p>
        </p:txBody>
      </p:sp>
      <p:sp>
        <p:nvSpPr>
          <p:cNvPr id="3" name="Footer Placeholder 2"/>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ndara"/>
                <a:ea typeface="+mn-ea"/>
                <a:cs typeface="+mn-cs"/>
              </a:rPr>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708920"/>
            <a:ext cx="6578008" cy="3456384"/>
          </a:xfrm>
        </p:spPr>
        <p:txBody>
          <a:bodyPr>
            <a:normAutofit fontScale="32500" lnSpcReduction="20000"/>
          </a:bodyPr>
          <a:lstStyle/>
          <a:p>
            <a:pPr lvl="0">
              <a:spcAft>
                <a:spcPts val="1000"/>
              </a:spcAft>
            </a:pPr>
            <a:r>
              <a:rPr lang="en-CA" sz="9600" i="0" dirty="0">
                <a:solidFill>
                  <a:schemeClr val="tx1"/>
                </a:solidFill>
                <a:latin typeface="Calibri" panose="020F0502020204030204" pitchFamily="34" charset="0"/>
                <a:cs typeface="Calibri" panose="020F0502020204030204" pitchFamily="34" charset="0"/>
              </a:rPr>
              <a:t>Methods used:</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Restrip topsoil and replace 2</a:t>
            </a:r>
            <a:r>
              <a:rPr lang="en-CA" sz="9600" i="0" baseline="30000" dirty="0">
                <a:solidFill>
                  <a:schemeClr val="tx1"/>
                </a:solidFill>
                <a:latin typeface="Calibri" panose="020F0502020204030204" pitchFamily="34" charset="0"/>
                <a:cs typeface="Calibri" panose="020F0502020204030204" pitchFamily="34" charset="0"/>
              </a:rPr>
              <a:t>nd</a:t>
            </a:r>
            <a:r>
              <a:rPr lang="en-CA" sz="9600" i="0" dirty="0">
                <a:solidFill>
                  <a:schemeClr val="tx1"/>
                </a:solidFill>
                <a:latin typeface="Calibri" panose="020F0502020204030204" pitchFamily="34" charset="0"/>
                <a:cs typeface="Calibri" panose="020F0502020204030204" pitchFamily="34" charset="0"/>
              </a:rPr>
              <a:t> time</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Drive on trail with topsoil replaced in frozen conditions</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Leave topsoil off for several seasons and replace once</a:t>
            </a:r>
          </a:p>
          <a:p>
            <a:endParaRPr lang="en-CA" dirty="0"/>
          </a:p>
        </p:txBody>
      </p:sp>
    </p:spTree>
    <p:extLst>
      <p:ext uri="{BB962C8B-B14F-4D97-AF65-F5344CB8AC3E}">
        <p14:creationId xmlns:p14="http://schemas.microsoft.com/office/powerpoint/2010/main" val="2451805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1AF56A-47FD-4BA7-A726-6D3312A75FF6}"/>
              </a:ext>
            </a:extLst>
          </p:cNvPr>
          <p:cNvSpPr txBox="1"/>
          <p:nvPr/>
        </p:nvSpPr>
        <p:spPr>
          <a:xfrm>
            <a:off x="1043608" y="6093296"/>
            <a:ext cx="68407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Topsoil replaced and reclaimed 2016, driven on winter 2018-19 with no stripping, devegetated</a:t>
            </a:r>
          </a:p>
        </p:txBody>
      </p:sp>
      <p:pic>
        <p:nvPicPr>
          <p:cNvPr id="7" name="Picture 6" descr="A path with trees on the side of a dirt field&#10;&#10;Description automatically generated">
            <a:extLst>
              <a:ext uri="{FF2B5EF4-FFF2-40B4-BE49-F238E27FC236}">
                <a16:creationId xmlns:a16="http://schemas.microsoft.com/office/drawing/2014/main" id="{2E3FB4D0-1E23-4E00-A7B5-D611DC40C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5579"/>
            <a:ext cx="9144000" cy="5146842"/>
          </a:xfrm>
          <a:prstGeom prst="rect">
            <a:avLst/>
          </a:prstGeom>
        </p:spPr>
      </p:pic>
    </p:spTree>
    <p:extLst>
      <p:ext uri="{BB962C8B-B14F-4D97-AF65-F5344CB8AC3E}">
        <p14:creationId xmlns:p14="http://schemas.microsoft.com/office/powerpoint/2010/main" val="1960401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6" name="Content Placeholder 5" descr="A picture containing grass, outdoor, tree, plant&#10;&#10;Description automatically generated">
            <a:extLst>
              <a:ext uri="{FF2B5EF4-FFF2-40B4-BE49-F238E27FC236}">
                <a16:creationId xmlns:a16="http://schemas.microsoft.com/office/drawing/2014/main" id="{4779CCC5-B58D-490C-B41E-0958E84112F7}"/>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1"/>
          <a:stretch/>
        </p:blipFill>
        <p:spPr>
          <a:xfrm>
            <a:off x="90488" y="68263"/>
            <a:ext cx="8963025" cy="6721475"/>
          </a:xfrm>
          <a:noFill/>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160404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now, outdoor, nature&#10;&#10;Description automatically generated">
            <a:extLst>
              <a:ext uri="{FF2B5EF4-FFF2-40B4-BE49-F238E27FC236}">
                <a16:creationId xmlns:a16="http://schemas.microsoft.com/office/drawing/2014/main" id="{918639CC-DF15-4EE7-8E67-B0E641E52DAD}"/>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tretch/>
        </p:blipFill>
        <p:spPr>
          <a:xfrm>
            <a:off x="107504" y="260648"/>
            <a:ext cx="8963025" cy="5982819"/>
          </a:xfrm>
          <a:noFill/>
        </p:spPr>
      </p:pic>
      <p:sp>
        <p:nvSpPr>
          <p:cNvPr id="8" name="TextBox 7">
            <a:extLst>
              <a:ext uri="{FF2B5EF4-FFF2-40B4-BE49-F238E27FC236}">
                <a16:creationId xmlns:a16="http://schemas.microsoft.com/office/drawing/2014/main" id="{27904C11-5CB0-4FDA-A84B-49CC2A216C90}"/>
              </a:ext>
            </a:extLst>
          </p:cNvPr>
          <p:cNvSpPr txBox="1"/>
          <p:nvPr/>
        </p:nvSpPr>
        <p:spPr>
          <a:xfrm>
            <a:off x="3652912" y="6309320"/>
            <a:ext cx="2431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andara"/>
                <a:ea typeface="+mn-ea"/>
                <a:cs typeface="+mn-cs"/>
              </a:rPr>
              <a:t>May 2017 – topsoil off</a:t>
            </a:r>
          </a:p>
        </p:txBody>
      </p:sp>
    </p:spTree>
    <p:extLst>
      <p:ext uri="{BB962C8B-B14F-4D97-AF65-F5344CB8AC3E}">
        <p14:creationId xmlns:p14="http://schemas.microsoft.com/office/powerpoint/2010/main" val="1410714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904C11-5CB0-4FDA-A84B-49CC2A216C90}"/>
              </a:ext>
            </a:extLst>
          </p:cNvPr>
          <p:cNvSpPr txBox="1"/>
          <p:nvPr/>
        </p:nvSpPr>
        <p:spPr>
          <a:xfrm>
            <a:off x="2195736" y="6309320"/>
            <a:ext cx="5184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andara"/>
                <a:ea typeface="+mn-ea"/>
                <a:cs typeface="+mn-cs"/>
              </a:rPr>
              <a:t>June  2019 – topsoil replaced, planting and seeding</a:t>
            </a:r>
          </a:p>
        </p:txBody>
      </p:sp>
      <p:pic>
        <p:nvPicPr>
          <p:cNvPr id="5" name="Content Placeholder 4" descr="A picture containing grass, outdoor, tree, sky&#10;&#10;Description automatically generated">
            <a:extLst>
              <a:ext uri="{FF2B5EF4-FFF2-40B4-BE49-F238E27FC236}">
                <a16:creationId xmlns:a16="http://schemas.microsoft.com/office/drawing/2014/main" id="{959AAEA0-0F05-458B-9351-91E9A28B1C38}"/>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51520" y="116632"/>
            <a:ext cx="8640960" cy="6156683"/>
          </a:xfrm>
        </p:spPr>
      </p:pic>
    </p:spTree>
    <p:extLst>
      <p:ext uri="{BB962C8B-B14F-4D97-AF65-F5344CB8AC3E}">
        <p14:creationId xmlns:p14="http://schemas.microsoft.com/office/powerpoint/2010/main" val="3392271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904C11-5CB0-4FDA-A84B-49CC2A216C90}"/>
              </a:ext>
            </a:extLst>
          </p:cNvPr>
          <p:cNvSpPr txBox="1"/>
          <p:nvPr/>
        </p:nvSpPr>
        <p:spPr>
          <a:xfrm>
            <a:off x="2051720" y="6237312"/>
            <a:ext cx="5472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andara"/>
                <a:ea typeface="+mn-ea"/>
                <a:cs typeface="+mn-cs"/>
              </a:rPr>
              <a:t>June  2021 – reclaimed trail meets reclamation criteria</a:t>
            </a:r>
          </a:p>
        </p:txBody>
      </p:sp>
      <p:pic>
        <p:nvPicPr>
          <p:cNvPr id="11" name="Content Placeholder 10" descr="A picture containing grass, outdoor, tree, nature&#10;&#10;Description automatically generated">
            <a:extLst>
              <a:ext uri="{FF2B5EF4-FFF2-40B4-BE49-F238E27FC236}">
                <a16:creationId xmlns:a16="http://schemas.microsoft.com/office/drawing/2014/main" id="{71FB04C7-95BF-4D20-BD5F-D6AFE4AB37D3}"/>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33518" y="179348"/>
            <a:ext cx="8676964" cy="5712634"/>
          </a:xfrm>
        </p:spPr>
      </p:pic>
    </p:spTree>
    <p:extLst>
      <p:ext uri="{BB962C8B-B14F-4D97-AF65-F5344CB8AC3E}">
        <p14:creationId xmlns:p14="http://schemas.microsoft.com/office/powerpoint/2010/main" val="994169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wetlands</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971600" y="2276872"/>
            <a:ext cx="6886528" cy="2952328"/>
          </a:xfrm>
        </p:spPr>
        <p:txBody>
          <a:bodyPr>
            <a:normAutofit/>
          </a:bodyPr>
          <a:lstStyle/>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54 Wetlands mapped and delineated on the ROW</a:t>
            </a:r>
          </a:p>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Some wetlands had structures in them</a:t>
            </a:r>
          </a:p>
          <a:p>
            <a:pPr marL="285750" indent="-285750">
              <a:buFont typeface="Arial" panose="020B0604020202020204" pitchFamily="34" charset="0"/>
              <a:buChar char="•"/>
            </a:pPr>
            <a:r>
              <a:rPr lang="en-CA" sz="3200" i="0" dirty="0">
                <a:latin typeface="Calibri" panose="020F0502020204030204" pitchFamily="34" charset="0"/>
                <a:cs typeface="Calibri" panose="020F0502020204030204" pitchFamily="34" charset="0"/>
              </a:rPr>
              <a:t>Wet fens with thick peat &gt;40 cm left to </a:t>
            </a:r>
            <a:r>
              <a:rPr lang="en-CA" sz="3200" i="0" dirty="0">
                <a:solidFill>
                  <a:srgbClr val="FFFF00"/>
                </a:solidFill>
                <a:latin typeface="Calibri" panose="020F0502020204030204" pitchFamily="34" charset="0"/>
                <a:cs typeface="Calibri" panose="020F0502020204030204" pitchFamily="34" charset="0"/>
              </a:rPr>
              <a:t>recover naturally</a:t>
            </a:r>
          </a:p>
        </p:txBody>
      </p:sp>
    </p:spTree>
    <p:extLst>
      <p:ext uri="{BB962C8B-B14F-4D97-AF65-F5344CB8AC3E}">
        <p14:creationId xmlns:p14="http://schemas.microsoft.com/office/powerpoint/2010/main" val="2894223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ground, outdoor&#10;&#10;Description automatically generated">
            <a:extLst>
              <a:ext uri="{FF2B5EF4-FFF2-40B4-BE49-F238E27FC236}">
                <a16:creationId xmlns:a16="http://schemas.microsoft.com/office/drawing/2014/main" id="{F92C34D9-09BE-44C8-B58D-B560DC74A321}"/>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1"/>
          <a:stretch/>
        </p:blipFill>
        <p:spPr>
          <a:xfrm>
            <a:off x="90488" y="68263"/>
            <a:ext cx="8963025" cy="6721475"/>
          </a:xfrm>
          <a:noFill/>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3609724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plant, tree&#10;&#10;Description automatically generated">
            <a:extLst>
              <a:ext uri="{FF2B5EF4-FFF2-40B4-BE49-F238E27FC236}">
                <a16:creationId xmlns:a16="http://schemas.microsoft.com/office/drawing/2014/main" id="{4FF271E9-5B26-47D2-ACFF-C978C406313A}"/>
              </a:ext>
            </a:extLst>
          </p:cNvPr>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rot="5400000">
            <a:off x="3340529" y="988063"/>
            <a:ext cx="5821077" cy="4366248"/>
          </a:xfrm>
        </p:spPr>
      </p:pic>
      <p:sp>
        <p:nvSpPr>
          <p:cNvPr id="3" name="Footer Placeholder 2">
            <a:extLst>
              <a:ext uri="{FF2B5EF4-FFF2-40B4-BE49-F238E27FC236}">
                <a16:creationId xmlns:a16="http://schemas.microsoft.com/office/drawing/2014/main" id="{5BE8F85C-599A-40DE-99B5-C01CC418F68A}"/>
              </a:ext>
            </a:extLst>
          </p:cNvPr>
          <p:cNvSpPr>
            <a:spLocks noGrp="1"/>
          </p:cNvSpPr>
          <p:nvPr>
            <p:ph type="ftr" sz="quarter" idx="16"/>
          </p:nvPr>
        </p:nvSpPr>
        <p:spPr/>
        <p:txBody>
          <a:bodyPr/>
          <a:lstStyle/>
          <a:p>
            <a:pPr>
              <a:spcAft>
                <a:spcPts val="600"/>
              </a:spcAft>
            </a:pPr>
            <a:r>
              <a:rPr lang="en-CA" dirty="0"/>
              <a:t>Lessons learned : Reclamation on ALtALink Transmission Line Rebuild </a:t>
            </a:r>
          </a:p>
        </p:txBody>
      </p:sp>
      <p:sp>
        <p:nvSpPr>
          <p:cNvPr id="7" name="Title 6">
            <a:extLst>
              <a:ext uri="{FF2B5EF4-FFF2-40B4-BE49-F238E27FC236}">
                <a16:creationId xmlns:a16="http://schemas.microsoft.com/office/drawing/2014/main" id="{FD5AD469-63EB-4318-A8E4-214A27BAEACA}"/>
              </a:ext>
            </a:extLst>
          </p:cNvPr>
          <p:cNvSpPr>
            <a:spLocks noGrp="1"/>
          </p:cNvSpPr>
          <p:nvPr>
            <p:ph type="title"/>
          </p:nvPr>
        </p:nvSpPr>
        <p:spPr>
          <a:xfrm>
            <a:off x="971600" y="1554480"/>
            <a:ext cx="2592288" cy="3170664"/>
          </a:xfrm>
        </p:spPr>
        <p:txBody>
          <a:bodyPr>
            <a:normAutofit/>
          </a:bodyPr>
          <a:lstStyle/>
          <a:p>
            <a:r>
              <a:rPr lang="en-CA" sz="2400" dirty="0"/>
              <a:t>Conclusion:</a:t>
            </a:r>
            <a:r>
              <a:rPr lang="en-CA" dirty="0"/>
              <a:t> </a:t>
            </a:r>
            <a:r>
              <a:rPr lang="en-CA" sz="2800" cap="none" dirty="0">
                <a:latin typeface="Calibri" panose="020F0502020204030204" pitchFamily="34" charset="0"/>
                <a:cs typeface="Calibri" panose="020F0502020204030204" pitchFamily="34" charset="0"/>
              </a:rPr>
              <a:t>Natural Recovery is very effective strategy to restore wetlands </a:t>
            </a:r>
          </a:p>
        </p:txBody>
      </p:sp>
    </p:spTree>
    <p:extLst>
      <p:ext uri="{BB962C8B-B14F-4D97-AF65-F5344CB8AC3E}">
        <p14:creationId xmlns:p14="http://schemas.microsoft.com/office/powerpoint/2010/main" val="41608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Weeds  </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204864"/>
            <a:ext cx="6886528" cy="3528392"/>
          </a:xfrm>
        </p:spPr>
        <p:txBody>
          <a:bodyPr>
            <a:normAutofit fontScale="85000" lnSpcReduction="20000"/>
          </a:bodyPr>
          <a:lstStyle/>
          <a:p>
            <a:pPr marL="285750" indent="-285750">
              <a:spcAft>
                <a:spcPts val="1000"/>
              </a:spcAft>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Dozens of pre-existing weed patches on the ROW prior to construction</a:t>
            </a:r>
          </a:p>
          <a:p>
            <a:pPr marL="285750" indent="-285750">
              <a:spcAft>
                <a:spcPts val="1000"/>
              </a:spcAft>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Significant weed spread when driven over with no snow cover</a:t>
            </a:r>
          </a:p>
          <a:p>
            <a:pPr marL="285750" indent="-285750">
              <a:spcAft>
                <a:spcPts val="1000"/>
              </a:spcAft>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Solution: avoid weeds on the ROW with machinery during construction</a:t>
            </a:r>
          </a:p>
          <a:p>
            <a:pPr marL="285750" indent="-285750">
              <a:spcAft>
                <a:spcPts val="1000"/>
              </a:spcAft>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Annual treatments at disturbed sites including hand-pulling and herbicide treatment</a:t>
            </a:r>
          </a:p>
        </p:txBody>
      </p:sp>
    </p:spTree>
    <p:extLst>
      <p:ext uri="{BB962C8B-B14F-4D97-AF65-F5344CB8AC3E}">
        <p14:creationId xmlns:p14="http://schemas.microsoft.com/office/powerpoint/2010/main" val="2173571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now, outdoor, tree, nature&#10;&#10;Description automatically generated">
            <a:extLst>
              <a:ext uri="{FF2B5EF4-FFF2-40B4-BE49-F238E27FC236}">
                <a16:creationId xmlns:a16="http://schemas.microsoft.com/office/drawing/2014/main" id="{5B243EF7-4403-4D42-8B4D-D677A70EDE63}"/>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EDBFF416-6F95-4BC4-97B7-C6346A2A0C41}"/>
              </a:ext>
            </a:extLst>
          </p:cNvPr>
          <p:cNvSpPr>
            <a:spLocks noGrp="1"/>
          </p:cNvSpPr>
          <p:nvPr>
            <p:ph type="ftr" sz="quarter" idx="16"/>
          </p:nvPr>
        </p:nvSpPr>
        <p:spPr/>
        <p:txBody>
          <a:bodyPr/>
          <a:lstStyle/>
          <a:p>
            <a:pPr>
              <a:spcAft>
                <a:spcPts val="600"/>
              </a:spcAft>
            </a:pPr>
            <a:r>
              <a:rPr lang="en-CA" dirty="0"/>
              <a:t>AltaLink 551L Rebuild DIA Workshop</a:t>
            </a:r>
          </a:p>
        </p:txBody>
      </p:sp>
    </p:spTree>
    <p:extLst>
      <p:ext uri="{BB962C8B-B14F-4D97-AF65-F5344CB8AC3E}">
        <p14:creationId xmlns:p14="http://schemas.microsoft.com/office/powerpoint/2010/main" val="1339451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Accesses</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204864"/>
            <a:ext cx="6886528" cy="2952328"/>
          </a:xfrm>
        </p:spPr>
        <p:txBody>
          <a:bodyPr>
            <a:normAutofit/>
          </a:bodyPr>
          <a:lstStyle/>
          <a:p>
            <a:pPr marL="285750" indent="-285750">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Reclaiming accesses has been challenging</a:t>
            </a:r>
          </a:p>
          <a:p>
            <a:pPr marL="285750" indent="-285750">
              <a:buFont typeface="Arial" panose="020B0604020202020204" pitchFamily="34" charset="0"/>
              <a:buChar char="•"/>
            </a:pPr>
            <a:r>
              <a:rPr lang="en-CA" sz="3200" i="0" dirty="0">
                <a:solidFill>
                  <a:schemeClr val="tx1"/>
                </a:solidFill>
                <a:latin typeface="Calibri" panose="020F0502020204030204" pitchFamily="34" charset="0"/>
                <a:cs typeface="Calibri" panose="020F0502020204030204" pitchFamily="34" charset="0"/>
              </a:rPr>
              <a:t>Very compacted soils resulting in failure of seed germination</a:t>
            </a:r>
          </a:p>
        </p:txBody>
      </p:sp>
    </p:spTree>
    <p:extLst>
      <p:ext uri="{BB962C8B-B14F-4D97-AF65-F5344CB8AC3E}">
        <p14:creationId xmlns:p14="http://schemas.microsoft.com/office/powerpoint/2010/main" val="2055530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oad with snow on the side&#10;&#10;Description automatically generated with low confidence">
            <a:extLst>
              <a:ext uri="{FF2B5EF4-FFF2-40B4-BE49-F238E27FC236}">
                <a16:creationId xmlns:a16="http://schemas.microsoft.com/office/drawing/2014/main" id="{3EA77A5E-D4EA-4F1C-A818-A08B11F46407}"/>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B107D2BA-C455-4E2A-8CEF-E4BB6792D969}"/>
              </a:ext>
            </a:extLst>
          </p:cNvPr>
          <p:cNvSpPr>
            <a:spLocks noGrp="1"/>
          </p:cNvSpPr>
          <p:nvPr>
            <p:ph type="ftr" sz="quarter" idx="16"/>
          </p:nvPr>
        </p:nvSpPr>
        <p:spPr/>
        <p:txBody>
          <a:bodyPr/>
          <a:lstStyle/>
          <a:p>
            <a:pPr>
              <a:spcAft>
                <a:spcPts val="600"/>
              </a:spcAft>
            </a:pPr>
            <a:r>
              <a:rPr lang="en-CA" sz="1200" dirty="0"/>
              <a:t>Lessons learned : Reclamation on ALtALink Transmission Line Rebuild </a:t>
            </a:r>
          </a:p>
        </p:txBody>
      </p:sp>
    </p:spTree>
    <p:extLst>
      <p:ext uri="{BB962C8B-B14F-4D97-AF65-F5344CB8AC3E}">
        <p14:creationId xmlns:p14="http://schemas.microsoft.com/office/powerpoint/2010/main" val="2857907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Project Activities</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276872"/>
            <a:ext cx="6578008" cy="3456384"/>
          </a:xfrm>
        </p:spPr>
        <p:txBody>
          <a:bodyPr>
            <a:normAutofit fontScale="25000" lnSpcReduction="20000"/>
          </a:bodyPr>
          <a:lstStyle/>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Cleared danger trees along the edges of the ROW (logging)</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Built by-pass line for each section of the line (new temporary transmission line)</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Constructed the new sections of line</a:t>
            </a:r>
          </a:p>
          <a:p>
            <a:pPr marL="342900" lvl="0" indent="-342900">
              <a:spcAft>
                <a:spcPts val="1000"/>
              </a:spcAft>
              <a:buFont typeface="Arial" panose="020B0604020202020204" pitchFamily="34" charset="0"/>
              <a:buChar char="•"/>
            </a:pPr>
            <a:r>
              <a:rPr lang="en-CA" sz="9600" i="0" dirty="0">
                <a:solidFill>
                  <a:schemeClr val="tx1"/>
                </a:solidFill>
                <a:latin typeface="Calibri" panose="020F0502020204030204" pitchFamily="34" charset="0"/>
                <a:cs typeface="Calibri" panose="020F0502020204030204" pitchFamily="34" charset="0"/>
              </a:rPr>
              <a:t>Salvaged the temporary bypass line and structures and took them to the next section</a:t>
            </a:r>
          </a:p>
          <a:p>
            <a:endParaRPr lang="en-CA" dirty="0"/>
          </a:p>
        </p:txBody>
      </p:sp>
    </p:spTree>
    <p:extLst>
      <p:ext uri="{BB962C8B-B14F-4D97-AF65-F5344CB8AC3E}">
        <p14:creationId xmlns:p14="http://schemas.microsoft.com/office/powerpoint/2010/main" val="4069320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rt path with trees and a car parked in the background&#10;&#10;Description automatically generated">
            <a:extLst>
              <a:ext uri="{FF2B5EF4-FFF2-40B4-BE49-F238E27FC236}">
                <a16:creationId xmlns:a16="http://schemas.microsoft.com/office/drawing/2014/main" id="{AA32ADA0-B7B4-867E-B987-EECD2608ADBE}"/>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rcRect l="5405" r="10552"/>
          <a:stretch/>
        </p:blipFill>
        <p:spPr>
          <a:xfrm>
            <a:off x="179512" y="116631"/>
            <a:ext cx="8816542" cy="6604843"/>
          </a:xfrm>
        </p:spPr>
      </p:pic>
      <p:sp>
        <p:nvSpPr>
          <p:cNvPr id="3" name="Footer Placeholder 2">
            <a:extLst>
              <a:ext uri="{FF2B5EF4-FFF2-40B4-BE49-F238E27FC236}">
                <a16:creationId xmlns:a16="http://schemas.microsoft.com/office/drawing/2014/main" id="{11416152-7FEB-DF30-F19D-06390CEA401A}"/>
              </a:ext>
            </a:extLst>
          </p:cNvPr>
          <p:cNvSpPr>
            <a:spLocks noGrp="1"/>
          </p:cNvSpPr>
          <p:nvPr>
            <p:ph type="ftr" sz="quarter" idx="16"/>
          </p:nvPr>
        </p:nvSpPr>
        <p:spPr/>
        <p:txBody>
          <a:bodyPr/>
          <a:lstStyle/>
          <a:p>
            <a:pPr>
              <a:spcAft>
                <a:spcPts val="600"/>
              </a:spcAft>
            </a:pPr>
            <a:r>
              <a:rPr lang="en-CA" sz="1200" dirty="0"/>
              <a:t>Lessons learned : Reclamation on ALtALink Transmission Line Rebuild </a:t>
            </a:r>
          </a:p>
        </p:txBody>
      </p:sp>
    </p:spTree>
    <p:extLst>
      <p:ext uri="{BB962C8B-B14F-4D97-AF65-F5344CB8AC3E}">
        <p14:creationId xmlns:p14="http://schemas.microsoft.com/office/powerpoint/2010/main" val="718211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road with trees on the side&#10;&#10;Description automatically generated with low confidence">
            <a:extLst>
              <a:ext uri="{FF2B5EF4-FFF2-40B4-BE49-F238E27FC236}">
                <a16:creationId xmlns:a16="http://schemas.microsoft.com/office/drawing/2014/main" id="{8B2F293A-6774-4BC4-87A6-903CA86A9817}"/>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B107D2BA-C455-4E2A-8CEF-E4BB6792D969}"/>
              </a:ext>
            </a:extLst>
          </p:cNvPr>
          <p:cNvSpPr>
            <a:spLocks noGrp="1"/>
          </p:cNvSpPr>
          <p:nvPr>
            <p:ph type="ftr" sz="quarter" idx="16"/>
          </p:nvPr>
        </p:nvSpPr>
        <p:spPr/>
        <p:txBody>
          <a:bodyPr/>
          <a:lstStyle/>
          <a:p>
            <a:pPr>
              <a:spcAft>
                <a:spcPts val="600"/>
              </a:spcAft>
            </a:pPr>
            <a:r>
              <a:rPr lang="en-CA" sz="1200" dirty="0"/>
              <a:t>Lessons learned : Reclamation on ALtALink Transmission Line Rebuild </a:t>
            </a:r>
          </a:p>
        </p:txBody>
      </p:sp>
    </p:spTree>
    <p:extLst>
      <p:ext uri="{BB962C8B-B14F-4D97-AF65-F5344CB8AC3E}">
        <p14:creationId xmlns:p14="http://schemas.microsoft.com/office/powerpoint/2010/main" val="3606858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le of dirt on the side of a road&#10;&#10;Description automatically generated with low confidence">
            <a:extLst>
              <a:ext uri="{FF2B5EF4-FFF2-40B4-BE49-F238E27FC236}">
                <a16:creationId xmlns:a16="http://schemas.microsoft.com/office/drawing/2014/main" id="{5F036C25-D2CD-40CD-B550-2D6F8091A1F6}"/>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B107D2BA-C455-4E2A-8CEF-E4BB6792D969}"/>
              </a:ext>
            </a:extLst>
          </p:cNvPr>
          <p:cNvSpPr>
            <a:spLocks noGrp="1"/>
          </p:cNvSpPr>
          <p:nvPr>
            <p:ph type="ftr" sz="quarter" idx="16"/>
          </p:nvPr>
        </p:nvSpPr>
        <p:spPr/>
        <p:txBody>
          <a:bodyPr/>
          <a:lstStyle/>
          <a:p>
            <a:pPr>
              <a:spcAft>
                <a:spcPts val="600"/>
              </a:spcAft>
            </a:pPr>
            <a:r>
              <a:rPr lang="en-CA" sz="1200" dirty="0"/>
              <a:t>Lessons learned : Reclamation on ALtALink Transmission Line Rebuild </a:t>
            </a:r>
          </a:p>
        </p:txBody>
      </p:sp>
    </p:spTree>
    <p:extLst>
      <p:ext uri="{BB962C8B-B14F-4D97-AF65-F5344CB8AC3E}">
        <p14:creationId xmlns:p14="http://schemas.microsoft.com/office/powerpoint/2010/main" val="4221557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ree, outdoor, grass, plant&#10;&#10;Description automatically generated">
            <a:extLst>
              <a:ext uri="{FF2B5EF4-FFF2-40B4-BE49-F238E27FC236}">
                <a16:creationId xmlns:a16="http://schemas.microsoft.com/office/drawing/2014/main" id="{2EEEEF1A-1590-4AD7-9037-5E4BA1B767CC}"/>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21CDDA9A-2FCE-4139-AC52-94DDB139DB7E}"/>
              </a:ext>
            </a:extLst>
          </p:cNvPr>
          <p:cNvSpPr>
            <a:spLocks noGrp="1"/>
          </p:cNvSpPr>
          <p:nvPr>
            <p:ph type="ftr" sz="quarter" idx="16"/>
          </p:nvPr>
        </p:nvSpPr>
        <p:spPr/>
        <p:txBody>
          <a:bodyPr/>
          <a:lstStyle/>
          <a:p>
            <a:pPr>
              <a:spcAft>
                <a:spcPts val="600"/>
              </a:spcAft>
            </a:pPr>
            <a:r>
              <a:rPr lang="en-CA" sz="1200" dirty="0"/>
              <a:t>Lessons learned : Reclamation on ALtALink Transmission Line Rebuild </a:t>
            </a:r>
          </a:p>
        </p:txBody>
      </p:sp>
    </p:spTree>
    <p:extLst>
      <p:ext uri="{BB962C8B-B14F-4D97-AF65-F5344CB8AC3E}">
        <p14:creationId xmlns:p14="http://schemas.microsoft.com/office/powerpoint/2010/main" val="200774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A1E3E2-94BF-49DE-8345-DC552B2281CA}"/>
              </a:ext>
            </a:extLst>
          </p:cNvPr>
          <p:cNvSpPr>
            <a:spLocks noGrp="1"/>
          </p:cNvSpPr>
          <p:nvPr>
            <p:ph type="ftr" sz="quarter" idx="16"/>
          </p:nvPr>
        </p:nvSpPr>
        <p:spPr/>
        <p:txBody>
          <a:bodyPr/>
          <a:lstStyle/>
          <a:p>
            <a:pPr>
              <a:spcAft>
                <a:spcPts val="600"/>
              </a:spcAft>
            </a:pPr>
            <a:r>
              <a:rPr lang="en-CA" sz="1200" dirty="0"/>
              <a:t>Lessons learned : Reclamation on ALtALink Transmission Line Rebuild </a:t>
            </a:r>
          </a:p>
        </p:txBody>
      </p:sp>
      <p:pic>
        <p:nvPicPr>
          <p:cNvPr id="7" name="Content Placeholder 6" descr="A grassy area with rocks in the middle&#10;&#10;Description automatically generated">
            <a:extLst>
              <a:ext uri="{FF2B5EF4-FFF2-40B4-BE49-F238E27FC236}">
                <a16:creationId xmlns:a16="http://schemas.microsoft.com/office/drawing/2014/main" id="{9C9AF81B-C213-0C66-F618-4B90A83AED2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l="1085" r="8950"/>
          <a:stretch/>
        </p:blipFill>
        <p:spPr>
          <a:xfrm>
            <a:off x="72259" y="94551"/>
            <a:ext cx="8999481" cy="6668897"/>
          </a:xfrm>
        </p:spPr>
      </p:pic>
    </p:spTree>
    <p:extLst>
      <p:ext uri="{BB962C8B-B14F-4D97-AF65-F5344CB8AC3E}">
        <p14:creationId xmlns:p14="http://schemas.microsoft.com/office/powerpoint/2010/main" val="3880848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rt hill with power lines on it&#10;&#10;Description automatically generated with low confidence">
            <a:extLst>
              <a:ext uri="{FF2B5EF4-FFF2-40B4-BE49-F238E27FC236}">
                <a16:creationId xmlns:a16="http://schemas.microsoft.com/office/drawing/2014/main" id="{2DA3D3C7-706D-40BC-8263-216E1E60970D}"/>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C61A9F26-795A-4A2B-8378-8DA9D7E222CE}"/>
              </a:ext>
            </a:extLst>
          </p:cNvPr>
          <p:cNvSpPr>
            <a:spLocks noGrp="1"/>
          </p:cNvSpPr>
          <p:nvPr>
            <p:ph type="ftr" sz="quarter" idx="16"/>
          </p:nvPr>
        </p:nvSpPr>
        <p:spPr/>
        <p:txBody>
          <a:bodyPr/>
          <a:lstStyle/>
          <a:p>
            <a:pPr>
              <a:spcAft>
                <a:spcPts val="600"/>
              </a:spcAft>
            </a:pPr>
            <a:r>
              <a:rPr lang="en-CA" sz="1600" dirty="0">
                <a:latin typeface="Calibri" panose="020F0502020204030204" pitchFamily="34" charset="0"/>
                <a:cs typeface="Calibri" panose="020F0502020204030204" pitchFamily="34" charset="0"/>
              </a:rPr>
              <a:t>Feb 29 2016</a:t>
            </a:r>
          </a:p>
        </p:txBody>
      </p:sp>
    </p:spTree>
    <p:extLst>
      <p:ext uri="{BB962C8B-B14F-4D97-AF65-F5344CB8AC3E}">
        <p14:creationId xmlns:p14="http://schemas.microsoft.com/office/powerpoint/2010/main" val="2162677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ky, outdoor, dirt, hillside&#10;&#10;Description automatically generated">
            <a:extLst>
              <a:ext uri="{FF2B5EF4-FFF2-40B4-BE49-F238E27FC236}">
                <a16:creationId xmlns:a16="http://schemas.microsoft.com/office/drawing/2014/main" id="{F1B1EF60-7BFC-4AA3-968B-9B39B1CFBCC4}"/>
              </a:ext>
            </a:extLst>
          </p:cNvPr>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91017" y="68263"/>
            <a:ext cx="8961966" cy="6721475"/>
          </a:xfrm>
          <a:noFill/>
        </p:spPr>
      </p:pic>
      <p:sp>
        <p:nvSpPr>
          <p:cNvPr id="3" name="Footer Placeholder 2">
            <a:extLst>
              <a:ext uri="{FF2B5EF4-FFF2-40B4-BE49-F238E27FC236}">
                <a16:creationId xmlns:a16="http://schemas.microsoft.com/office/drawing/2014/main" id="{8657EF15-3349-4317-9AE7-539037D0382E}"/>
              </a:ext>
            </a:extLst>
          </p:cNvPr>
          <p:cNvSpPr>
            <a:spLocks noGrp="1"/>
          </p:cNvSpPr>
          <p:nvPr>
            <p:ph type="ftr" sz="quarter" idx="16"/>
          </p:nvPr>
        </p:nvSpPr>
        <p:spPr/>
        <p:txBody>
          <a:bodyPr/>
          <a:lstStyle/>
          <a:p>
            <a:pPr>
              <a:spcAft>
                <a:spcPts val="600"/>
              </a:spcAft>
            </a:pPr>
            <a:r>
              <a:rPr lang="en-CA" sz="1800" dirty="0">
                <a:latin typeface="Calibri" panose="020F0502020204030204" pitchFamily="34" charset="0"/>
                <a:cs typeface="Calibri" panose="020F0502020204030204" pitchFamily="34" charset="0"/>
              </a:rPr>
              <a:t>March 31 2016</a:t>
            </a:r>
          </a:p>
        </p:txBody>
      </p:sp>
    </p:spTree>
    <p:extLst>
      <p:ext uri="{BB962C8B-B14F-4D97-AF65-F5344CB8AC3E}">
        <p14:creationId xmlns:p14="http://schemas.microsoft.com/office/powerpoint/2010/main" val="2257050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outdoor&#10;&#10;Description automatically generated">
            <a:extLst>
              <a:ext uri="{FF2B5EF4-FFF2-40B4-BE49-F238E27FC236}">
                <a16:creationId xmlns:a16="http://schemas.microsoft.com/office/drawing/2014/main" id="{DDACF962-9C07-4DF1-A8DB-87190E73B466}"/>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noFill/>
        </p:spPr>
      </p:pic>
      <p:sp>
        <p:nvSpPr>
          <p:cNvPr id="3" name="Footer Placeholder 2">
            <a:extLst>
              <a:ext uri="{FF2B5EF4-FFF2-40B4-BE49-F238E27FC236}">
                <a16:creationId xmlns:a16="http://schemas.microsoft.com/office/drawing/2014/main" id="{FEFAA758-3141-4DD2-8BE9-159DD730BDEF}"/>
              </a:ext>
            </a:extLst>
          </p:cNvPr>
          <p:cNvSpPr>
            <a:spLocks noGrp="1"/>
          </p:cNvSpPr>
          <p:nvPr>
            <p:ph type="ftr" sz="quarter" idx="16"/>
          </p:nvPr>
        </p:nvSpPr>
        <p:spPr/>
        <p:txBody>
          <a:bodyPr/>
          <a:lstStyle/>
          <a:p>
            <a:pPr>
              <a:spcAft>
                <a:spcPts val="600"/>
              </a:spcAft>
            </a:pPr>
            <a:r>
              <a:rPr lang="en-CA" sz="1800" dirty="0">
                <a:latin typeface="Calibri" panose="020F0502020204030204" pitchFamily="34" charset="0"/>
                <a:cs typeface="Calibri" panose="020F0502020204030204" pitchFamily="34" charset="0"/>
              </a:rPr>
              <a:t>May 25 2017</a:t>
            </a:r>
          </a:p>
        </p:txBody>
      </p:sp>
    </p:spTree>
    <p:extLst>
      <p:ext uri="{BB962C8B-B14F-4D97-AF65-F5344CB8AC3E}">
        <p14:creationId xmlns:p14="http://schemas.microsoft.com/office/powerpoint/2010/main" val="1500634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outdoor, tree, sky&#10;&#10;Description automatically generated">
            <a:extLst>
              <a:ext uri="{FF2B5EF4-FFF2-40B4-BE49-F238E27FC236}">
                <a16:creationId xmlns:a16="http://schemas.microsoft.com/office/drawing/2014/main" id="{EA9CB673-6056-402B-8282-9512B5882B6A}"/>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1"/>
          <a:stretch/>
        </p:blipFill>
        <p:spPr>
          <a:xfrm>
            <a:off x="179257" y="104727"/>
            <a:ext cx="8785486" cy="6588337"/>
          </a:xfrm>
          <a:noFill/>
        </p:spPr>
      </p:pic>
      <p:sp>
        <p:nvSpPr>
          <p:cNvPr id="3" name="Footer Placeholder 2">
            <a:extLst>
              <a:ext uri="{FF2B5EF4-FFF2-40B4-BE49-F238E27FC236}">
                <a16:creationId xmlns:a16="http://schemas.microsoft.com/office/drawing/2014/main" id="{0EEA1814-0C40-4B40-BB9A-18EB54DD2ECF}"/>
              </a:ext>
            </a:extLst>
          </p:cNvPr>
          <p:cNvSpPr>
            <a:spLocks noGrp="1"/>
          </p:cNvSpPr>
          <p:nvPr>
            <p:ph type="ftr" sz="quarter" idx="16"/>
          </p:nvPr>
        </p:nvSpPr>
        <p:spPr/>
        <p:txBody>
          <a:bodyPr/>
          <a:lstStyle/>
          <a:p>
            <a:pPr>
              <a:spcAft>
                <a:spcPts val="600"/>
              </a:spcAft>
            </a:pPr>
            <a:r>
              <a:rPr lang="en-CA" dirty="0">
                <a:latin typeface="Calibri" panose="020F0502020204030204" pitchFamily="34" charset="0"/>
                <a:cs typeface="Calibri" panose="020F0502020204030204" pitchFamily="34" charset="0"/>
              </a:rPr>
              <a:t>July 21 2020</a:t>
            </a:r>
            <a:endParaRPr lang="en-CA"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C32F726-D0BB-4CA4-BC0F-6849A5A9882A}"/>
              </a:ext>
            </a:extLst>
          </p:cNvPr>
          <p:cNvSpPr txBox="1"/>
          <p:nvPr/>
        </p:nvSpPr>
        <p:spPr>
          <a:xfrm>
            <a:off x="3707904" y="5301208"/>
            <a:ext cx="3744416" cy="523220"/>
          </a:xfrm>
          <a:prstGeom prst="rect">
            <a:avLst/>
          </a:prstGeom>
          <a:noFill/>
        </p:spPr>
        <p:txBody>
          <a:bodyPr wrap="square" rtlCol="0">
            <a:spAutoFit/>
          </a:bodyPr>
          <a:lstStyle/>
          <a:p>
            <a:r>
              <a:rPr lang="en-CA" sz="2800" dirty="0"/>
              <a:t>QUESTIONS?</a:t>
            </a:r>
          </a:p>
        </p:txBody>
      </p:sp>
    </p:spTree>
    <p:extLst>
      <p:ext uri="{BB962C8B-B14F-4D97-AF65-F5344CB8AC3E}">
        <p14:creationId xmlns:p14="http://schemas.microsoft.com/office/powerpoint/2010/main" val="114728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nature, hill&#10;&#10;Description automatically generated">
            <a:extLst>
              <a:ext uri="{FF2B5EF4-FFF2-40B4-BE49-F238E27FC236}">
                <a16:creationId xmlns:a16="http://schemas.microsoft.com/office/drawing/2014/main" id="{9B7F6193-794A-4572-B6C8-8660736C1C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prstGeom prst="rect">
            <a:avLst/>
          </a:prstGeom>
          <a:noFill/>
        </p:spPr>
      </p:pic>
      <p:sp>
        <p:nvSpPr>
          <p:cNvPr id="2" name="Footer Placeholder 1">
            <a:extLst>
              <a:ext uri="{FF2B5EF4-FFF2-40B4-BE49-F238E27FC236}">
                <a16:creationId xmlns:a16="http://schemas.microsoft.com/office/drawing/2014/main" id="{516E9C1B-8FBB-4C96-B215-C022616DBBAB}"/>
              </a:ext>
            </a:extLst>
          </p:cNvPr>
          <p:cNvSpPr>
            <a:spLocks noGrp="1"/>
          </p:cNvSpPr>
          <p:nvPr>
            <p:ph type="ftr" sz="quarter" idx="4294967295"/>
          </p:nvPr>
        </p:nvSpPr>
        <p:spPr>
          <a:xfrm>
            <a:off x="1069848" y="6356350"/>
            <a:ext cx="5102352" cy="365125"/>
          </a:xfrm>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152516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sky, tree&#10;&#10;Description automatically generated">
            <a:extLst>
              <a:ext uri="{FF2B5EF4-FFF2-40B4-BE49-F238E27FC236}">
                <a16:creationId xmlns:a16="http://schemas.microsoft.com/office/drawing/2014/main" id="{A69DAC2F-4768-4524-9801-00805BE87B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prstGeom prst="rect">
            <a:avLst/>
          </a:prstGeom>
          <a:noFill/>
        </p:spPr>
      </p:pic>
      <p:sp>
        <p:nvSpPr>
          <p:cNvPr id="2" name="Footer Placeholder 1">
            <a:extLst>
              <a:ext uri="{FF2B5EF4-FFF2-40B4-BE49-F238E27FC236}">
                <a16:creationId xmlns:a16="http://schemas.microsoft.com/office/drawing/2014/main" id="{E237F753-7CBF-4845-98BC-E887E339A980}"/>
              </a:ext>
            </a:extLst>
          </p:cNvPr>
          <p:cNvSpPr>
            <a:spLocks noGrp="1"/>
          </p:cNvSpPr>
          <p:nvPr>
            <p:ph type="ftr" sz="quarter" idx="4294967295"/>
          </p:nvPr>
        </p:nvSpPr>
        <p:spPr>
          <a:xfrm>
            <a:off x="1069848" y="6356350"/>
            <a:ext cx="5102352" cy="365125"/>
          </a:xfrm>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48976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now, outdoor, shovel, ski tow&#10;&#10;Description automatically generated">
            <a:extLst>
              <a:ext uri="{FF2B5EF4-FFF2-40B4-BE49-F238E27FC236}">
                <a16:creationId xmlns:a16="http://schemas.microsoft.com/office/drawing/2014/main" id="{F55EB77F-5E08-4707-88A3-0CD64E585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9143980" cy="6857990"/>
          </a:xfrm>
          <a:prstGeom prst="rect">
            <a:avLst/>
          </a:prstGeom>
          <a:noFill/>
        </p:spPr>
      </p:pic>
      <p:sp>
        <p:nvSpPr>
          <p:cNvPr id="2" name="Footer Placeholder 1">
            <a:extLst>
              <a:ext uri="{FF2B5EF4-FFF2-40B4-BE49-F238E27FC236}">
                <a16:creationId xmlns:a16="http://schemas.microsoft.com/office/drawing/2014/main" id="{E237F753-7CBF-4845-98BC-E887E339A980}"/>
              </a:ext>
            </a:extLst>
          </p:cNvPr>
          <p:cNvSpPr>
            <a:spLocks noGrp="1"/>
          </p:cNvSpPr>
          <p:nvPr>
            <p:ph type="ftr" sz="quarter" idx="4294967295"/>
          </p:nvPr>
        </p:nvSpPr>
        <p:spPr>
          <a:xfrm>
            <a:off x="1069848" y="6356350"/>
            <a:ext cx="5102352" cy="365125"/>
          </a:xfrm>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39565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now, tree, sky&#10;&#10;Description automatically generated">
            <a:extLst>
              <a:ext uri="{FF2B5EF4-FFF2-40B4-BE49-F238E27FC236}">
                <a16:creationId xmlns:a16="http://schemas.microsoft.com/office/drawing/2014/main" id="{7ED4A20D-7B24-49D9-9BF3-4D8107735D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88" y="68263"/>
            <a:ext cx="8963025" cy="6721475"/>
          </a:xfrm>
          <a:prstGeom prst="rect">
            <a:avLst/>
          </a:prstGeom>
          <a:noFill/>
        </p:spPr>
      </p:pic>
      <p:sp>
        <p:nvSpPr>
          <p:cNvPr id="2" name="Footer Placeholder 1">
            <a:extLst>
              <a:ext uri="{FF2B5EF4-FFF2-40B4-BE49-F238E27FC236}">
                <a16:creationId xmlns:a16="http://schemas.microsoft.com/office/drawing/2014/main" id="{E237F753-7CBF-4845-98BC-E887E339A980}"/>
              </a:ext>
            </a:extLst>
          </p:cNvPr>
          <p:cNvSpPr>
            <a:spLocks noGrp="1"/>
          </p:cNvSpPr>
          <p:nvPr>
            <p:ph type="ftr" sz="quarter" idx="4294967295"/>
          </p:nvPr>
        </p:nvSpPr>
        <p:spPr>
          <a:xfrm>
            <a:off x="1069848" y="6356350"/>
            <a:ext cx="5102352" cy="365125"/>
          </a:xfrm>
        </p:spPr>
        <p:txBody>
          <a:bodyPr/>
          <a:lstStyle/>
          <a:p>
            <a:pPr>
              <a:spcAft>
                <a:spcPts val="600"/>
              </a:spcAft>
            </a:pPr>
            <a:r>
              <a:rPr lang="en-CA" dirty="0"/>
              <a:t>Lessons learned : Reclamation on ALtALink Transmission Line Rebuild </a:t>
            </a:r>
          </a:p>
        </p:txBody>
      </p:sp>
    </p:spTree>
    <p:extLst>
      <p:ext uri="{BB962C8B-B14F-4D97-AF65-F5344CB8AC3E}">
        <p14:creationId xmlns:p14="http://schemas.microsoft.com/office/powerpoint/2010/main" val="778261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1048737"/>
            <a:ext cx="6172200" cy="1092720"/>
          </a:xfrm>
        </p:spPr>
        <p:txBody>
          <a:bodyPr>
            <a:noAutofit/>
          </a:bodyPr>
          <a:lstStyle/>
          <a:p>
            <a:pPr algn="ctr"/>
            <a:r>
              <a:rPr lang="en-CA" sz="3600" dirty="0"/>
              <a:t>Reclamation Objectives</a:t>
            </a:r>
          </a:p>
        </p:txBody>
      </p:sp>
      <p:sp>
        <p:nvSpPr>
          <p:cNvPr id="3" name="Footer Placeholder 2"/>
          <p:cNvSpPr>
            <a:spLocks noGrp="1"/>
          </p:cNvSpPr>
          <p:nvPr>
            <p:ph type="ftr" sz="quarter" idx="12"/>
          </p:nvPr>
        </p:nvSpPr>
        <p:spPr/>
        <p:txBody>
          <a:bodyPr/>
          <a:lstStyle/>
          <a:p>
            <a:pPr>
              <a:spcAft>
                <a:spcPts val="600"/>
              </a:spcAft>
            </a:pPr>
            <a:r>
              <a:rPr lang="en-CA" dirty="0"/>
              <a:t>Lessons learned : Reclamation on ALtALink Transmission Line Rebuild </a:t>
            </a:r>
          </a:p>
        </p:txBody>
      </p:sp>
      <p:sp>
        <p:nvSpPr>
          <p:cNvPr id="8" name="Text Placeholder 7">
            <a:extLst>
              <a:ext uri="{FF2B5EF4-FFF2-40B4-BE49-F238E27FC236}">
                <a16:creationId xmlns:a16="http://schemas.microsoft.com/office/drawing/2014/main" id="{E39649B1-9473-4669-B4AE-8EF76CAC7448}"/>
              </a:ext>
            </a:extLst>
          </p:cNvPr>
          <p:cNvSpPr>
            <a:spLocks noGrp="1"/>
          </p:cNvSpPr>
          <p:nvPr>
            <p:ph type="body" idx="1"/>
          </p:nvPr>
        </p:nvSpPr>
        <p:spPr>
          <a:xfrm>
            <a:off x="1069848" y="2276872"/>
            <a:ext cx="6578008" cy="3456384"/>
          </a:xfrm>
        </p:spPr>
        <p:txBody>
          <a:bodyPr>
            <a:normAutofit fontScale="25000" lnSpcReduction="20000"/>
          </a:bodyPr>
          <a:lstStyle/>
          <a:p>
            <a:pPr marL="342900" lvl="0" indent="-342900">
              <a:spcAft>
                <a:spcPts val="1000"/>
              </a:spcAft>
              <a:buFont typeface="Arial" panose="020B0604020202020204" pitchFamily="34" charset="0"/>
              <a:buChar char="•"/>
            </a:pPr>
            <a:r>
              <a:rPr lang="en-CA" sz="11200" i="0" dirty="0">
                <a:solidFill>
                  <a:schemeClr val="tx1"/>
                </a:solidFill>
                <a:latin typeface="Calibri" panose="020F0502020204030204" pitchFamily="34" charset="0"/>
                <a:cs typeface="Calibri" panose="020F0502020204030204" pitchFamily="34" charset="0"/>
              </a:rPr>
              <a:t>Stabilize the soil</a:t>
            </a:r>
          </a:p>
          <a:p>
            <a:pPr marL="342900" lvl="0" indent="-342900">
              <a:spcAft>
                <a:spcPts val="1000"/>
              </a:spcAft>
              <a:buFont typeface="Arial" panose="020B0604020202020204" pitchFamily="34" charset="0"/>
              <a:buChar char="•"/>
            </a:pPr>
            <a:r>
              <a:rPr lang="en-CA" sz="11200" i="0" dirty="0">
                <a:solidFill>
                  <a:schemeClr val="tx1"/>
                </a:solidFill>
                <a:latin typeface="Calibri" panose="020F0502020204030204" pitchFamily="34" charset="0"/>
                <a:cs typeface="Calibri" panose="020F0502020204030204" pitchFamily="34" charset="0"/>
              </a:rPr>
              <a:t>Restore hydrology of the site</a:t>
            </a:r>
          </a:p>
          <a:p>
            <a:pPr marL="342900" lvl="0" indent="-342900">
              <a:spcAft>
                <a:spcPts val="1000"/>
              </a:spcAft>
              <a:buFont typeface="Arial" panose="020B0604020202020204" pitchFamily="34" charset="0"/>
              <a:buChar char="•"/>
            </a:pPr>
            <a:r>
              <a:rPr lang="en-CA" sz="11200" i="0" dirty="0">
                <a:solidFill>
                  <a:schemeClr val="tx1"/>
                </a:solidFill>
                <a:latin typeface="Calibri" panose="020F0502020204030204" pitchFamily="34" charset="0"/>
                <a:cs typeface="Calibri" panose="020F0502020204030204" pitchFamily="34" charset="0"/>
              </a:rPr>
              <a:t>Restore native plant community that provides same ecosystem services as undisturbed reference sites on the ROW</a:t>
            </a:r>
          </a:p>
          <a:p>
            <a:pPr marL="342900" lvl="0" indent="-342900">
              <a:spcAft>
                <a:spcPts val="1000"/>
              </a:spcAft>
              <a:buFont typeface="Arial" panose="020B0604020202020204" pitchFamily="34" charset="0"/>
              <a:buChar char="•"/>
            </a:pPr>
            <a:r>
              <a:rPr lang="en-CA" sz="11200" i="0" dirty="0">
                <a:solidFill>
                  <a:schemeClr val="tx1"/>
                </a:solidFill>
                <a:latin typeface="Calibri" panose="020F0502020204030204" pitchFamily="34" charset="0"/>
                <a:cs typeface="Calibri" panose="020F0502020204030204" pitchFamily="34" charset="0"/>
              </a:rPr>
              <a:t>Control weeds and prevent spread to new locations</a:t>
            </a:r>
          </a:p>
          <a:p>
            <a:endParaRPr lang="en-CA" dirty="0"/>
          </a:p>
        </p:txBody>
      </p:sp>
    </p:spTree>
    <p:extLst>
      <p:ext uri="{BB962C8B-B14F-4D97-AF65-F5344CB8AC3E}">
        <p14:creationId xmlns:p14="http://schemas.microsoft.com/office/powerpoint/2010/main" val="3567626649"/>
      </p:ext>
    </p:extLst>
  </p:cSld>
  <p:clrMapOvr>
    <a:masterClrMapping/>
  </p:clrMapOvr>
</p:sld>
</file>

<file path=ppt/theme/theme1.xml><?xml version="1.0" encoding="utf-8"?>
<a:theme xmlns:a="http://schemas.openxmlformats.org/drawingml/2006/main" name="Tradeshow">
  <a:themeElements>
    <a:clrScheme name="Custom 1">
      <a:dk1>
        <a:srgbClr val="6B9F25"/>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TM04033923[[fn=Depth]]</Template>
  <TotalTime>6461</TotalTime>
  <Words>3768</Words>
  <Application>Microsoft Office PowerPoint</Application>
  <PresentationFormat>On-screen Show (4:3)</PresentationFormat>
  <Paragraphs>232</Paragraphs>
  <Slides>48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 Black</vt:lpstr>
      <vt:lpstr>Calibri</vt:lpstr>
      <vt:lpstr>Candara</vt:lpstr>
      <vt:lpstr>Century Gothic</vt:lpstr>
      <vt:lpstr>Tradeshow</vt:lpstr>
      <vt:lpstr>Reclamation on the AltaLink 551L transmission line rebuild in Banff National park: Challenges And Lessons Learned  </vt:lpstr>
      <vt:lpstr>The project</vt:lpstr>
      <vt:lpstr>PowerPoint Presentation</vt:lpstr>
      <vt:lpstr>Project Activities</vt:lpstr>
      <vt:lpstr>PowerPoint Presentation</vt:lpstr>
      <vt:lpstr>PowerPoint Presentation</vt:lpstr>
      <vt:lpstr>PowerPoint Presentation</vt:lpstr>
      <vt:lpstr>PowerPoint Presentation</vt:lpstr>
      <vt:lpstr>Reclamation Objectives</vt:lpstr>
      <vt:lpstr>Reclamation challenges</vt:lpstr>
      <vt:lpstr>Pre-planning</vt:lpstr>
      <vt:lpstr>Mitigation during construction vital to reclamation success</vt:lpstr>
      <vt:lpstr>PowerPoint Presentation</vt:lpstr>
      <vt:lpstr>Topsoil handling</vt:lpstr>
      <vt:lpstr>PowerPoint Presentation</vt:lpstr>
      <vt:lpstr>PowerPoint Presentation</vt:lpstr>
      <vt:lpstr>Planting and seeding</vt:lpstr>
      <vt:lpstr>Planning for planting/seeding</vt:lpstr>
      <vt:lpstr>PowerPoint Presentation</vt:lpstr>
      <vt:lpstr>“dirtwork” required prior to planting each site</vt:lpstr>
      <vt:lpstr>PowerPoint Presentation</vt:lpstr>
      <vt:lpstr>Reclamation monitoring</vt:lpstr>
      <vt:lpstr>outcomes</vt:lpstr>
      <vt:lpstr>Lessons learned about seeding</vt:lpstr>
      <vt:lpstr>Example “placeholder” species</vt:lpstr>
      <vt:lpstr>PowerPoint Presentation</vt:lpstr>
      <vt:lpstr>Dry sites with no topsoil:  Poor Growth</vt:lpstr>
      <vt:lpstr>areaS THAT needed to be accessed twice </vt:lpstr>
      <vt:lpstr>PowerPoint Presentation</vt:lpstr>
      <vt:lpstr>PowerPoint Presentation</vt:lpstr>
      <vt:lpstr>PowerPoint Presentation</vt:lpstr>
      <vt:lpstr>PowerPoint Presentation</vt:lpstr>
      <vt:lpstr>wetlands</vt:lpstr>
      <vt:lpstr>PowerPoint Presentation</vt:lpstr>
      <vt:lpstr>Conclusion: Natural Recovery is very effective strategy to restore wetlands </vt:lpstr>
      <vt:lpstr>Weeds  </vt:lpstr>
      <vt:lpstr>PowerPoint Presentation</vt:lpstr>
      <vt:lpstr>Accesses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dc:title>
  <dc:creator>Rhonda</dc:creator>
  <cp:lastModifiedBy>Rhonda DeLong</cp:lastModifiedBy>
  <cp:revision>111</cp:revision>
  <dcterms:created xsi:type="dcterms:W3CDTF">2015-04-27T14:49:36Z</dcterms:created>
  <dcterms:modified xsi:type="dcterms:W3CDTF">2024-11-13T15:48:01Z</dcterms:modified>
</cp:coreProperties>
</file>