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Lst>
  <p:notesMasterIdLst>
    <p:notesMasterId r:id="rId49"/>
  </p:notesMasterIdLst>
  <p:sldIdLst>
    <p:sldId id="589" r:id="rId5"/>
    <p:sldId id="590" r:id="rId6"/>
    <p:sldId id="257" r:id="rId7"/>
    <p:sldId id="260" r:id="rId8"/>
    <p:sldId id="261" r:id="rId9"/>
    <p:sldId id="262" r:id="rId10"/>
    <p:sldId id="583" r:id="rId11"/>
    <p:sldId id="571" r:id="rId12"/>
    <p:sldId id="317" r:id="rId13"/>
    <p:sldId id="323" r:id="rId14"/>
    <p:sldId id="432" r:id="rId15"/>
    <p:sldId id="598" r:id="rId16"/>
    <p:sldId id="433" r:id="rId17"/>
    <p:sldId id="579" r:id="rId18"/>
    <p:sldId id="318" r:id="rId19"/>
    <p:sldId id="581" r:id="rId20"/>
    <p:sldId id="582" r:id="rId21"/>
    <p:sldId id="584" r:id="rId22"/>
    <p:sldId id="577" r:id="rId23"/>
    <p:sldId id="585" r:id="rId24"/>
    <p:sldId id="586" r:id="rId25"/>
    <p:sldId id="587" r:id="rId26"/>
    <p:sldId id="588" r:id="rId27"/>
    <p:sldId id="593" r:id="rId28"/>
    <p:sldId id="592" r:id="rId29"/>
    <p:sldId id="259" r:id="rId30"/>
    <p:sldId id="608" r:id="rId31"/>
    <p:sldId id="265" r:id="rId32"/>
    <p:sldId id="609" r:id="rId33"/>
    <p:sldId id="610" r:id="rId34"/>
    <p:sldId id="611" r:id="rId35"/>
    <p:sldId id="612" r:id="rId36"/>
    <p:sldId id="613" r:id="rId37"/>
    <p:sldId id="600" r:id="rId38"/>
    <p:sldId id="606" r:id="rId39"/>
    <p:sldId id="607" r:id="rId40"/>
    <p:sldId id="602" r:id="rId41"/>
    <p:sldId id="266" r:id="rId42"/>
    <p:sldId id="270" r:id="rId43"/>
    <p:sldId id="271" r:id="rId44"/>
    <p:sldId id="268" r:id="rId45"/>
    <p:sldId id="269" r:id="rId46"/>
    <p:sldId id="279" r:id="rId47"/>
    <p:sldId id="490" r:id="rId48"/>
  </p:sldIdLst>
  <p:sldSz cx="12192000" cy="6858000"/>
  <p:notesSz cx="6858000" cy="9144000"/>
  <p:embeddedFontLst>
    <p:embeddedFont>
      <p:font typeface="Arial Black" panose="020B0A04020102020204" pitchFamily="34" charset="0"/>
      <p:bold r:id="rId50"/>
    </p:embeddedFont>
    <p:embeddedFont>
      <p:font typeface="DengXian" panose="02010600030101010101" pitchFamily="2" charset="-122"/>
      <p:regular r:id="rId51"/>
      <p:bold r:id="rId52"/>
    </p:embeddedFont>
    <p:embeddedFont>
      <p:font typeface="DengXian Light" panose="02010600030101010101" pitchFamily="2" charset="-122"/>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BD3BEDD-394C-44FE-B8E6-34A82EBF5F54}">
          <p14:sldIdLst>
            <p14:sldId id="589"/>
            <p14:sldId id="590"/>
            <p14:sldId id="257"/>
            <p14:sldId id="260"/>
            <p14:sldId id="261"/>
            <p14:sldId id="262"/>
            <p14:sldId id="583"/>
            <p14:sldId id="571"/>
            <p14:sldId id="317"/>
            <p14:sldId id="323"/>
            <p14:sldId id="432"/>
            <p14:sldId id="598"/>
            <p14:sldId id="433"/>
            <p14:sldId id="579"/>
            <p14:sldId id="318"/>
            <p14:sldId id="581"/>
            <p14:sldId id="582"/>
            <p14:sldId id="584"/>
            <p14:sldId id="577"/>
            <p14:sldId id="585"/>
            <p14:sldId id="586"/>
            <p14:sldId id="587"/>
            <p14:sldId id="588"/>
            <p14:sldId id="593"/>
            <p14:sldId id="592"/>
            <p14:sldId id="259"/>
            <p14:sldId id="608"/>
            <p14:sldId id="265"/>
            <p14:sldId id="609"/>
            <p14:sldId id="610"/>
            <p14:sldId id="611"/>
            <p14:sldId id="612"/>
            <p14:sldId id="613"/>
            <p14:sldId id="600"/>
            <p14:sldId id="606"/>
            <p14:sldId id="607"/>
            <p14:sldId id="602"/>
            <p14:sldId id="266"/>
            <p14:sldId id="270"/>
            <p14:sldId id="271"/>
            <p14:sldId id="268"/>
            <p14:sldId id="269"/>
            <p14:sldId id="279"/>
          </p14:sldIdLst>
        </p14:section>
        <p14:section name="Untitled Section" id="{5A090A01-7E52-48DF-9F8F-75173FC79CC7}">
          <p14:sldIdLst>
            <p14:sldId id="490"/>
          </p14:sldIdLst>
        </p14:section>
      </p14:sectionLst>
    </p:ex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70" roundtripDataSignature="AMtx7mjkuz5T7M/cekSOie8V8X5du7Ct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3DABA-BFD8-7B0D-5F3F-39BB03FFF5EC}" v="870" dt="2024-11-13T00:46:29.411"/>
    <p1510:client id="{41F60CBF-022F-85BD-A0C0-CCEE3E48F653}" v="88" dt="2024-11-13T16:59:46.007"/>
    <p1510:client id="{60EC4697-AA93-485B-AD6A-F25145E77877}" v="185" dt="2024-11-11T23:05:43.254"/>
    <p1510:client id="{A0A32DDA-9472-D4F9-8FF9-6F73CD0BE935}" v="2209" dt="2024-11-12T15:48:16.069"/>
    <p1510:client id="{A80D7AC8-D23F-16F2-BEBE-504A5C8058D5}" v="246" dt="2024-11-13T04:22:03.534"/>
    <p1510:client id="{B5728893-555E-9AE5-27FB-92129A63FBB8}" v="14" dt="2024-11-12T19:14:28.783"/>
    <p1510:client id="{C3745F9F-716C-101C-8E5C-5E5B7614C72A}" v="220" dt="2024-11-12T19:12:10.7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74"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font" Target="fonts/font2.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70" Type="http://customschemas.google.com/relationships/presentationmetadata" Target="metadata"/><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7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167B35-7A8A-4A85-A9EA-1162714A40D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D1133B3-B8B4-4006-A27B-E044F66E3AE7}">
      <dgm:prSet phldr="0"/>
      <dgm:spPr/>
      <dgm:t>
        <a:bodyPr/>
        <a:lstStyle/>
        <a:p>
          <a:r>
            <a:rPr lang="en-US" dirty="0">
              <a:latin typeface="DengXian Light" panose="020F0302020204030204"/>
            </a:rPr>
            <a:t>Uses:</a:t>
          </a:r>
          <a:endParaRPr lang="en-US" dirty="0"/>
        </a:p>
      </dgm:t>
    </dgm:pt>
    <dgm:pt modelId="{80C5BBB0-847E-4917-9F77-5A813E56290B}" type="parTrans" cxnId="{C59A5AA9-7C31-409B-A7B5-A0294A9A09BD}">
      <dgm:prSet/>
      <dgm:spPr/>
      <dgm:t>
        <a:bodyPr/>
        <a:lstStyle/>
        <a:p>
          <a:endParaRPr lang="en-US"/>
        </a:p>
      </dgm:t>
    </dgm:pt>
    <dgm:pt modelId="{3A502E97-6CFA-40B2-AB17-7ECDC2F5CF51}" type="sibTrans" cxnId="{C59A5AA9-7C31-409B-A7B5-A0294A9A09BD}">
      <dgm:prSet/>
      <dgm:spPr/>
      <dgm:t>
        <a:bodyPr/>
        <a:lstStyle/>
        <a:p>
          <a:endParaRPr lang="en-US"/>
        </a:p>
      </dgm:t>
    </dgm:pt>
    <dgm:pt modelId="{04630EA9-8E25-4C77-A2A4-491E3F4894AD}">
      <dgm:prSet phldr="0"/>
      <dgm:spPr/>
      <dgm:t>
        <a:bodyPr/>
        <a:lstStyle/>
        <a:p>
          <a:pPr rtl="0"/>
          <a:r>
            <a:rPr lang="en-CA" dirty="0">
              <a:latin typeface="DengXian Light" panose="020F0302020204030204"/>
            </a:rPr>
            <a:t>Uncover greater diversity</a:t>
          </a:r>
          <a:endParaRPr lang="en-CA" dirty="0"/>
        </a:p>
      </dgm:t>
    </dgm:pt>
    <dgm:pt modelId="{2C8E316F-635F-48C4-8AE2-90388B98EB19}" type="parTrans" cxnId="{E29660EC-6C73-468B-A21C-8CED596D4E08}">
      <dgm:prSet/>
      <dgm:spPr/>
      <dgm:t>
        <a:bodyPr/>
        <a:lstStyle/>
        <a:p>
          <a:endParaRPr lang="en-US"/>
        </a:p>
      </dgm:t>
    </dgm:pt>
    <dgm:pt modelId="{FD14DAAB-411D-4364-A172-F7683BBCB0E2}" type="sibTrans" cxnId="{E29660EC-6C73-468B-A21C-8CED596D4E08}">
      <dgm:prSet/>
      <dgm:spPr/>
      <dgm:t>
        <a:bodyPr/>
        <a:lstStyle/>
        <a:p>
          <a:endParaRPr lang="en-US"/>
        </a:p>
      </dgm:t>
    </dgm:pt>
    <dgm:pt modelId="{EED4657E-8774-448C-A254-772F6112EA53}">
      <dgm:prSet/>
      <dgm:spPr/>
      <dgm:t>
        <a:bodyPr/>
        <a:lstStyle/>
        <a:p>
          <a:pPr rtl="0"/>
          <a:r>
            <a:rPr lang="en-CA" dirty="0">
              <a:latin typeface="DengXian Light" panose="020F0302020204030204"/>
            </a:rPr>
            <a:t>Detect species at low abundance</a:t>
          </a:r>
          <a:endParaRPr lang="en-US" dirty="0"/>
        </a:p>
      </dgm:t>
    </dgm:pt>
    <dgm:pt modelId="{506F3C89-DF27-4056-A803-92AF8D8D6B32}" type="parTrans" cxnId="{F31B92AE-9B35-47D3-B1AB-037EB163C0A3}">
      <dgm:prSet/>
      <dgm:spPr/>
      <dgm:t>
        <a:bodyPr/>
        <a:lstStyle/>
        <a:p>
          <a:endParaRPr lang="en-US"/>
        </a:p>
      </dgm:t>
    </dgm:pt>
    <dgm:pt modelId="{3433B4CC-290A-453A-9880-EEA3FD5BA0FF}" type="sibTrans" cxnId="{F31B92AE-9B35-47D3-B1AB-037EB163C0A3}">
      <dgm:prSet/>
      <dgm:spPr/>
      <dgm:t>
        <a:bodyPr/>
        <a:lstStyle/>
        <a:p>
          <a:endParaRPr lang="en-US"/>
        </a:p>
      </dgm:t>
    </dgm:pt>
    <dgm:pt modelId="{7C8D6FD3-524E-4936-B9E4-8703B5932323}">
      <dgm:prSet phldr="0"/>
      <dgm:spPr/>
      <dgm:t>
        <a:bodyPr/>
        <a:lstStyle/>
        <a:p>
          <a:pPr rtl="0"/>
          <a:r>
            <a:rPr lang="en-CA" dirty="0">
              <a:latin typeface="DengXian Light" panose="020F0302020204030204"/>
            </a:rPr>
            <a:t>Distinguish between species that are morphologically similar</a:t>
          </a:r>
          <a:r>
            <a:rPr lang="en-CA" dirty="0"/>
            <a:t> </a:t>
          </a:r>
        </a:p>
      </dgm:t>
    </dgm:pt>
    <dgm:pt modelId="{C312EB77-8B78-480C-9339-DF42E3EE8986}" type="parTrans" cxnId="{1C8D8D88-A6B6-4AB2-A197-41DF1A1C7F9E}">
      <dgm:prSet/>
      <dgm:spPr/>
      <dgm:t>
        <a:bodyPr/>
        <a:lstStyle/>
        <a:p>
          <a:endParaRPr lang="en-US"/>
        </a:p>
      </dgm:t>
    </dgm:pt>
    <dgm:pt modelId="{0B12309E-902E-4564-AACF-116674E9F817}" type="sibTrans" cxnId="{1C8D8D88-A6B6-4AB2-A197-41DF1A1C7F9E}">
      <dgm:prSet/>
      <dgm:spPr/>
      <dgm:t>
        <a:bodyPr/>
        <a:lstStyle/>
        <a:p>
          <a:endParaRPr lang="en-US"/>
        </a:p>
      </dgm:t>
    </dgm:pt>
    <dgm:pt modelId="{AAFF7EEA-E66B-47F5-86F7-FC828F125E8C}" type="pres">
      <dgm:prSet presAssocID="{25167B35-7A8A-4A85-A9EA-1162714A40DE}" presName="linear" presStyleCnt="0">
        <dgm:presLayoutVars>
          <dgm:animLvl val="lvl"/>
          <dgm:resizeHandles val="exact"/>
        </dgm:presLayoutVars>
      </dgm:prSet>
      <dgm:spPr/>
    </dgm:pt>
    <dgm:pt modelId="{37FE1244-BE2D-4C1D-86EF-C3F27EA4D462}" type="pres">
      <dgm:prSet presAssocID="{5D1133B3-B8B4-4006-A27B-E044F66E3AE7}" presName="parentText" presStyleLbl="node1" presStyleIdx="0" presStyleCnt="1">
        <dgm:presLayoutVars>
          <dgm:chMax val="0"/>
          <dgm:bulletEnabled val="1"/>
        </dgm:presLayoutVars>
      </dgm:prSet>
      <dgm:spPr/>
    </dgm:pt>
    <dgm:pt modelId="{7577068F-E662-47D6-950C-8AD03D7E0FB7}" type="pres">
      <dgm:prSet presAssocID="{5D1133B3-B8B4-4006-A27B-E044F66E3AE7}" presName="childText" presStyleLbl="revTx" presStyleIdx="0" presStyleCnt="1">
        <dgm:presLayoutVars>
          <dgm:bulletEnabled val="1"/>
        </dgm:presLayoutVars>
      </dgm:prSet>
      <dgm:spPr/>
    </dgm:pt>
  </dgm:ptLst>
  <dgm:cxnLst>
    <dgm:cxn modelId="{61A06D0E-1109-46A7-9DEF-7AC584E2C1AD}" type="presOf" srcId="{25167B35-7A8A-4A85-A9EA-1162714A40DE}" destId="{AAFF7EEA-E66B-47F5-86F7-FC828F125E8C}" srcOrd="0" destOrd="0" presId="urn:microsoft.com/office/officeart/2005/8/layout/vList2"/>
    <dgm:cxn modelId="{4ADAC714-90AE-405A-A87A-32F29F2697A0}" type="presOf" srcId="{7C8D6FD3-524E-4936-B9E4-8703B5932323}" destId="{7577068F-E662-47D6-950C-8AD03D7E0FB7}" srcOrd="0" destOrd="2" presId="urn:microsoft.com/office/officeart/2005/8/layout/vList2"/>
    <dgm:cxn modelId="{4F316524-9BA6-4894-A2FD-2EEEE1E917D1}" type="presOf" srcId="{EED4657E-8774-448C-A254-772F6112EA53}" destId="{7577068F-E662-47D6-950C-8AD03D7E0FB7}" srcOrd="0" destOrd="1" presId="urn:microsoft.com/office/officeart/2005/8/layout/vList2"/>
    <dgm:cxn modelId="{1C8D8D88-A6B6-4AB2-A197-41DF1A1C7F9E}" srcId="{5D1133B3-B8B4-4006-A27B-E044F66E3AE7}" destId="{7C8D6FD3-524E-4936-B9E4-8703B5932323}" srcOrd="2" destOrd="0" parTransId="{C312EB77-8B78-480C-9339-DF42E3EE8986}" sibTransId="{0B12309E-902E-4564-AACF-116674E9F817}"/>
    <dgm:cxn modelId="{0718EC98-474C-421F-ABCB-A6910A899DCE}" type="presOf" srcId="{04630EA9-8E25-4C77-A2A4-491E3F4894AD}" destId="{7577068F-E662-47D6-950C-8AD03D7E0FB7}" srcOrd="0" destOrd="0" presId="urn:microsoft.com/office/officeart/2005/8/layout/vList2"/>
    <dgm:cxn modelId="{C59A5AA9-7C31-409B-A7B5-A0294A9A09BD}" srcId="{25167B35-7A8A-4A85-A9EA-1162714A40DE}" destId="{5D1133B3-B8B4-4006-A27B-E044F66E3AE7}" srcOrd="0" destOrd="0" parTransId="{80C5BBB0-847E-4917-9F77-5A813E56290B}" sibTransId="{3A502E97-6CFA-40B2-AB17-7ECDC2F5CF51}"/>
    <dgm:cxn modelId="{F31B92AE-9B35-47D3-B1AB-037EB163C0A3}" srcId="{5D1133B3-B8B4-4006-A27B-E044F66E3AE7}" destId="{EED4657E-8774-448C-A254-772F6112EA53}" srcOrd="1" destOrd="0" parTransId="{506F3C89-DF27-4056-A803-92AF8D8D6B32}" sibTransId="{3433B4CC-290A-453A-9880-EEA3FD5BA0FF}"/>
    <dgm:cxn modelId="{D1E4A6D3-5C5B-42D1-9C08-D9C385D3E6D7}" type="presOf" srcId="{5D1133B3-B8B4-4006-A27B-E044F66E3AE7}" destId="{37FE1244-BE2D-4C1D-86EF-C3F27EA4D462}" srcOrd="0" destOrd="0" presId="urn:microsoft.com/office/officeart/2005/8/layout/vList2"/>
    <dgm:cxn modelId="{E29660EC-6C73-468B-A21C-8CED596D4E08}" srcId="{5D1133B3-B8B4-4006-A27B-E044F66E3AE7}" destId="{04630EA9-8E25-4C77-A2A4-491E3F4894AD}" srcOrd="0" destOrd="0" parTransId="{2C8E316F-635F-48C4-8AE2-90388B98EB19}" sibTransId="{FD14DAAB-411D-4364-A172-F7683BBCB0E2}"/>
    <dgm:cxn modelId="{1E90737F-4437-46D1-82F8-BCBF626DC429}" type="presParOf" srcId="{AAFF7EEA-E66B-47F5-86F7-FC828F125E8C}" destId="{37FE1244-BE2D-4C1D-86EF-C3F27EA4D462}" srcOrd="0" destOrd="0" presId="urn:microsoft.com/office/officeart/2005/8/layout/vList2"/>
    <dgm:cxn modelId="{69354831-D768-42A0-8B35-5A422F338B9D}" type="presParOf" srcId="{AAFF7EEA-E66B-47F5-86F7-FC828F125E8C}" destId="{7577068F-E662-47D6-950C-8AD03D7E0FB7}"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167B35-7A8A-4A85-A9EA-1162714A40D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D1133B3-B8B4-4006-A27B-E044F66E3AE7}">
      <dgm:prSet/>
      <dgm:spPr/>
      <dgm:t>
        <a:bodyPr/>
        <a:lstStyle/>
        <a:p>
          <a:r>
            <a:rPr lang="en-US"/>
            <a:t>Potential Issues:</a:t>
          </a:r>
        </a:p>
      </dgm:t>
    </dgm:pt>
    <dgm:pt modelId="{80C5BBB0-847E-4917-9F77-5A813E56290B}" type="parTrans" cxnId="{C59A5AA9-7C31-409B-A7B5-A0294A9A09BD}">
      <dgm:prSet/>
      <dgm:spPr/>
      <dgm:t>
        <a:bodyPr/>
        <a:lstStyle/>
        <a:p>
          <a:endParaRPr lang="en-US"/>
        </a:p>
      </dgm:t>
    </dgm:pt>
    <dgm:pt modelId="{3A502E97-6CFA-40B2-AB17-7ECDC2F5CF51}" type="sibTrans" cxnId="{C59A5AA9-7C31-409B-A7B5-A0294A9A09BD}">
      <dgm:prSet/>
      <dgm:spPr/>
      <dgm:t>
        <a:bodyPr/>
        <a:lstStyle/>
        <a:p>
          <a:endParaRPr lang="en-US"/>
        </a:p>
      </dgm:t>
    </dgm:pt>
    <dgm:pt modelId="{04630EA9-8E25-4C77-A2A4-491E3F4894AD}">
      <dgm:prSet/>
      <dgm:spPr/>
      <dgm:t>
        <a:bodyPr/>
        <a:lstStyle/>
        <a:p>
          <a:r>
            <a:rPr lang="en-CA"/>
            <a:t>Imperfect sampling and false detections</a:t>
          </a:r>
          <a:endParaRPr lang="en-US"/>
        </a:p>
      </dgm:t>
    </dgm:pt>
    <dgm:pt modelId="{2C8E316F-635F-48C4-8AE2-90388B98EB19}" type="parTrans" cxnId="{E29660EC-6C73-468B-A21C-8CED596D4E08}">
      <dgm:prSet/>
      <dgm:spPr/>
      <dgm:t>
        <a:bodyPr/>
        <a:lstStyle/>
        <a:p>
          <a:endParaRPr lang="en-US"/>
        </a:p>
      </dgm:t>
    </dgm:pt>
    <dgm:pt modelId="{FD14DAAB-411D-4364-A172-F7683BBCB0E2}" type="sibTrans" cxnId="{E29660EC-6C73-468B-A21C-8CED596D4E08}">
      <dgm:prSet/>
      <dgm:spPr/>
      <dgm:t>
        <a:bodyPr/>
        <a:lstStyle/>
        <a:p>
          <a:endParaRPr lang="en-US"/>
        </a:p>
      </dgm:t>
    </dgm:pt>
    <dgm:pt modelId="{EED4657E-8774-448C-A254-772F6112EA53}">
      <dgm:prSet/>
      <dgm:spPr/>
      <dgm:t>
        <a:bodyPr/>
        <a:lstStyle/>
        <a:p>
          <a:r>
            <a:rPr lang="en-CA"/>
            <a:t>Difficulties in quantifying abundance/ biomass</a:t>
          </a:r>
          <a:endParaRPr lang="en-US"/>
        </a:p>
      </dgm:t>
    </dgm:pt>
    <dgm:pt modelId="{506F3C89-DF27-4056-A803-92AF8D8D6B32}" type="parTrans" cxnId="{F31B92AE-9B35-47D3-B1AB-037EB163C0A3}">
      <dgm:prSet/>
      <dgm:spPr/>
      <dgm:t>
        <a:bodyPr/>
        <a:lstStyle/>
        <a:p>
          <a:endParaRPr lang="en-US"/>
        </a:p>
      </dgm:t>
    </dgm:pt>
    <dgm:pt modelId="{3433B4CC-290A-453A-9880-EEA3FD5BA0FF}" type="sibTrans" cxnId="{F31B92AE-9B35-47D3-B1AB-037EB163C0A3}">
      <dgm:prSet/>
      <dgm:spPr/>
      <dgm:t>
        <a:bodyPr/>
        <a:lstStyle/>
        <a:p>
          <a:endParaRPr lang="en-US"/>
        </a:p>
      </dgm:t>
    </dgm:pt>
    <dgm:pt modelId="{7C8D6FD3-524E-4936-B9E4-8703B5932323}">
      <dgm:prSet/>
      <dgm:spPr/>
      <dgm:t>
        <a:bodyPr/>
        <a:lstStyle/>
        <a:p>
          <a:r>
            <a:rPr lang="en-CA"/>
            <a:t>Taxonomic Identification assignment biases</a:t>
          </a:r>
          <a:endParaRPr lang="en-US"/>
        </a:p>
      </dgm:t>
    </dgm:pt>
    <dgm:pt modelId="{C312EB77-8B78-480C-9339-DF42E3EE8986}" type="parTrans" cxnId="{1C8D8D88-A6B6-4AB2-A197-41DF1A1C7F9E}">
      <dgm:prSet/>
      <dgm:spPr/>
      <dgm:t>
        <a:bodyPr/>
        <a:lstStyle/>
        <a:p>
          <a:endParaRPr lang="en-US"/>
        </a:p>
      </dgm:t>
    </dgm:pt>
    <dgm:pt modelId="{0B12309E-902E-4564-AACF-116674E9F817}" type="sibTrans" cxnId="{1C8D8D88-A6B6-4AB2-A197-41DF1A1C7F9E}">
      <dgm:prSet/>
      <dgm:spPr/>
      <dgm:t>
        <a:bodyPr/>
        <a:lstStyle/>
        <a:p>
          <a:endParaRPr lang="en-US"/>
        </a:p>
      </dgm:t>
    </dgm:pt>
    <dgm:pt modelId="{E8EB7E81-C4D4-4B04-AC23-6E7F40E8C0B8}">
      <dgm:prSet/>
      <dgm:spPr/>
      <dgm:t>
        <a:bodyPr/>
        <a:lstStyle/>
        <a:p>
          <a:r>
            <a:rPr lang="en-CA"/>
            <a:t>Incomplete reference databases </a:t>
          </a:r>
          <a:endParaRPr lang="en-US"/>
        </a:p>
      </dgm:t>
    </dgm:pt>
    <dgm:pt modelId="{535682AA-04B8-41B8-977D-67F811A9F21A}" type="parTrans" cxnId="{77C7AF40-905C-4239-91C1-3D1AB514C9A7}">
      <dgm:prSet/>
      <dgm:spPr/>
      <dgm:t>
        <a:bodyPr/>
        <a:lstStyle/>
        <a:p>
          <a:endParaRPr lang="en-US"/>
        </a:p>
      </dgm:t>
    </dgm:pt>
    <dgm:pt modelId="{4CCE748C-A95C-4692-87B7-F60AC676754F}" type="sibTrans" cxnId="{77C7AF40-905C-4239-91C1-3D1AB514C9A7}">
      <dgm:prSet/>
      <dgm:spPr/>
      <dgm:t>
        <a:bodyPr/>
        <a:lstStyle/>
        <a:p>
          <a:endParaRPr lang="en-US"/>
        </a:p>
      </dgm:t>
    </dgm:pt>
    <dgm:pt modelId="{AAFF7EEA-E66B-47F5-86F7-FC828F125E8C}" type="pres">
      <dgm:prSet presAssocID="{25167B35-7A8A-4A85-A9EA-1162714A40DE}" presName="linear" presStyleCnt="0">
        <dgm:presLayoutVars>
          <dgm:animLvl val="lvl"/>
          <dgm:resizeHandles val="exact"/>
        </dgm:presLayoutVars>
      </dgm:prSet>
      <dgm:spPr/>
    </dgm:pt>
    <dgm:pt modelId="{37FE1244-BE2D-4C1D-86EF-C3F27EA4D462}" type="pres">
      <dgm:prSet presAssocID="{5D1133B3-B8B4-4006-A27B-E044F66E3AE7}" presName="parentText" presStyleLbl="node1" presStyleIdx="0" presStyleCnt="1">
        <dgm:presLayoutVars>
          <dgm:chMax val="0"/>
          <dgm:bulletEnabled val="1"/>
        </dgm:presLayoutVars>
      </dgm:prSet>
      <dgm:spPr/>
    </dgm:pt>
    <dgm:pt modelId="{7577068F-E662-47D6-950C-8AD03D7E0FB7}" type="pres">
      <dgm:prSet presAssocID="{5D1133B3-B8B4-4006-A27B-E044F66E3AE7}" presName="childText" presStyleLbl="revTx" presStyleIdx="0" presStyleCnt="1">
        <dgm:presLayoutVars>
          <dgm:bulletEnabled val="1"/>
        </dgm:presLayoutVars>
      </dgm:prSet>
      <dgm:spPr/>
    </dgm:pt>
  </dgm:ptLst>
  <dgm:cxnLst>
    <dgm:cxn modelId="{61A06D0E-1109-46A7-9DEF-7AC584E2C1AD}" type="presOf" srcId="{25167B35-7A8A-4A85-A9EA-1162714A40DE}" destId="{AAFF7EEA-E66B-47F5-86F7-FC828F125E8C}" srcOrd="0" destOrd="0" presId="urn:microsoft.com/office/officeart/2005/8/layout/vList2"/>
    <dgm:cxn modelId="{F400F02F-769D-4FF4-9B78-5BC35F0DB898}" type="presOf" srcId="{E8EB7E81-C4D4-4B04-AC23-6E7F40E8C0B8}" destId="{7577068F-E662-47D6-950C-8AD03D7E0FB7}" srcOrd="0" destOrd="3" presId="urn:microsoft.com/office/officeart/2005/8/layout/vList2"/>
    <dgm:cxn modelId="{77C7AF40-905C-4239-91C1-3D1AB514C9A7}" srcId="{5D1133B3-B8B4-4006-A27B-E044F66E3AE7}" destId="{E8EB7E81-C4D4-4B04-AC23-6E7F40E8C0B8}" srcOrd="3" destOrd="0" parTransId="{535682AA-04B8-41B8-977D-67F811A9F21A}" sibTransId="{4CCE748C-A95C-4692-87B7-F60AC676754F}"/>
    <dgm:cxn modelId="{C0391965-5756-4225-86DE-C63E3CACBD73}" type="presOf" srcId="{04630EA9-8E25-4C77-A2A4-491E3F4894AD}" destId="{7577068F-E662-47D6-950C-8AD03D7E0FB7}" srcOrd="0" destOrd="0" presId="urn:microsoft.com/office/officeart/2005/8/layout/vList2"/>
    <dgm:cxn modelId="{1C8D8D88-A6B6-4AB2-A197-41DF1A1C7F9E}" srcId="{5D1133B3-B8B4-4006-A27B-E044F66E3AE7}" destId="{7C8D6FD3-524E-4936-B9E4-8703B5932323}" srcOrd="2" destOrd="0" parTransId="{C312EB77-8B78-480C-9339-DF42E3EE8986}" sibTransId="{0B12309E-902E-4564-AACF-116674E9F817}"/>
    <dgm:cxn modelId="{0F316DA0-0133-4F05-A36D-E1483985DC6C}" type="presOf" srcId="{7C8D6FD3-524E-4936-B9E4-8703B5932323}" destId="{7577068F-E662-47D6-950C-8AD03D7E0FB7}" srcOrd="0" destOrd="2" presId="urn:microsoft.com/office/officeart/2005/8/layout/vList2"/>
    <dgm:cxn modelId="{C59A5AA9-7C31-409B-A7B5-A0294A9A09BD}" srcId="{25167B35-7A8A-4A85-A9EA-1162714A40DE}" destId="{5D1133B3-B8B4-4006-A27B-E044F66E3AE7}" srcOrd="0" destOrd="0" parTransId="{80C5BBB0-847E-4917-9F77-5A813E56290B}" sibTransId="{3A502E97-6CFA-40B2-AB17-7ECDC2F5CF51}"/>
    <dgm:cxn modelId="{F31B92AE-9B35-47D3-B1AB-037EB163C0A3}" srcId="{5D1133B3-B8B4-4006-A27B-E044F66E3AE7}" destId="{EED4657E-8774-448C-A254-772F6112EA53}" srcOrd="1" destOrd="0" parTransId="{506F3C89-DF27-4056-A803-92AF8D8D6B32}" sibTransId="{3433B4CC-290A-453A-9880-EEA3FD5BA0FF}"/>
    <dgm:cxn modelId="{3A4C66B4-B219-43AE-851F-0C60582A8D5F}" type="presOf" srcId="{EED4657E-8774-448C-A254-772F6112EA53}" destId="{7577068F-E662-47D6-950C-8AD03D7E0FB7}" srcOrd="0" destOrd="1" presId="urn:microsoft.com/office/officeart/2005/8/layout/vList2"/>
    <dgm:cxn modelId="{1B3C81D9-83DA-43DE-B5D7-4AA3478E0E09}" type="presOf" srcId="{5D1133B3-B8B4-4006-A27B-E044F66E3AE7}" destId="{37FE1244-BE2D-4C1D-86EF-C3F27EA4D462}" srcOrd="0" destOrd="0" presId="urn:microsoft.com/office/officeart/2005/8/layout/vList2"/>
    <dgm:cxn modelId="{E29660EC-6C73-468B-A21C-8CED596D4E08}" srcId="{5D1133B3-B8B4-4006-A27B-E044F66E3AE7}" destId="{04630EA9-8E25-4C77-A2A4-491E3F4894AD}" srcOrd="0" destOrd="0" parTransId="{2C8E316F-635F-48C4-8AE2-90388B98EB19}" sibTransId="{FD14DAAB-411D-4364-A172-F7683BBCB0E2}"/>
    <dgm:cxn modelId="{D854B405-F8C9-4E1E-96E0-B196D33045D0}" type="presParOf" srcId="{AAFF7EEA-E66B-47F5-86F7-FC828F125E8C}" destId="{37FE1244-BE2D-4C1D-86EF-C3F27EA4D462}" srcOrd="0" destOrd="0" presId="urn:microsoft.com/office/officeart/2005/8/layout/vList2"/>
    <dgm:cxn modelId="{C99BD5FA-77FA-48BA-8D82-848B115C251A}" type="presParOf" srcId="{AAFF7EEA-E66B-47F5-86F7-FC828F125E8C}" destId="{7577068F-E662-47D6-950C-8AD03D7E0FB7}"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167B35-7A8A-4A85-A9EA-1162714A40D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D1133B3-B8B4-4006-A27B-E044F66E3AE7}">
      <dgm:prSet phldr="0"/>
      <dgm:spPr/>
      <dgm:t>
        <a:bodyPr/>
        <a:lstStyle/>
        <a:p>
          <a:r>
            <a:rPr lang="en-US" dirty="0">
              <a:latin typeface="DengXian Light" panose="020F0302020204030204"/>
            </a:rPr>
            <a:t>Uses:</a:t>
          </a:r>
          <a:endParaRPr lang="en-US" dirty="0"/>
        </a:p>
      </dgm:t>
    </dgm:pt>
    <dgm:pt modelId="{80C5BBB0-847E-4917-9F77-5A813E56290B}" type="parTrans" cxnId="{C59A5AA9-7C31-409B-A7B5-A0294A9A09BD}">
      <dgm:prSet/>
      <dgm:spPr/>
      <dgm:t>
        <a:bodyPr/>
        <a:lstStyle/>
        <a:p>
          <a:endParaRPr lang="en-US"/>
        </a:p>
      </dgm:t>
    </dgm:pt>
    <dgm:pt modelId="{3A502E97-6CFA-40B2-AB17-7ECDC2F5CF51}" type="sibTrans" cxnId="{C59A5AA9-7C31-409B-A7B5-A0294A9A09BD}">
      <dgm:prSet/>
      <dgm:spPr/>
      <dgm:t>
        <a:bodyPr/>
        <a:lstStyle/>
        <a:p>
          <a:endParaRPr lang="en-US"/>
        </a:p>
      </dgm:t>
    </dgm:pt>
    <dgm:pt modelId="{04630EA9-8E25-4C77-A2A4-491E3F4894AD}">
      <dgm:prSet phldr="0"/>
      <dgm:spPr/>
      <dgm:t>
        <a:bodyPr/>
        <a:lstStyle/>
        <a:p>
          <a:pPr rtl="0"/>
          <a:r>
            <a:rPr lang="en-CA" dirty="0">
              <a:latin typeface="DengXian Light" panose="020F0302020204030204"/>
            </a:rPr>
            <a:t>Collect multiple taxa simultaneously</a:t>
          </a:r>
          <a:endParaRPr lang="en-CA" dirty="0"/>
        </a:p>
      </dgm:t>
    </dgm:pt>
    <dgm:pt modelId="{2C8E316F-635F-48C4-8AE2-90388B98EB19}" type="parTrans" cxnId="{E29660EC-6C73-468B-A21C-8CED596D4E08}">
      <dgm:prSet/>
      <dgm:spPr/>
      <dgm:t>
        <a:bodyPr/>
        <a:lstStyle/>
        <a:p>
          <a:endParaRPr lang="en-US"/>
        </a:p>
      </dgm:t>
    </dgm:pt>
    <dgm:pt modelId="{FD14DAAB-411D-4364-A172-F7683BBCB0E2}" type="sibTrans" cxnId="{E29660EC-6C73-468B-A21C-8CED596D4E08}">
      <dgm:prSet/>
      <dgm:spPr/>
      <dgm:t>
        <a:bodyPr/>
        <a:lstStyle/>
        <a:p>
          <a:endParaRPr lang="en-US"/>
        </a:p>
      </dgm:t>
    </dgm:pt>
    <dgm:pt modelId="{EED4657E-8774-448C-A254-772F6112EA53}">
      <dgm:prSet phldr="0"/>
      <dgm:spPr/>
      <dgm:t>
        <a:bodyPr/>
        <a:lstStyle/>
        <a:p>
          <a:pPr rtl="0"/>
          <a:r>
            <a:rPr lang="en-CA" dirty="0">
              <a:latin typeface="DengXian Light" panose="020F0302020204030204"/>
            </a:rPr>
            <a:t>Non-invasive, non-destructive alternatives</a:t>
          </a:r>
          <a:endParaRPr lang="en-CA" dirty="0"/>
        </a:p>
      </dgm:t>
    </dgm:pt>
    <dgm:pt modelId="{506F3C89-DF27-4056-A803-92AF8D8D6B32}" type="parTrans" cxnId="{F31B92AE-9B35-47D3-B1AB-037EB163C0A3}">
      <dgm:prSet/>
      <dgm:spPr/>
      <dgm:t>
        <a:bodyPr/>
        <a:lstStyle/>
        <a:p>
          <a:endParaRPr lang="en-US"/>
        </a:p>
      </dgm:t>
    </dgm:pt>
    <dgm:pt modelId="{3433B4CC-290A-453A-9880-EEA3FD5BA0FF}" type="sibTrans" cxnId="{F31B92AE-9B35-47D3-B1AB-037EB163C0A3}">
      <dgm:prSet/>
      <dgm:spPr/>
      <dgm:t>
        <a:bodyPr/>
        <a:lstStyle/>
        <a:p>
          <a:endParaRPr lang="en-US"/>
        </a:p>
      </dgm:t>
    </dgm:pt>
    <dgm:pt modelId="{7C8D6FD3-524E-4936-B9E4-8703B5932323}">
      <dgm:prSet phldr="0"/>
      <dgm:spPr/>
      <dgm:t>
        <a:bodyPr/>
        <a:lstStyle/>
        <a:p>
          <a:pPr rtl="0"/>
          <a:r>
            <a:rPr lang="en-CA" dirty="0">
              <a:latin typeface="DengXian Light" panose="020F0302020204030204"/>
            </a:rPr>
            <a:t>Assessment of above and belowground signals </a:t>
          </a:r>
          <a:endParaRPr lang="en-CA" dirty="0"/>
        </a:p>
      </dgm:t>
    </dgm:pt>
    <dgm:pt modelId="{C312EB77-8B78-480C-9339-DF42E3EE8986}" type="parTrans" cxnId="{1C8D8D88-A6B6-4AB2-A197-41DF1A1C7F9E}">
      <dgm:prSet/>
      <dgm:spPr/>
      <dgm:t>
        <a:bodyPr/>
        <a:lstStyle/>
        <a:p>
          <a:endParaRPr lang="en-US"/>
        </a:p>
      </dgm:t>
    </dgm:pt>
    <dgm:pt modelId="{0B12309E-902E-4564-AACF-116674E9F817}" type="sibTrans" cxnId="{1C8D8D88-A6B6-4AB2-A197-41DF1A1C7F9E}">
      <dgm:prSet/>
      <dgm:spPr/>
      <dgm:t>
        <a:bodyPr/>
        <a:lstStyle/>
        <a:p>
          <a:endParaRPr lang="en-US"/>
        </a:p>
      </dgm:t>
    </dgm:pt>
    <dgm:pt modelId="{AAFF7EEA-E66B-47F5-86F7-FC828F125E8C}" type="pres">
      <dgm:prSet presAssocID="{25167B35-7A8A-4A85-A9EA-1162714A40DE}" presName="linear" presStyleCnt="0">
        <dgm:presLayoutVars>
          <dgm:animLvl val="lvl"/>
          <dgm:resizeHandles val="exact"/>
        </dgm:presLayoutVars>
      </dgm:prSet>
      <dgm:spPr/>
    </dgm:pt>
    <dgm:pt modelId="{37FE1244-BE2D-4C1D-86EF-C3F27EA4D462}" type="pres">
      <dgm:prSet presAssocID="{5D1133B3-B8B4-4006-A27B-E044F66E3AE7}" presName="parentText" presStyleLbl="node1" presStyleIdx="0" presStyleCnt="1">
        <dgm:presLayoutVars>
          <dgm:chMax val="0"/>
          <dgm:bulletEnabled val="1"/>
        </dgm:presLayoutVars>
      </dgm:prSet>
      <dgm:spPr/>
    </dgm:pt>
    <dgm:pt modelId="{7577068F-E662-47D6-950C-8AD03D7E0FB7}" type="pres">
      <dgm:prSet presAssocID="{5D1133B3-B8B4-4006-A27B-E044F66E3AE7}" presName="childText" presStyleLbl="revTx" presStyleIdx="0" presStyleCnt="1">
        <dgm:presLayoutVars>
          <dgm:bulletEnabled val="1"/>
        </dgm:presLayoutVars>
      </dgm:prSet>
      <dgm:spPr/>
    </dgm:pt>
  </dgm:ptLst>
  <dgm:cxnLst>
    <dgm:cxn modelId="{61A06D0E-1109-46A7-9DEF-7AC584E2C1AD}" type="presOf" srcId="{25167B35-7A8A-4A85-A9EA-1162714A40DE}" destId="{AAFF7EEA-E66B-47F5-86F7-FC828F125E8C}" srcOrd="0" destOrd="0" presId="urn:microsoft.com/office/officeart/2005/8/layout/vList2"/>
    <dgm:cxn modelId="{4ADAC714-90AE-405A-A87A-32F29F2697A0}" type="presOf" srcId="{7C8D6FD3-524E-4936-B9E4-8703B5932323}" destId="{7577068F-E662-47D6-950C-8AD03D7E0FB7}" srcOrd="0" destOrd="2" presId="urn:microsoft.com/office/officeart/2005/8/layout/vList2"/>
    <dgm:cxn modelId="{4F316524-9BA6-4894-A2FD-2EEEE1E917D1}" type="presOf" srcId="{EED4657E-8774-448C-A254-772F6112EA53}" destId="{7577068F-E662-47D6-950C-8AD03D7E0FB7}" srcOrd="0" destOrd="1" presId="urn:microsoft.com/office/officeart/2005/8/layout/vList2"/>
    <dgm:cxn modelId="{1C8D8D88-A6B6-4AB2-A197-41DF1A1C7F9E}" srcId="{5D1133B3-B8B4-4006-A27B-E044F66E3AE7}" destId="{7C8D6FD3-524E-4936-B9E4-8703B5932323}" srcOrd="2" destOrd="0" parTransId="{C312EB77-8B78-480C-9339-DF42E3EE8986}" sibTransId="{0B12309E-902E-4564-AACF-116674E9F817}"/>
    <dgm:cxn modelId="{0718EC98-474C-421F-ABCB-A6910A899DCE}" type="presOf" srcId="{04630EA9-8E25-4C77-A2A4-491E3F4894AD}" destId="{7577068F-E662-47D6-950C-8AD03D7E0FB7}" srcOrd="0" destOrd="0" presId="urn:microsoft.com/office/officeart/2005/8/layout/vList2"/>
    <dgm:cxn modelId="{C59A5AA9-7C31-409B-A7B5-A0294A9A09BD}" srcId="{25167B35-7A8A-4A85-A9EA-1162714A40DE}" destId="{5D1133B3-B8B4-4006-A27B-E044F66E3AE7}" srcOrd="0" destOrd="0" parTransId="{80C5BBB0-847E-4917-9F77-5A813E56290B}" sibTransId="{3A502E97-6CFA-40B2-AB17-7ECDC2F5CF51}"/>
    <dgm:cxn modelId="{F31B92AE-9B35-47D3-B1AB-037EB163C0A3}" srcId="{5D1133B3-B8B4-4006-A27B-E044F66E3AE7}" destId="{EED4657E-8774-448C-A254-772F6112EA53}" srcOrd="1" destOrd="0" parTransId="{506F3C89-DF27-4056-A803-92AF8D8D6B32}" sibTransId="{3433B4CC-290A-453A-9880-EEA3FD5BA0FF}"/>
    <dgm:cxn modelId="{D1E4A6D3-5C5B-42D1-9C08-D9C385D3E6D7}" type="presOf" srcId="{5D1133B3-B8B4-4006-A27B-E044F66E3AE7}" destId="{37FE1244-BE2D-4C1D-86EF-C3F27EA4D462}" srcOrd="0" destOrd="0" presId="urn:microsoft.com/office/officeart/2005/8/layout/vList2"/>
    <dgm:cxn modelId="{E29660EC-6C73-468B-A21C-8CED596D4E08}" srcId="{5D1133B3-B8B4-4006-A27B-E044F66E3AE7}" destId="{04630EA9-8E25-4C77-A2A4-491E3F4894AD}" srcOrd="0" destOrd="0" parTransId="{2C8E316F-635F-48C4-8AE2-90388B98EB19}" sibTransId="{FD14DAAB-411D-4364-A172-F7683BBCB0E2}"/>
    <dgm:cxn modelId="{1E90737F-4437-46D1-82F8-BCBF626DC429}" type="presParOf" srcId="{AAFF7EEA-E66B-47F5-86F7-FC828F125E8C}" destId="{37FE1244-BE2D-4C1D-86EF-C3F27EA4D462}" srcOrd="0" destOrd="0" presId="urn:microsoft.com/office/officeart/2005/8/layout/vList2"/>
    <dgm:cxn modelId="{69354831-D768-42A0-8B35-5A422F338B9D}" type="presParOf" srcId="{AAFF7EEA-E66B-47F5-86F7-FC828F125E8C}" destId="{7577068F-E662-47D6-950C-8AD03D7E0FB7}"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167B35-7A8A-4A85-A9EA-1162714A40D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D1133B3-B8B4-4006-A27B-E044F66E3AE7}">
      <dgm:prSet phldr="0"/>
      <dgm:spPr/>
      <dgm:t>
        <a:bodyPr/>
        <a:lstStyle/>
        <a:p>
          <a:pPr rtl="0"/>
          <a:r>
            <a:rPr lang="en-US" dirty="0">
              <a:latin typeface="DengXian Light" panose="020F0302020204030204"/>
            </a:rPr>
            <a:t>Potential Issues: </a:t>
          </a:r>
          <a:endParaRPr lang="en-US" dirty="0"/>
        </a:p>
      </dgm:t>
    </dgm:pt>
    <dgm:pt modelId="{80C5BBB0-847E-4917-9F77-5A813E56290B}" type="parTrans" cxnId="{C59A5AA9-7C31-409B-A7B5-A0294A9A09BD}">
      <dgm:prSet/>
      <dgm:spPr/>
      <dgm:t>
        <a:bodyPr/>
        <a:lstStyle/>
        <a:p>
          <a:endParaRPr lang="en-US"/>
        </a:p>
      </dgm:t>
    </dgm:pt>
    <dgm:pt modelId="{3A502E97-6CFA-40B2-AB17-7ECDC2F5CF51}" type="sibTrans" cxnId="{C59A5AA9-7C31-409B-A7B5-A0294A9A09BD}">
      <dgm:prSet/>
      <dgm:spPr/>
      <dgm:t>
        <a:bodyPr/>
        <a:lstStyle/>
        <a:p>
          <a:endParaRPr lang="en-US"/>
        </a:p>
      </dgm:t>
    </dgm:pt>
    <dgm:pt modelId="{04630EA9-8E25-4C77-A2A4-491E3F4894AD}">
      <dgm:prSet/>
      <dgm:spPr/>
      <dgm:t>
        <a:bodyPr/>
        <a:lstStyle/>
        <a:p>
          <a:pPr rtl="0"/>
          <a:r>
            <a:rPr lang="en-CA" dirty="0"/>
            <a:t>Imperfect </a:t>
          </a:r>
          <a:r>
            <a:rPr lang="en-CA" dirty="0">
              <a:latin typeface="DengXian Light" panose="020F0302020204030204"/>
            </a:rPr>
            <a:t>sampling and heterogeneity</a:t>
          </a:r>
          <a:endParaRPr lang="en-US" dirty="0"/>
        </a:p>
      </dgm:t>
    </dgm:pt>
    <dgm:pt modelId="{2C8E316F-635F-48C4-8AE2-90388B98EB19}" type="parTrans" cxnId="{E29660EC-6C73-468B-A21C-8CED596D4E08}">
      <dgm:prSet/>
      <dgm:spPr/>
      <dgm:t>
        <a:bodyPr/>
        <a:lstStyle/>
        <a:p>
          <a:endParaRPr lang="en-US"/>
        </a:p>
      </dgm:t>
    </dgm:pt>
    <dgm:pt modelId="{FD14DAAB-411D-4364-A172-F7683BBCB0E2}" type="sibTrans" cxnId="{E29660EC-6C73-468B-A21C-8CED596D4E08}">
      <dgm:prSet/>
      <dgm:spPr/>
      <dgm:t>
        <a:bodyPr/>
        <a:lstStyle/>
        <a:p>
          <a:endParaRPr lang="en-US"/>
        </a:p>
      </dgm:t>
    </dgm:pt>
    <dgm:pt modelId="{EED4657E-8774-448C-A254-772F6112EA53}">
      <dgm:prSet phldr="0"/>
      <dgm:spPr/>
      <dgm:t>
        <a:bodyPr/>
        <a:lstStyle/>
        <a:p>
          <a:pPr rtl="0"/>
          <a:r>
            <a:rPr lang="en-CA" dirty="0">
              <a:latin typeface="DengXian Light" panose="020F0302020204030204"/>
            </a:rPr>
            <a:t>Limited understanding of the ecology of eDNA</a:t>
          </a:r>
          <a:endParaRPr lang="en-CA" dirty="0"/>
        </a:p>
      </dgm:t>
    </dgm:pt>
    <dgm:pt modelId="{506F3C89-DF27-4056-A803-92AF8D8D6B32}" type="parTrans" cxnId="{F31B92AE-9B35-47D3-B1AB-037EB163C0A3}">
      <dgm:prSet/>
      <dgm:spPr/>
      <dgm:t>
        <a:bodyPr/>
        <a:lstStyle/>
        <a:p>
          <a:endParaRPr lang="en-US"/>
        </a:p>
      </dgm:t>
    </dgm:pt>
    <dgm:pt modelId="{3433B4CC-290A-453A-9880-EEA3FD5BA0FF}" type="sibTrans" cxnId="{F31B92AE-9B35-47D3-B1AB-037EB163C0A3}">
      <dgm:prSet/>
      <dgm:spPr/>
      <dgm:t>
        <a:bodyPr/>
        <a:lstStyle/>
        <a:p>
          <a:endParaRPr lang="en-US"/>
        </a:p>
      </dgm:t>
    </dgm:pt>
    <dgm:pt modelId="{7C8D6FD3-524E-4936-B9E4-8703B5932323}">
      <dgm:prSet phldr="0"/>
      <dgm:spPr/>
      <dgm:t>
        <a:bodyPr/>
        <a:lstStyle/>
        <a:p>
          <a:pPr rtl="0"/>
          <a:r>
            <a:rPr lang="en-CA" dirty="0">
              <a:latin typeface="DengXian Light" panose="020F0302020204030204"/>
            </a:rPr>
            <a:t>Inconsistencies in the methodology</a:t>
          </a:r>
          <a:endParaRPr lang="en-CA" dirty="0"/>
        </a:p>
      </dgm:t>
    </dgm:pt>
    <dgm:pt modelId="{C312EB77-8B78-480C-9339-DF42E3EE8986}" type="parTrans" cxnId="{1C8D8D88-A6B6-4AB2-A197-41DF1A1C7F9E}">
      <dgm:prSet/>
      <dgm:spPr/>
      <dgm:t>
        <a:bodyPr/>
        <a:lstStyle/>
        <a:p>
          <a:endParaRPr lang="en-US"/>
        </a:p>
      </dgm:t>
    </dgm:pt>
    <dgm:pt modelId="{0B12309E-902E-4564-AACF-116674E9F817}" type="sibTrans" cxnId="{1C8D8D88-A6B6-4AB2-A197-41DF1A1C7F9E}">
      <dgm:prSet/>
      <dgm:spPr/>
      <dgm:t>
        <a:bodyPr/>
        <a:lstStyle/>
        <a:p>
          <a:endParaRPr lang="en-US"/>
        </a:p>
      </dgm:t>
    </dgm:pt>
    <dgm:pt modelId="{E8EB7E81-C4D4-4B04-AC23-6E7F40E8C0B8}">
      <dgm:prSet phldr="0"/>
      <dgm:spPr/>
      <dgm:t>
        <a:bodyPr/>
        <a:lstStyle/>
        <a:p>
          <a:pPr rtl="0"/>
          <a:r>
            <a:rPr lang="en-CA" dirty="0">
              <a:latin typeface="DengXian Light" panose="020F0302020204030204"/>
            </a:rPr>
            <a:t>Lack of ecological information</a:t>
          </a:r>
          <a:endParaRPr lang="en-CA" dirty="0"/>
        </a:p>
      </dgm:t>
    </dgm:pt>
    <dgm:pt modelId="{535682AA-04B8-41B8-977D-67F811A9F21A}" type="parTrans" cxnId="{77C7AF40-905C-4239-91C1-3D1AB514C9A7}">
      <dgm:prSet/>
      <dgm:spPr/>
      <dgm:t>
        <a:bodyPr/>
        <a:lstStyle/>
        <a:p>
          <a:endParaRPr lang="en-US"/>
        </a:p>
      </dgm:t>
    </dgm:pt>
    <dgm:pt modelId="{4CCE748C-A95C-4692-87B7-F60AC676754F}" type="sibTrans" cxnId="{77C7AF40-905C-4239-91C1-3D1AB514C9A7}">
      <dgm:prSet/>
      <dgm:spPr/>
      <dgm:t>
        <a:bodyPr/>
        <a:lstStyle/>
        <a:p>
          <a:endParaRPr lang="en-US"/>
        </a:p>
      </dgm:t>
    </dgm:pt>
    <dgm:pt modelId="{AAFF7EEA-E66B-47F5-86F7-FC828F125E8C}" type="pres">
      <dgm:prSet presAssocID="{25167B35-7A8A-4A85-A9EA-1162714A40DE}" presName="linear" presStyleCnt="0">
        <dgm:presLayoutVars>
          <dgm:animLvl val="lvl"/>
          <dgm:resizeHandles val="exact"/>
        </dgm:presLayoutVars>
      </dgm:prSet>
      <dgm:spPr/>
    </dgm:pt>
    <dgm:pt modelId="{37FE1244-BE2D-4C1D-86EF-C3F27EA4D462}" type="pres">
      <dgm:prSet presAssocID="{5D1133B3-B8B4-4006-A27B-E044F66E3AE7}" presName="parentText" presStyleLbl="node1" presStyleIdx="0" presStyleCnt="1">
        <dgm:presLayoutVars>
          <dgm:chMax val="0"/>
          <dgm:bulletEnabled val="1"/>
        </dgm:presLayoutVars>
      </dgm:prSet>
      <dgm:spPr/>
    </dgm:pt>
    <dgm:pt modelId="{7577068F-E662-47D6-950C-8AD03D7E0FB7}" type="pres">
      <dgm:prSet presAssocID="{5D1133B3-B8B4-4006-A27B-E044F66E3AE7}" presName="childText" presStyleLbl="revTx" presStyleIdx="0" presStyleCnt="1">
        <dgm:presLayoutVars>
          <dgm:bulletEnabled val="1"/>
        </dgm:presLayoutVars>
      </dgm:prSet>
      <dgm:spPr/>
    </dgm:pt>
  </dgm:ptLst>
  <dgm:cxnLst>
    <dgm:cxn modelId="{61A06D0E-1109-46A7-9DEF-7AC584E2C1AD}" type="presOf" srcId="{25167B35-7A8A-4A85-A9EA-1162714A40DE}" destId="{AAFF7EEA-E66B-47F5-86F7-FC828F125E8C}" srcOrd="0" destOrd="0" presId="urn:microsoft.com/office/officeart/2005/8/layout/vList2"/>
    <dgm:cxn modelId="{F400F02F-769D-4FF4-9B78-5BC35F0DB898}" type="presOf" srcId="{E8EB7E81-C4D4-4B04-AC23-6E7F40E8C0B8}" destId="{7577068F-E662-47D6-950C-8AD03D7E0FB7}" srcOrd="0" destOrd="3" presId="urn:microsoft.com/office/officeart/2005/8/layout/vList2"/>
    <dgm:cxn modelId="{77C7AF40-905C-4239-91C1-3D1AB514C9A7}" srcId="{5D1133B3-B8B4-4006-A27B-E044F66E3AE7}" destId="{E8EB7E81-C4D4-4B04-AC23-6E7F40E8C0B8}" srcOrd="3" destOrd="0" parTransId="{535682AA-04B8-41B8-977D-67F811A9F21A}" sibTransId="{4CCE748C-A95C-4692-87B7-F60AC676754F}"/>
    <dgm:cxn modelId="{C0391965-5756-4225-86DE-C63E3CACBD73}" type="presOf" srcId="{04630EA9-8E25-4C77-A2A4-491E3F4894AD}" destId="{7577068F-E662-47D6-950C-8AD03D7E0FB7}" srcOrd="0" destOrd="0" presId="urn:microsoft.com/office/officeart/2005/8/layout/vList2"/>
    <dgm:cxn modelId="{1C8D8D88-A6B6-4AB2-A197-41DF1A1C7F9E}" srcId="{5D1133B3-B8B4-4006-A27B-E044F66E3AE7}" destId="{7C8D6FD3-524E-4936-B9E4-8703B5932323}" srcOrd="2" destOrd="0" parTransId="{C312EB77-8B78-480C-9339-DF42E3EE8986}" sibTransId="{0B12309E-902E-4564-AACF-116674E9F817}"/>
    <dgm:cxn modelId="{0F316DA0-0133-4F05-A36D-E1483985DC6C}" type="presOf" srcId="{7C8D6FD3-524E-4936-B9E4-8703B5932323}" destId="{7577068F-E662-47D6-950C-8AD03D7E0FB7}" srcOrd="0" destOrd="2" presId="urn:microsoft.com/office/officeart/2005/8/layout/vList2"/>
    <dgm:cxn modelId="{C59A5AA9-7C31-409B-A7B5-A0294A9A09BD}" srcId="{25167B35-7A8A-4A85-A9EA-1162714A40DE}" destId="{5D1133B3-B8B4-4006-A27B-E044F66E3AE7}" srcOrd="0" destOrd="0" parTransId="{80C5BBB0-847E-4917-9F77-5A813E56290B}" sibTransId="{3A502E97-6CFA-40B2-AB17-7ECDC2F5CF51}"/>
    <dgm:cxn modelId="{F31B92AE-9B35-47D3-B1AB-037EB163C0A3}" srcId="{5D1133B3-B8B4-4006-A27B-E044F66E3AE7}" destId="{EED4657E-8774-448C-A254-772F6112EA53}" srcOrd="1" destOrd="0" parTransId="{506F3C89-DF27-4056-A803-92AF8D8D6B32}" sibTransId="{3433B4CC-290A-453A-9880-EEA3FD5BA0FF}"/>
    <dgm:cxn modelId="{3A4C66B4-B219-43AE-851F-0C60582A8D5F}" type="presOf" srcId="{EED4657E-8774-448C-A254-772F6112EA53}" destId="{7577068F-E662-47D6-950C-8AD03D7E0FB7}" srcOrd="0" destOrd="1" presId="urn:microsoft.com/office/officeart/2005/8/layout/vList2"/>
    <dgm:cxn modelId="{1B3C81D9-83DA-43DE-B5D7-4AA3478E0E09}" type="presOf" srcId="{5D1133B3-B8B4-4006-A27B-E044F66E3AE7}" destId="{37FE1244-BE2D-4C1D-86EF-C3F27EA4D462}" srcOrd="0" destOrd="0" presId="urn:microsoft.com/office/officeart/2005/8/layout/vList2"/>
    <dgm:cxn modelId="{E29660EC-6C73-468B-A21C-8CED596D4E08}" srcId="{5D1133B3-B8B4-4006-A27B-E044F66E3AE7}" destId="{04630EA9-8E25-4C77-A2A4-491E3F4894AD}" srcOrd="0" destOrd="0" parTransId="{2C8E316F-635F-48C4-8AE2-90388B98EB19}" sibTransId="{FD14DAAB-411D-4364-A172-F7683BBCB0E2}"/>
    <dgm:cxn modelId="{D854B405-F8C9-4E1E-96E0-B196D33045D0}" type="presParOf" srcId="{AAFF7EEA-E66B-47F5-86F7-FC828F125E8C}" destId="{37FE1244-BE2D-4C1D-86EF-C3F27EA4D462}" srcOrd="0" destOrd="0" presId="urn:microsoft.com/office/officeart/2005/8/layout/vList2"/>
    <dgm:cxn modelId="{C99BD5FA-77FA-48BA-8D82-848B115C251A}" type="presParOf" srcId="{AAFF7EEA-E66B-47F5-86F7-FC828F125E8C}" destId="{7577068F-E662-47D6-950C-8AD03D7E0FB7}"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E1244-BE2D-4C1D-86EF-C3F27EA4D462}">
      <dsp:nvSpPr>
        <dsp:cNvPr id="0" name=""/>
        <dsp:cNvSpPr/>
      </dsp:nvSpPr>
      <dsp:spPr>
        <a:xfrm>
          <a:off x="0" y="274574"/>
          <a:ext cx="6468005" cy="10793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latin typeface="DengXian Light" panose="020F0302020204030204"/>
            </a:rPr>
            <a:t>Uses:</a:t>
          </a:r>
          <a:endParaRPr lang="en-US" sz="4100" kern="1200" dirty="0"/>
        </a:p>
      </dsp:txBody>
      <dsp:txXfrm>
        <a:off x="52688" y="327262"/>
        <a:ext cx="6362629" cy="973948"/>
      </dsp:txXfrm>
    </dsp:sp>
    <dsp:sp modelId="{7577068F-E662-47D6-950C-8AD03D7E0FB7}">
      <dsp:nvSpPr>
        <dsp:cNvPr id="0" name=""/>
        <dsp:cNvSpPr/>
      </dsp:nvSpPr>
      <dsp:spPr>
        <a:xfrm>
          <a:off x="0" y="1353899"/>
          <a:ext cx="6468005" cy="233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359" tIns="52070" rIns="291592" bIns="52070" numCol="1" spcCol="1270" anchor="t" anchorCtr="0">
          <a:noAutofit/>
        </a:bodyPr>
        <a:lstStyle/>
        <a:p>
          <a:pPr marL="285750" lvl="1" indent="-285750" algn="l" defTabSz="1422400" rtl="0">
            <a:lnSpc>
              <a:spcPct val="90000"/>
            </a:lnSpc>
            <a:spcBef>
              <a:spcPct val="0"/>
            </a:spcBef>
            <a:spcAft>
              <a:spcPct val="20000"/>
            </a:spcAft>
            <a:buChar char="•"/>
          </a:pPr>
          <a:r>
            <a:rPr lang="en-CA" sz="3200" kern="1200" dirty="0">
              <a:latin typeface="DengXian Light" panose="020F0302020204030204"/>
            </a:rPr>
            <a:t>Uncover greater diversity</a:t>
          </a:r>
          <a:endParaRPr lang="en-CA" sz="3200" kern="1200" dirty="0"/>
        </a:p>
        <a:p>
          <a:pPr marL="285750" lvl="1" indent="-285750" algn="l" defTabSz="1422400" rtl="0">
            <a:lnSpc>
              <a:spcPct val="90000"/>
            </a:lnSpc>
            <a:spcBef>
              <a:spcPct val="0"/>
            </a:spcBef>
            <a:spcAft>
              <a:spcPct val="20000"/>
            </a:spcAft>
            <a:buChar char="•"/>
          </a:pPr>
          <a:r>
            <a:rPr lang="en-CA" sz="3200" kern="1200" dirty="0">
              <a:latin typeface="DengXian Light" panose="020F0302020204030204"/>
            </a:rPr>
            <a:t>Detect species at low abundance</a:t>
          </a:r>
          <a:endParaRPr lang="en-US" sz="3200" kern="1200" dirty="0"/>
        </a:p>
        <a:p>
          <a:pPr marL="285750" lvl="1" indent="-285750" algn="l" defTabSz="1422400" rtl="0">
            <a:lnSpc>
              <a:spcPct val="90000"/>
            </a:lnSpc>
            <a:spcBef>
              <a:spcPct val="0"/>
            </a:spcBef>
            <a:spcAft>
              <a:spcPct val="20000"/>
            </a:spcAft>
            <a:buChar char="•"/>
          </a:pPr>
          <a:r>
            <a:rPr lang="en-CA" sz="3200" kern="1200" dirty="0">
              <a:latin typeface="DengXian Light" panose="020F0302020204030204"/>
            </a:rPr>
            <a:t>Distinguish between species that are morphologically similar</a:t>
          </a:r>
          <a:r>
            <a:rPr lang="en-CA" sz="3200" kern="1200" dirty="0"/>
            <a:t> </a:t>
          </a:r>
        </a:p>
      </dsp:txBody>
      <dsp:txXfrm>
        <a:off x="0" y="1353899"/>
        <a:ext cx="6468005" cy="2333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E1244-BE2D-4C1D-86EF-C3F27EA4D462}">
      <dsp:nvSpPr>
        <dsp:cNvPr id="0" name=""/>
        <dsp:cNvSpPr/>
      </dsp:nvSpPr>
      <dsp:spPr>
        <a:xfrm>
          <a:off x="0" y="146481"/>
          <a:ext cx="6468005" cy="8687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Potential Issues:</a:t>
          </a:r>
        </a:p>
      </dsp:txBody>
      <dsp:txXfrm>
        <a:off x="42408" y="188889"/>
        <a:ext cx="6383189" cy="783909"/>
      </dsp:txXfrm>
    </dsp:sp>
    <dsp:sp modelId="{7577068F-E662-47D6-950C-8AD03D7E0FB7}">
      <dsp:nvSpPr>
        <dsp:cNvPr id="0" name=""/>
        <dsp:cNvSpPr/>
      </dsp:nvSpPr>
      <dsp:spPr>
        <a:xfrm>
          <a:off x="0" y="1015206"/>
          <a:ext cx="6468005" cy="2800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359"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CA" sz="2600" kern="1200"/>
            <a:t>Imperfect sampling and false detections</a:t>
          </a:r>
          <a:endParaRPr lang="en-US" sz="2600" kern="1200"/>
        </a:p>
        <a:p>
          <a:pPr marL="228600" lvl="1" indent="-228600" algn="l" defTabSz="1155700">
            <a:lnSpc>
              <a:spcPct val="90000"/>
            </a:lnSpc>
            <a:spcBef>
              <a:spcPct val="0"/>
            </a:spcBef>
            <a:spcAft>
              <a:spcPct val="20000"/>
            </a:spcAft>
            <a:buChar char="•"/>
          </a:pPr>
          <a:r>
            <a:rPr lang="en-CA" sz="2600" kern="1200"/>
            <a:t>Difficulties in quantifying abundance/ biomass</a:t>
          </a:r>
          <a:endParaRPr lang="en-US" sz="2600" kern="1200"/>
        </a:p>
        <a:p>
          <a:pPr marL="228600" lvl="1" indent="-228600" algn="l" defTabSz="1155700">
            <a:lnSpc>
              <a:spcPct val="90000"/>
            </a:lnSpc>
            <a:spcBef>
              <a:spcPct val="0"/>
            </a:spcBef>
            <a:spcAft>
              <a:spcPct val="20000"/>
            </a:spcAft>
            <a:buChar char="•"/>
          </a:pPr>
          <a:r>
            <a:rPr lang="en-CA" sz="2600" kern="1200"/>
            <a:t>Taxonomic Identification assignment biases</a:t>
          </a:r>
          <a:endParaRPr lang="en-US" sz="2600" kern="1200"/>
        </a:p>
        <a:p>
          <a:pPr marL="228600" lvl="1" indent="-228600" algn="l" defTabSz="1155700">
            <a:lnSpc>
              <a:spcPct val="90000"/>
            </a:lnSpc>
            <a:spcBef>
              <a:spcPct val="0"/>
            </a:spcBef>
            <a:spcAft>
              <a:spcPct val="20000"/>
            </a:spcAft>
            <a:buChar char="•"/>
          </a:pPr>
          <a:r>
            <a:rPr lang="en-CA" sz="2600" kern="1200"/>
            <a:t>Incomplete reference databases </a:t>
          </a:r>
          <a:endParaRPr lang="en-US" sz="2600" kern="1200"/>
        </a:p>
      </dsp:txBody>
      <dsp:txXfrm>
        <a:off x="0" y="1015206"/>
        <a:ext cx="6468005" cy="2800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E1244-BE2D-4C1D-86EF-C3F27EA4D462}">
      <dsp:nvSpPr>
        <dsp:cNvPr id="0" name=""/>
        <dsp:cNvSpPr/>
      </dsp:nvSpPr>
      <dsp:spPr>
        <a:xfrm>
          <a:off x="0" y="135816"/>
          <a:ext cx="6468005" cy="10266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latin typeface="DengXian Light" panose="020F0302020204030204"/>
            </a:rPr>
            <a:t>Uses:</a:t>
          </a:r>
          <a:endParaRPr lang="en-US" sz="3900" kern="1200" dirty="0"/>
        </a:p>
      </dsp:txBody>
      <dsp:txXfrm>
        <a:off x="50118" y="185934"/>
        <a:ext cx="6367769" cy="926439"/>
      </dsp:txXfrm>
    </dsp:sp>
    <dsp:sp modelId="{7577068F-E662-47D6-950C-8AD03D7E0FB7}">
      <dsp:nvSpPr>
        <dsp:cNvPr id="0" name=""/>
        <dsp:cNvSpPr/>
      </dsp:nvSpPr>
      <dsp:spPr>
        <a:xfrm>
          <a:off x="0" y="1162492"/>
          <a:ext cx="6468005" cy="2664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359" tIns="49530" rIns="277368" bIns="49530" numCol="1" spcCol="1270" anchor="t" anchorCtr="0">
          <a:noAutofit/>
        </a:bodyPr>
        <a:lstStyle/>
        <a:p>
          <a:pPr marL="285750" lvl="1" indent="-285750" algn="l" defTabSz="1333500" rtl="0">
            <a:lnSpc>
              <a:spcPct val="90000"/>
            </a:lnSpc>
            <a:spcBef>
              <a:spcPct val="0"/>
            </a:spcBef>
            <a:spcAft>
              <a:spcPct val="20000"/>
            </a:spcAft>
            <a:buChar char="•"/>
          </a:pPr>
          <a:r>
            <a:rPr lang="en-CA" sz="3000" kern="1200" dirty="0">
              <a:latin typeface="DengXian Light" panose="020F0302020204030204"/>
            </a:rPr>
            <a:t>Collect multiple taxa simultaneously</a:t>
          </a:r>
          <a:endParaRPr lang="en-CA" sz="3000" kern="1200" dirty="0"/>
        </a:p>
        <a:p>
          <a:pPr marL="285750" lvl="1" indent="-285750" algn="l" defTabSz="1333500" rtl="0">
            <a:lnSpc>
              <a:spcPct val="90000"/>
            </a:lnSpc>
            <a:spcBef>
              <a:spcPct val="0"/>
            </a:spcBef>
            <a:spcAft>
              <a:spcPct val="20000"/>
            </a:spcAft>
            <a:buChar char="•"/>
          </a:pPr>
          <a:r>
            <a:rPr lang="en-CA" sz="3000" kern="1200" dirty="0">
              <a:latin typeface="DengXian Light" panose="020F0302020204030204"/>
            </a:rPr>
            <a:t>Non-invasive, non-destructive alternatives</a:t>
          </a:r>
          <a:endParaRPr lang="en-CA" sz="3000" kern="1200" dirty="0"/>
        </a:p>
        <a:p>
          <a:pPr marL="285750" lvl="1" indent="-285750" algn="l" defTabSz="1333500" rtl="0">
            <a:lnSpc>
              <a:spcPct val="90000"/>
            </a:lnSpc>
            <a:spcBef>
              <a:spcPct val="0"/>
            </a:spcBef>
            <a:spcAft>
              <a:spcPct val="20000"/>
            </a:spcAft>
            <a:buChar char="•"/>
          </a:pPr>
          <a:r>
            <a:rPr lang="en-CA" sz="3000" kern="1200" dirty="0">
              <a:latin typeface="DengXian Light" panose="020F0302020204030204"/>
            </a:rPr>
            <a:t>Assessment of above and belowground signals </a:t>
          </a:r>
          <a:endParaRPr lang="en-CA" sz="3000" kern="1200" dirty="0"/>
        </a:p>
      </dsp:txBody>
      <dsp:txXfrm>
        <a:off x="0" y="1162492"/>
        <a:ext cx="6468005" cy="26640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E1244-BE2D-4C1D-86EF-C3F27EA4D462}">
      <dsp:nvSpPr>
        <dsp:cNvPr id="0" name=""/>
        <dsp:cNvSpPr/>
      </dsp:nvSpPr>
      <dsp:spPr>
        <a:xfrm>
          <a:off x="0" y="203249"/>
          <a:ext cx="6468005" cy="9476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dirty="0">
              <a:latin typeface="DengXian Light" panose="020F0302020204030204"/>
            </a:rPr>
            <a:t>Potential Issues: </a:t>
          </a:r>
          <a:endParaRPr lang="en-US" sz="3600" kern="1200" dirty="0"/>
        </a:p>
      </dsp:txBody>
      <dsp:txXfrm>
        <a:off x="46263" y="249512"/>
        <a:ext cx="6375479" cy="855173"/>
      </dsp:txXfrm>
    </dsp:sp>
    <dsp:sp modelId="{7577068F-E662-47D6-950C-8AD03D7E0FB7}">
      <dsp:nvSpPr>
        <dsp:cNvPr id="0" name=""/>
        <dsp:cNvSpPr/>
      </dsp:nvSpPr>
      <dsp:spPr>
        <a:xfrm>
          <a:off x="0" y="1150949"/>
          <a:ext cx="6468005" cy="260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359" tIns="45720" rIns="256032" bIns="45720" numCol="1" spcCol="1270" anchor="t" anchorCtr="0">
          <a:noAutofit/>
        </a:bodyPr>
        <a:lstStyle/>
        <a:p>
          <a:pPr marL="285750" lvl="1" indent="-285750" algn="l" defTabSz="1244600" rtl="0">
            <a:lnSpc>
              <a:spcPct val="90000"/>
            </a:lnSpc>
            <a:spcBef>
              <a:spcPct val="0"/>
            </a:spcBef>
            <a:spcAft>
              <a:spcPct val="20000"/>
            </a:spcAft>
            <a:buChar char="•"/>
          </a:pPr>
          <a:r>
            <a:rPr lang="en-CA" sz="2800" kern="1200" dirty="0"/>
            <a:t>Imperfect </a:t>
          </a:r>
          <a:r>
            <a:rPr lang="en-CA" sz="2800" kern="1200" dirty="0">
              <a:latin typeface="DengXian Light" panose="020F0302020204030204"/>
            </a:rPr>
            <a:t>sampling and heterogeneity</a:t>
          </a:r>
          <a:endParaRPr lang="en-US" sz="2800" kern="1200" dirty="0"/>
        </a:p>
        <a:p>
          <a:pPr marL="285750" lvl="1" indent="-285750" algn="l" defTabSz="1244600" rtl="0">
            <a:lnSpc>
              <a:spcPct val="90000"/>
            </a:lnSpc>
            <a:spcBef>
              <a:spcPct val="0"/>
            </a:spcBef>
            <a:spcAft>
              <a:spcPct val="20000"/>
            </a:spcAft>
            <a:buChar char="•"/>
          </a:pPr>
          <a:r>
            <a:rPr lang="en-CA" sz="2800" kern="1200" dirty="0">
              <a:latin typeface="DengXian Light" panose="020F0302020204030204"/>
            </a:rPr>
            <a:t>Limited understanding of the ecology of eDNA</a:t>
          </a:r>
          <a:endParaRPr lang="en-CA" sz="2800" kern="1200" dirty="0"/>
        </a:p>
        <a:p>
          <a:pPr marL="285750" lvl="1" indent="-285750" algn="l" defTabSz="1244600" rtl="0">
            <a:lnSpc>
              <a:spcPct val="90000"/>
            </a:lnSpc>
            <a:spcBef>
              <a:spcPct val="0"/>
            </a:spcBef>
            <a:spcAft>
              <a:spcPct val="20000"/>
            </a:spcAft>
            <a:buChar char="•"/>
          </a:pPr>
          <a:r>
            <a:rPr lang="en-CA" sz="2800" kern="1200" dirty="0">
              <a:latin typeface="DengXian Light" panose="020F0302020204030204"/>
            </a:rPr>
            <a:t>Inconsistencies in the methodology</a:t>
          </a:r>
          <a:endParaRPr lang="en-CA" sz="2800" kern="1200" dirty="0"/>
        </a:p>
        <a:p>
          <a:pPr marL="285750" lvl="1" indent="-285750" algn="l" defTabSz="1244600" rtl="0">
            <a:lnSpc>
              <a:spcPct val="90000"/>
            </a:lnSpc>
            <a:spcBef>
              <a:spcPct val="0"/>
            </a:spcBef>
            <a:spcAft>
              <a:spcPct val="20000"/>
            </a:spcAft>
            <a:buChar char="•"/>
          </a:pPr>
          <a:r>
            <a:rPr lang="en-CA" sz="2800" kern="1200" dirty="0">
              <a:latin typeface="DengXian Light" panose="020F0302020204030204"/>
            </a:rPr>
            <a:t>Lack of ecological information</a:t>
          </a:r>
          <a:endParaRPr lang="en-CA" sz="2800" kern="1200" dirty="0"/>
        </a:p>
      </dsp:txBody>
      <dsp:txXfrm>
        <a:off x="0" y="1150949"/>
        <a:ext cx="6468005" cy="26082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b="0" i="0" u="none" strike="noStrike">
                <a:solidFill>
                  <a:srgbClr val="000000"/>
                </a:solidFill>
                <a:latin typeface="Calibri"/>
                <a:ea typeface="Calibri"/>
                <a:cs typeface="Calibri"/>
                <a:sym typeface="Calibri"/>
              </a:rPr>
              <a:t>Looking into different questions focused on the detection and repeatability of these DNA based methods to determine how robust and sensitive DNA metabarcoding methodology can be in Alberta ecosystems.</a:t>
            </a:r>
            <a:endParaRPr/>
          </a:p>
        </p:txBody>
      </p:sp>
      <p:sp>
        <p:nvSpPr>
          <p:cNvPr id="104" name="Google Shape;10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1383B-1590-5DA4-8F0B-FD50C10DC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DBC8BA-5A83-2E9F-80EF-2875FEE76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D85BC-9C4D-8C99-E763-2F3CFADCF56E}"/>
              </a:ext>
            </a:extLst>
          </p:cNvPr>
          <p:cNvSpPr>
            <a:spLocks noGrp="1"/>
          </p:cNvSpPr>
          <p:nvPr>
            <p:ph type="body" idx="1"/>
          </p:nvPr>
        </p:nvSpPr>
        <p:spPr/>
        <p:txBody>
          <a:bodyPr/>
          <a:lstStyle/>
          <a:p>
            <a:r>
              <a:rPr lang="en-US"/>
              <a:t>Theoretically, anything with DNA </a:t>
            </a:r>
          </a:p>
          <a:p>
            <a:r>
              <a:rPr lang="en-US"/>
              <a:t>- Been used for fish </a:t>
            </a:r>
          </a:p>
          <a:p>
            <a:endParaRPr lang="en-US"/>
          </a:p>
          <a:p>
            <a:endParaRPr lang="en-US"/>
          </a:p>
        </p:txBody>
      </p:sp>
      <p:sp>
        <p:nvSpPr>
          <p:cNvPr id="4" name="Slide Number Placeholder 3">
            <a:extLst>
              <a:ext uri="{FF2B5EF4-FFF2-40B4-BE49-F238E27FC236}">
                <a16:creationId xmlns:a16="http://schemas.microsoft.com/office/drawing/2014/main" id="{6451A1DA-49ED-8C6A-9CC9-920651F58EAC}"/>
              </a:ext>
            </a:extLst>
          </p:cNvPr>
          <p:cNvSpPr>
            <a:spLocks noGrp="1"/>
          </p:cNvSpPr>
          <p:nvPr>
            <p:ph type="sldNum" sz="quarter" idx="5"/>
          </p:nvPr>
        </p:nvSpPr>
        <p:spPr/>
        <p:txBody>
          <a:bodyPr/>
          <a:lstStyle/>
          <a:p>
            <a:fld id="{1E419AC6-CEF2-4491-87AE-B996E24FD035}" type="slidenum">
              <a:rPr lang="en-US" smtClean="0"/>
              <a:t>12</a:t>
            </a:fld>
            <a:endParaRPr lang="en-US"/>
          </a:p>
        </p:txBody>
      </p:sp>
    </p:spTree>
    <p:extLst>
      <p:ext uri="{BB962C8B-B14F-4D97-AF65-F5344CB8AC3E}">
        <p14:creationId xmlns:p14="http://schemas.microsoft.com/office/powerpoint/2010/main" val="895830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419AC6-CEF2-4491-87AE-B996E24FD035}" type="slidenum">
              <a:rPr lang="en-US" smtClean="0"/>
              <a:t>14</a:t>
            </a:fld>
            <a:endParaRPr lang="en-US"/>
          </a:p>
        </p:txBody>
      </p:sp>
    </p:spTree>
    <p:extLst>
      <p:ext uri="{BB962C8B-B14F-4D97-AF65-F5344CB8AC3E}">
        <p14:creationId xmlns:p14="http://schemas.microsoft.com/office/powerpoint/2010/main" val="234896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419AC6-CEF2-4491-87AE-B996E24FD035}" type="slidenum">
              <a:rPr lang="en-US" smtClean="0"/>
              <a:t>15</a:t>
            </a:fld>
            <a:endParaRPr lang="en-US"/>
          </a:p>
        </p:txBody>
      </p:sp>
    </p:spTree>
    <p:extLst>
      <p:ext uri="{BB962C8B-B14F-4D97-AF65-F5344CB8AC3E}">
        <p14:creationId xmlns:p14="http://schemas.microsoft.com/office/powerpoint/2010/main" val="526274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B1B35-11D2-292B-FA79-E15AB2095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7947C-DFA1-114D-25C8-7EAB88978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86AF0-0B7C-B0F8-3496-ED16DCB11AB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E2488A3-AE8E-D477-AFC4-C7B5B15934AB}"/>
              </a:ext>
            </a:extLst>
          </p:cNvPr>
          <p:cNvSpPr>
            <a:spLocks noGrp="1"/>
          </p:cNvSpPr>
          <p:nvPr>
            <p:ph type="sldNum" sz="quarter" idx="5"/>
          </p:nvPr>
        </p:nvSpPr>
        <p:spPr/>
        <p:txBody>
          <a:bodyPr/>
          <a:lstStyle/>
          <a:p>
            <a:fld id="{4C39D6B5-1460-934F-88BD-B2B91108504C}" type="slidenum">
              <a:rPr kumimoji="1" lang="zh-CN" altLang="en-US" smtClean="0"/>
              <a:t>16</a:t>
            </a:fld>
            <a:endParaRPr kumimoji="1" lang="zh-CN" altLang="en-US"/>
          </a:p>
        </p:txBody>
      </p:sp>
    </p:spTree>
    <p:extLst>
      <p:ext uri="{BB962C8B-B14F-4D97-AF65-F5344CB8AC3E}">
        <p14:creationId xmlns:p14="http://schemas.microsoft.com/office/powerpoint/2010/main" val="1544329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CCAEC-DECB-EE94-36D5-E3F10F20E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BEA43-CE6E-7EDF-F9D0-5B779079E2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22E49-310B-6494-40CF-3B78FF1615F6}"/>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370F29C3-0FE3-C53B-86AB-FDDE3E2DB54A}"/>
              </a:ext>
            </a:extLst>
          </p:cNvPr>
          <p:cNvSpPr>
            <a:spLocks noGrp="1"/>
          </p:cNvSpPr>
          <p:nvPr>
            <p:ph type="sldNum" sz="quarter" idx="5"/>
          </p:nvPr>
        </p:nvSpPr>
        <p:spPr/>
        <p:txBody>
          <a:bodyPr/>
          <a:lstStyle/>
          <a:p>
            <a:fld id="{4C39D6B5-1460-934F-88BD-B2B91108504C}" type="slidenum">
              <a:rPr kumimoji="1" lang="zh-CN" altLang="en-US" smtClean="0"/>
              <a:t>17</a:t>
            </a:fld>
            <a:endParaRPr kumimoji="1" lang="zh-CN" altLang="en-US"/>
          </a:p>
        </p:txBody>
      </p:sp>
    </p:spTree>
    <p:extLst>
      <p:ext uri="{BB962C8B-B14F-4D97-AF65-F5344CB8AC3E}">
        <p14:creationId xmlns:p14="http://schemas.microsoft.com/office/powerpoint/2010/main" val="2151052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995EB-AAF8-F19D-FE8B-E386D60EC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0C5FA-BB4F-8F36-00D2-4946A4C43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200FC-673B-902A-8515-1620C34D4E0B}"/>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CC946379-FAD7-DF3E-4031-B5A146852200}"/>
              </a:ext>
            </a:extLst>
          </p:cNvPr>
          <p:cNvSpPr>
            <a:spLocks noGrp="1"/>
          </p:cNvSpPr>
          <p:nvPr>
            <p:ph type="sldNum" sz="quarter" idx="5"/>
          </p:nvPr>
        </p:nvSpPr>
        <p:spPr/>
        <p:txBody>
          <a:bodyPr/>
          <a:lstStyle/>
          <a:p>
            <a:fld id="{4C39D6B5-1460-934F-88BD-B2B91108504C}" type="slidenum">
              <a:rPr kumimoji="1" lang="zh-CN" altLang="en-US" smtClean="0"/>
              <a:t>18</a:t>
            </a:fld>
            <a:endParaRPr kumimoji="1" lang="zh-CN" altLang="en-US"/>
          </a:p>
        </p:txBody>
      </p:sp>
    </p:spTree>
    <p:extLst>
      <p:ext uri="{BB962C8B-B14F-4D97-AF65-F5344CB8AC3E}">
        <p14:creationId xmlns:p14="http://schemas.microsoft.com/office/powerpoint/2010/main" val="4207334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19</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0499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138E9-3DC9-498F-9B15-8CA165A4C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354C2-5E6E-C85F-B7C4-4721BDFA6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E6328-0363-1A7C-8A37-B8FF7D70E9DA}"/>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A6D01C73-FEED-C60F-A4D1-64F37676E93A}"/>
              </a:ext>
            </a:extLst>
          </p:cNvPr>
          <p:cNvSpPr>
            <a:spLocks noGrp="1"/>
          </p:cNvSpPr>
          <p:nvPr>
            <p:ph type="sldNum" sz="quarter" idx="5"/>
          </p:nvPr>
        </p:nvSpPr>
        <p:spPr/>
        <p:txBody>
          <a:bodyPr/>
          <a:lstStyle/>
          <a:p>
            <a:fld id="{4C39D6B5-1460-934F-88BD-B2B91108504C}" type="slidenum">
              <a:rPr kumimoji="1" lang="zh-CN" altLang="en-US" smtClean="0"/>
              <a:t>20</a:t>
            </a:fld>
            <a:endParaRPr kumimoji="1" lang="zh-CN" altLang="en-US"/>
          </a:p>
        </p:txBody>
      </p:sp>
    </p:spTree>
    <p:extLst>
      <p:ext uri="{BB962C8B-B14F-4D97-AF65-F5344CB8AC3E}">
        <p14:creationId xmlns:p14="http://schemas.microsoft.com/office/powerpoint/2010/main" val="3829439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D60B5-BCFF-2ED5-D041-A836E970D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87F72-C8BC-8B19-F48A-E60871226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E3A2E-813A-A8E8-8FA5-6A62A9713C3A}"/>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4C200FA-DB6F-6817-0ADB-E555D243C0AB}"/>
              </a:ext>
            </a:extLst>
          </p:cNvPr>
          <p:cNvSpPr>
            <a:spLocks noGrp="1"/>
          </p:cNvSpPr>
          <p:nvPr>
            <p:ph type="sldNum" sz="quarter" idx="5"/>
          </p:nvPr>
        </p:nvSpPr>
        <p:spPr/>
        <p:txBody>
          <a:bodyPr/>
          <a:lstStyle/>
          <a:p>
            <a:fld id="{4C39D6B5-1460-934F-88BD-B2B91108504C}" type="slidenum">
              <a:rPr kumimoji="1" lang="zh-CN" altLang="en-US" smtClean="0"/>
              <a:t>21</a:t>
            </a:fld>
            <a:endParaRPr kumimoji="1" lang="zh-CN" altLang="en-US"/>
          </a:p>
        </p:txBody>
      </p:sp>
    </p:spTree>
    <p:extLst>
      <p:ext uri="{BB962C8B-B14F-4D97-AF65-F5344CB8AC3E}">
        <p14:creationId xmlns:p14="http://schemas.microsoft.com/office/powerpoint/2010/main" val="1843038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FC3A3-CE90-AFA1-F464-5F3402604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F9856-08FB-2C75-236D-717DA3C97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04FDB-D3FE-1227-6538-F3CDB3809D5C}"/>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C7C7B60C-E41E-E4D1-956A-8910E041ADCD}"/>
              </a:ext>
            </a:extLst>
          </p:cNvPr>
          <p:cNvSpPr>
            <a:spLocks noGrp="1"/>
          </p:cNvSpPr>
          <p:nvPr>
            <p:ph type="sldNum" sz="quarter" idx="5"/>
          </p:nvPr>
        </p:nvSpPr>
        <p:spPr/>
        <p:txBody>
          <a:bodyPr/>
          <a:lstStyle/>
          <a:p>
            <a:fld id="{4C39D6B5-1460-934F-88BD-B2B91108504C}" type="slidenum">
              <a:rPr kumimoji="1" lang="zh-CN" altLang="en-US" smtClean="0"/>
              <a:t>22</a:t>
            </a:fld>
            <a:endParaRPr kumimoji="1" lang="zh-CN" altLang="en-US"/>
          </a:p>
        </p:txBody>
      </p:sp>
    </p:spTree>
    <p:extLst>
      <p:ext uri="{BB962C8B-B14F-4D97-AF65-F5344CB8AC3E}">
        <p14:creationId xmlns:p14="http://schemas.microsoft.com/office/powerpoint/2010/main" val="1928722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ANYONE I AM MISSING? </a:t>
            </a:r>
            <a:endParaRPr/>
          </a:p>
        </p:txBody>
      </p:sp>
      <p:sp>
        <p:nvSpPr>
          <p:cNvPr id="115" name="Google Shape;11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BB0EE-FD59-9456-001F-B7FFF65C9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520CC-0BAD-A47A-543A-44F6B829D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6C0A16-76E6-ADA5-A89C-4033B2B9A198}"/>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B7BB852-653F-9711-B47F-4C2DC4293C75}"/>
              </a:ext>
            </a:extLst>
          </p:cNvPr>
          <p:cNvSpPr>
            <a:spLocks noGrp="1"/>
          </p:cNvSpPr>
          <p:nvPr>
            <p:ph type="sldNum" sz="quarter" idx="5"/>
          </p:nvPr>
        </p:nvSpPr>
        <p:spPr/>
        <p:txBody>
          <a:bodyPr/>
          <a:lstStyle/>
          <a:p>
            <a:fld id="{4C39D6B5-1460-934F-88BD-B2B91108504C}" type="slidenum">
              <a:rPr kumimoji="1" lang="zh-CN" altLang="en-US" smtClean="0"/>
              <a:t>23</a:t>
            </a:fld>
            <a:endParaRPr kumimoji="1" lang="zh-CN" altLang="en-US"/>
          </a:p>
        </p:txBody>
      </p:sp>
    </p:spTree>
    <p:extLst>
      <p:ext uri="{BB962C8B-B14F-4D97-AF65-F5344CB8AC3E}">
        <p14:creationId xmlns:p14="http://schemas.microsoft.com/office/powerpoint/2010/main" val="3690942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i="0" u="none" strike="noStrike" dirty="0">
                <a:solidFill>
                  <a:srgbClr val="000000"/>
                </a:solidFill>
              </a:rPr>
              <a:t>INTRO TO eDNA MONITORING IN THE GRASSLANDS</a:t>
            </a:r>
            <a:endParaRPr dirty="0"/>
          </a:p>
          <a:p>
            <a:pPr marL="0" lvl="0" indent="0" algn="l" rtl="0">
              <a:spcBef>
                <a:spcPts val="0"/>
              </a:spcBef>
              <a:spcAft>
                <a:spcPts val="0"/>
              </a:spcAft>
              <a:buNone/>
            </a:pPr>
            <a:endParaRPr i="0" u="none" strike="noStrike">
              <a:solidFill>
                <a:srgbClr val="000000"/>
              </a:solidFill>
            </a:endParaRPr>
          </a:p>
          <a:p>
            <a:pPr marL="0" lvl="0" indent="0" algn="l" rtl="0">
              <a:spcBef>
                <a:spcPts val="0"/>
              </a:spcBef>
              <a:spcAft>
                <a:spcPts val="0"/>
              </a:spcAft>
              <a:buNone/>
            </a:pPr>
            <a:r>
              <a:rPr lang="en-CA" i="0" u="none" strike="noStrike" dirty="0">
                <a:solidFill>
                  <a:srgbClr val="000000"/>
                </a:solidFill>
              </a:rPr>
              <a:t>Monitoring Grassland diversity is critical to its protection, as there are many species that are endemic to the grassland ecosystem. </a:t>
            </a:r>
            <a:endParaRPr dirty="0"/>
          </a:p>
          <a:p>
            <a:pPr marL="0" lvl="0" indent="0" algn="l" rtl="0">
              <a:spcBef>
                <a:spcPts val="0"/>
              </a:spcBef>
              <a:spcAft>
                <a:spcPts val="0"/>
              </a:spcAft>
              <a:buNone/>
            </a:pPr>
            <a:r>
              <a:rPr lang="en-CA" i="0" u="none" strike="noStrike" dirty="0">
                <a:solidFill>
                  <a:srgbClr val="000000"/>
                </a:solidFill>
              </a:rPr>
              <a:t>Speaking from a cryptogamic perspective it is thought that around 9% of cryptogamic species have not been fully described in some of our most intensively studied grassland ecoregions globally. </a:t>
            </a:r>
            <a:endParaRPr dirty="0"/>
          </a:p>
          <a:p>
            <a:pPr marL="0" indent="0"/>
            <a:endParaRPr lang="en-CA" dirty="0">
              <a:solidFill>
                <a:srgbClr val="000000"/>
              </a:solidFill>
            </a:endParaRPr>
          </a:p>
          <a:p>
            <a:pPr marL="0" lvl="0" indent="0" algn="l" rtl="0">
              <a:spcBef>
                <a:spcPts val="0"/>
              </a:spcBef>
              <a:spcAft>
                <a:spcPts val="0"/>
              </a:spcAft>
              <a:buNone/>
            </a:pPr>
            <a:r>
              <a:rPr lang="en-CA" i="0" u="none" strike="noStrike" dirty="0">
                <a:solidFill>
                  <a:srgbClr val="000000"/>
                </a:solidFill>
              </a:rPr>
              <a:t>As of 2010, only 1.14 </a:t>
            </a:r>
            <a:r>
              <a:rPr lang="en-CA" i="0" u="none" strike="noStrike" dirty="0" err="1">
                <a:solidFill>
                  <a:srgbClr val="000000"/>
                </a:solidFill>
              </a:rPr>
              <a:t>Milion</a:t>
            </a:r>
            <a:r>
              <a:rPr lang="en-CA" i="0" u="none" strike="noStrike" dirty="0">
                <a:solidFill>
                  <a:srgbClr val="000000"/>
                </a:solidFill>
              </a:rPr>
              <a:t> hectares remain of the original 61.5 Million hectares of native grassland in the prairie provinces in Canada. (Bailey et al. 2010). There is extensive conversion of native prairie for agriculture and urban development which puts a vital ecosystem at risk. Once these sites are degraded, the consequences can include loss of vegetation, soil erosion and reduction of soil fertility reducing the ecosystem services they can provide (Finger-Higgens et al. 2022). </a:t>
            </a:r>
            <a:endParaRPr dirty="0"/>
          </a:p>
          <a:p>
            <a:pPr marL="0" lvl="0" indent="0" algn="l" rtl="0">
              <a:spcBef>
                <a:spcPts val="0"/>
              </a:spcBef>
              <a:spcAft>
                <a:spcPts val="0"/>
              </a:spcAft>
              <a:buNone/>
            </a:pPr>
            <a:endParaRPr i="0" u="none" strike="noStrike">
              <a:solidFill>
                <a:srgbClr val="000000"/>
              </a:solidFill>
            </a:endParaRPr>
          </a:p>
          <a:p>
            <a:pPr marL="0" indent="0"/>
            <a:r>
              <a:rPr lang="en-CA" i="0" u="none" strike="noStrike" dirty="0">
                <a:solidFill>
                  <a:srgbClr val="000000"/>
                </a:solidFill>
              </a:rPr>
              <a:t>Seeing as the grasslands provide critical resources for the globe it is important to </a:t>
            </a:r>
            <a:r>
              <a:rPr lang="en-CA" dirty="0">
                <a:solidFill>
                  <a:srgbClr val="000000"/>
                </a:solidFill>
              </a:rPr>
              <a:t>protect, conserve</a:t>
            </a:r>
            <a:r>
              <a:rPr lang="en-CA" i="0" u="none" strike="noStrike" dirty="0">
                <a:solidFill>
                  <a:srgbClr val="000000"/>
                </a:solidFill>
              </a:rPr>
              <a:t> and monitor range health that is reliable and cost effective. Many climate change predictions for regions that are grasslands include more extreme weather patterns and temperatures. This may reduce water availability and increase plant stress. We will continually need to monitor the changes in our habitats and eDNA metabarcoding could be an efficient and appropriate measure of the general shifts occurring in the ecosystem. </a:t>
            </a:r>
            <a:endParaRPr dirty="0"/>
          </a:p>
          <a:p>
            <a:pPr marL="0" lvl="0" indent="0" algn="l" rtl="0">
              <a:spcBef>
                <a:spcPts val="0"/>
              </a:spcBef>
              <a:spcAft>
                <a:spcPts val="0"/>
              </a:spcAft>
              <a:buNone/>
            </a:pPr>
            <a:br>
              <a:rPr lang="en-CA" dirty="0"/>
            </a:br>
            <a:endParaRPr/>
          </a:p>
        </p:txBody>
      </p:sp>
      <p:sp>
        <p:nvSpPr>
          <p:cNvPr id="191" name="Google Shape;19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CA" dirty="0"/>
          </a:p>
          <a:p>
            <a:pPr marL="0" lvl="0" indent="0" algn="l" rtl="0">
              <a:spcBef>
                <a:spcPts val="0"/>
              </a:spcBef>
              <a:spcAft>
                <a:spcPts val="0"/>
              </a:spcAft>
              <a:buNone/>
            </a:pPr>
            <a:r>
              <a:rPr lang="en-CA" i="0" u="none" strike="noStrike" dirty="0">
                <a:solidFill>
                  <a:srgbClr val="000000"/>
                </a:solidFill>
              </a:rPr>
              <a:t>Few taxonomists can critically identify more than 0.01% of the millions of species on the planet and therefore a huge task force of taxonomists are required to identify all these different types of life forms</a:t>
            </a:r>
            <a:endParaRPr dirty="0"/>
          </a:p>
          <a:p>
            <a:pPr marL="0" lvl="0" indent="0" algn="l" rtl="0">
              <a:spcBef>
                <a:spcPts val="0"/>
              </a:spcBef>
              <a:spcAft>
                <a:spcPts val="0"/>
              </a:spcAft>
              <a:buNone/>
            </a:pPr>
            <a:endParaRPr/>
          </a:p>
          <a:p>
            <a:pPr marL="0" lvl="0" indent="0" algn="l" rtl="0">
              <a:spcBef>
                <a:spcPts val="0"/>
              </a:spcBef>
              <a:spcAft>
                <a:spcPts val="0"/>
              </a:spcAft>
              <a:buNone/>
            </a:pPr>
            <a:r>
              <a:rPr lang="en-CA" i="0" u="none" strike="noStrike" dirty="0">
                <a:solidFill>
                  <a:srgbClr val="000000"/>
                </a:solidFill>
              </a:rPr>
              <a:t>Conventional vegetation monitoring methods require expert taxonomists with years of experience in their specific field for the correct and efficient identification of detectable species. taxonomists only capture a snapshot of the diversity, as it is nearly impossible to morphologically identify species missing diagnostic characteristics or species that are ephemeral, cryptic, juvenile or dormant. </a:t>
            </a:r>
            <a:endParaRPr dirty="0"/>
          </a:p>
          <a:p>
            <a:pPr marL="0" lvl="0" indent="0" algn="l" rtl="0">
              <a:spcBef>
                <a:spcPts val="0"/>
              </a:spcBef>
              <a:spcAft>
                <a:spcPts val="0"/>
              </a:spcAft>
              <a:buNone/>
            </a:pPr>
            <a:r>
              <a:rPr lang="en-CA" i="0" u="none" strike="noStrike" dirty="0">
                <a:solidFill>
                  <a:srgbClr val="000000"/>
                </a:solidFill>
              </a:rPr>
              <a:t>Destructive sampling for vouchering is a regular practice and collections are even more necessary when dealing with cryptogamic species that will need lab identification. </a:t>
            </a:r>
            <a:endParaRPr dirty="0"/>
          </a:p>
          <a:p>
            <a:pPr marL="0" marR="0" lvl="0" indent="0" algn="l" rtl="0">
              <a:lnSpc>
                <a:spcPct val="100000"/>
              </a:lnSpc>
              <a:spcBef>
                <a:spcPts val="0"/>
              </a:spcBef>
              <a:spcAft>
                <a:spcPts val="0"/>
              </a:spcAft>
              <a:buClr>
                <a:srgbClr val="000000"/>
              </a:buClr>
              <a:buSzPts val="1800"/>
              <a:buFont typeface="Times New Roman"/>
              <a:buNone/>
            </a:pPr>
            <a:r>
              <a:rPr lang="en-CA" i="0" u="none" strike="noStrike" dirty="0">
                <a:solidFill>
                  <a:srgbClr val="000000"/>
                </a:solidFill>
              </a:rPr>
              <a:t>Furthermore, knowledge surrounding local flora has receded amongst the public, limiting the number of people interested in plant identification. Conventional morphological methods of vegetation monitoring rely on the detection of specific morphological characteristics being observed either in field, or under a microscope. With a reliance on morphological determination, taxonomists only capture a snapshot of the diversity. </a:t>
            </a:r>
            <a:endParaRPr dirty="0"/>
          </a:p>
          <a:p>
            <a:pPr marL="0" lvl="0" indent="0" algn="l" rtl="0">
              <a:spcBef>
                <a:spcPts val="0"/>
              </a:spcBef>
              <a:spcAft>
                <a:spcPts val="0"/>
              </a:spcAft>
              <a:buNone/>
            </a:pPr>
            <a:r>
              <a:rPr lang="en-CA" i="0" u="none" strike="noStrike" dirty="0">
                <a:solidFill>
                  <a:srgbClr val="000000"/>
                </a:solidFill>
              </a:rPr>
              <a:t>Individual observer biases and variations in morphological surveys can affect precision, practicality, accuracy, cost-effectiveness and the ability to share datasets across studies and landscapes. Furthermore, targeting smaller, less abundant, inconspicuous, poorly detectable species requires higher surveying effort over smaller areas, limiting the efficiency of conventional surveys.</a:t>
            </a:r>
            <a:endParaRPr dirty="0"/>
          </a:p>
          <a:p>
            <a:pPr marL="0" lvl="0" indent="0" algn="l" rtl="0">
              <a:spcBef>
                <a:spcPts val="0"/>
              </a:spcBef>
              <a:spcAft>
                <a:spcPts val="0"/>
              </a:spcAft>
              <a:buNone/>
            </a:pPr>
            <a:r>
              <a:rPr lang="en-CA" i="0" u="none" strike="noStrike" dirty="0">
                <a:solidFill>
                  <a:srgbClr val="000000"/>
                </a:solidFill>
              </a:rPr>
              <a:t>Therefore, to complement morphological studies, there are novel methods of detecting diversity that can increase the confidence and completeness of diversity within a sample space.  in our case we are looking at using DNA to answer similar questions. </a:t>
            </a:r>
          </a:p>
          <a:p>
            <a:pPr marL="0" indent="0"/>
            <a:endParaRPr lang="en-CA" dirty="0"/>
          </a:p>
          <a:p>
            <a:pPr marL="0" indent="0"/>
            <a:endParaRPr lang="en-CA" dirty="0"/>
          </a:p>
          <a:p>
            <a:pPr marL="0" indent="0"/>
            <a:endParaRPr lang="en-CA" dirty="0"/>
          </a:p>
        </p:txBody>
      </p:sp>
      <p:sp>
        <p:nvSpPr>
          <p:cNvPr id="183" name="Google Shape;18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CA" dirty="0"/>
              <a:t>GENERAL EDNA CONCEPTS, WHEN AND HOW IT CAN BE USED –As a reminder there are different ways to use eDNA and community DNA to monitor the biodiversity and ecological applications using eDNA –Most common in aquatic ecosystems however there are also uses in terrestrial systems. As an example we can look for Invasives in both systems, cryptic vs rare species, </a:t>
            </a:r>
            <a:endParaRPr dirty="0"/>
          </a:p>
          <a:p>
            <a:pPr marL="0" lvl="0" indent="0" algn="l" rtl="0">
              <a:spcBef>
                <a:spcPts val="0"/>
              </a:spcBef>
              <a:spcAft>
                <a:spcPts val="0"/>
              </a:spcAft>
              <a:buNone/>
            </a:pPr>
            <a:r>
              <a:rPr lang="en-CA" dirty="0"/>
              <a:t>In all landscapes both aquatic and terrestrial, there are different primers that can amplify certain gene regions or “barcodes” of different species. </a:t>
            </a:r>
            <a:endParaRPr dirty="0"/>
          </a:p>
          <a:p>
            <a:pPr marL="0" lvl="0" indent="0" algn="l" rtl="0">
              <a:spcBef>
                <a:spcPts val="0"/>
              </a:spcBef>
              <a:spcAft>
                <a:spcPts val="0"/>
              </a:spcAft>
              <a:buNone/>
            </a:pPr>
            <a:r>
              <a:rPr lang="en-CA" dirty="0"/>
              <a:t>Can be found within trace elements (gametes, tissues, Spores) Extracellular DNA (DNA sloughed off within the enviro)</a:t>
            </a:r>
            <a:endParaRPr dirty="0"/>
          </a:p>
          <a:p>
            <a:pPr marL="0" lvl="0" indent="0" algn="l" rtl="0">
              <a:spcBef>
                <a:spcPts val="0"/>
              </a:spcBef>
              <a:spcAft>
                <a:spcPts val="0"/>
              </a:spcAft>
              <a:buNone/>
            </a:pPr>
            <a:r>
              <a:rPr lang="en-CA" dirty="0"/>
              <a:t>Relic or Ancient DNA ( dead or degraded organisms)</a:t>
            </a:r>
            <a:endParaRPr dirty="0"/>
          </a:p>
          <a:p>
            <a:pPr marL="0" lvl="0" indent="0" algn="l" rtl="0">
              <a:spcBef>
                <a:spcPts val="0"/>
              </a:spcBef>
              <a:spcAft>
                <a:spcPts val="0"/>
              </a:spcAft>
              <a:buNone/>
            </a:pPr>
            <a:r>
              <a:rPr lang="en-CA" dirty="0"/>
              <a:t>Cellular ( Cells or tissues in nature)</a:t>
            </a:r>
            <a:endParaRPr dirty="0"/>
          </a:p>
          <a:p>
            <a:pPr marL="0" lvl="0" indent="0" algn="l" rtl="0">
              <a:spcBef>
                <a:spcPts val="0"/>
              </a:spcBef>
              <a:spcAft>
                <a:spcPts val="0"/>
              </a:spcAft>
              <a:buNone/>
            </a:pPr>
            <a:r>
              <a:rPr lang="en-CA" dirty="0"/>
              <a:t>DNA from non target (ex: plant DNA in cow dung)</a:t>
            </a:r>
            <a:endParaRPr dirty="0"/>
          </a:p>
          <a:p>
            <a:pPr marL="0" lvl="0" indent="0" algn="l" rtl="0">
              <a:spcBef>
                <a:spcPts val="0"/>
              </a:spcBef>
              <a:spcAft>
                <a:spcPts val="0"/>
              </a:spcAft>
              <a:buNone/>
            </a:pPr>
            <a:endParaRPr/>
          </a:p>
          <a:p>
            <a:pPr marL="0" lvl="0" indent="0" algn="l" rtl="0">
              <a:spcBef>
                <a:spcPts val="0"/>
              </a:spcBef>
              <a:spcAft>
                <a:spcPts val="0"/>
              </a:spcAft>
              <a:buNone/>
            </a:pPr>
            <a:r>
              <a:rPr lang="en-CA" dirty="0"/>
              <a:t>This is so fun but maybe a little bit complicated – Why are we even looking for new ways to monitor our biodiversity? </a:t>
            </a:r>
            <a:endParaRPr dirty="0"/>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and developing evidence-based, Alberta relevant genomics tools to support ecosystem monitoring. </a:t>
            </a:r>
          </a:p>
          <a:p>
            <a:endParaRPr lang="en-US" dirty="0"/>
          </a:p>
          <a:p>
            <a:r>
              <a:rPr lang="en-US" dirty="0"/>
              <a:t>As an example, </a:t>
            </a:r>
            <a:r>
              <a:rPr lang="en-US" dirty="0" err="1"/>
              <a:t>Yoccoz</a:t>
            </a:r>
            <a:r>
              <a:rPr lang="en-US" dirty="0"/>
              <a:t> in 2012 looked at the comparison between soil eDNA </a:t>
            </a:r>
            <a:r>
              <a:rPr lang="en-US" dirty="0" err="1"/>
              <a:t>aND</a:t>
            </a:r>
            <a:r>
              <a:rPr lang="en-US" dirty="0"/>
              <a:t> aboveground biomass to determine the commonalities and contrasts between the two different methodologies.</a:t>
            </a:r>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27</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2669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endParaRPr lang="en-US" dirty="0"/>
          </a:p>
          <a:p>
            <a:pPr marL="0" indent="0"/>
            <a:r>
              <a:rPr lang="en-CA" dirty="0"/>
              <a:t>There are several applications for eDNA and metabarcoding technologies within the grassland ecosystems. Bulk tissue samples can help in identifying cryptic species that we would regularly lump with another species. This is a common issue in the grasslands when identifying biocrusts and lichen forming fungi. </a:t>
            </a:r>
            <a:endParaRPr lang="en-US" dirty="0"/>
          </a:p>
          <a:p>
            <a:pPr marL="0" indent="0"/>
            <a:endParaRPr lang="en-CA" dirty="0"/>
          </a:p>
          <a:p>
            <a:pPr marL="0" indent="0"/>
            <a:endParaRPr lang="en-CA" dirty="0"/>
          </a:p>
          <a:p>
            <a:pPr marL="0" indent="0"/>
            <a:endParaRPr lang="en-CA" dirty="0"/>
          </a:p>
        </p:txBody>
      </p:sp>
      <p:sp>
        <p:nvSpPr>
          <p:cNvPr id="223" name="Google Shape;22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DNA metabarcoding approaches hold promise for monitoring diversity and ecological health in the grassland ecosystems. The generation of these sequences from community samples identify all organisms within the sample. This could allow non-specialists to identify cost efficient monitoring. </a:t>
            </a:r>
          </a:p>
          <a:p>
            <a:r>
              <a:rPr lang="en-US" dirty="0"/>
              <a:t>Could uncover greater diversity, detect species with low abundance, identifying different species that morphologically similar</a:t>
            </a:r>
            <a:r>
              <a:rPr lang="en-CA" dirty="0"/>
              <a:t>. We are currently exploring how we can use eDNA to monitor vegetation and it’s best uses and practices </a:t>
            </a:r>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29</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7412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potential issues that come up with community DNA include Imperfect sampling or false detection either due to the limited persistence of DNA, or the inhibition of DNA amplification or sample contamination. To solve this we can do different lab techniques like replicates and positive and negative controls. </a:t>
            </a:r>
          </a:p>
          <a:p>
            <a:r>
              <a:rPr lang="en-US" dirty="0"/>
              <a:t>There is also issues in quantifying abundance or biomass while using community DNA</a:t>
            </a:r>
          </a:p>
          <a:p>
            <a:r>
              <a:rPr lang="en-US" dirty="0"/>
              <a:t>And finally </a:t>
            </a:r>
            <a:r>
              <a:rPr lang="en-US" dirty="0" err="1"/>
              <a:t>taxID</a:t>
            </a:r>
            <a:r>
              <a:rPr lang="en-US" dirty="0"/>
              <a:t> biases caused either by an amplification bias or incomplete reference databases which can be solved eventually by increasing the number of species that have been barcoded and made available publicly. </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30</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129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endParaRPr lang="en-US" dirty="0"/>
          </a:p>
          <a:p>
            <a:pPr marL="0" indent="0"/>
            <a:r>
              <a:rPr lang="en-CA" dirty="0"/>
              <a:t>There are several applications for eDNA and metabarcoding technologies within the grassland ecosystems. This includes DNA from soil or water or any extracellular sampling not directly from the taxa of interest. </a:t>
            </a:r>
            <a:endParaRPr lang="en-US"/>
          </a:p>
          <a:p>
            <a:pPr marL="0" indent="0"/>
            <a:r>
              <a:rPr lang="en-CA" dirty="0"/>
              <a:t>Soil Sampling commonly can help to monitor bacterial and archaea samples that would otherwise be much more difficult to tease out. Also relic DNA can be abundant in soil and give an estimate of species that were once at the site. </a:t>
            </a:r>
            <a:endParaRPr lang="en-US" dirty="0"/>
          </a:p>
          <a:p>
            <a:pPr marL="0" indent="0"/>
            <a:endParaRPr lang="en-CA" dirty="0"/>
          </a:p>
          <a:p>
            <a:pPr marL="0" lvl="0" indent="0" algn="l">
              <a:spcBef>
                <a:spcPts val="0"/>
              </a:spcBef>
              <a:spcAft>
                <a:spcPts val="0"/>
              </a:spcAft>
              <a:buNone/>
            </a:pPr>
            <a:endParaRPr dirty="0"/>
          </a:p>
          <a:p>
            <a:pPr marL="0" indent="0"/>
            <a:endParaRPr lang="en-CA" dirty="0"/>
          </a:p>
          <a:p>
            <a:pPr marL="0" indent="0"/>
            <a:endParaRPr lang="en-CA" dirty="0"/>
          </a:p>
        </p:txBody>
      </p:sp>
      <p:sp>
        <p:nvSpPr>
          <p:cNvPr id="223" name="Google Shape;22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31</a:t>
            </a:fld>
            <a:endParaRPr/>
          </a:p>
        </p:txBody>
      </p:sp>
    </p:spTree>
    <p:extLst>
      <p:ext uri="{BB962C8B-B14F-4D97-AF65-F5344CB8AC3E}">
        <p14:creationId xmlns:p14="http://schemas.microsoft.com/office/powerpoint/2010/main" val="902569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soil eDNA some benefits and uses include the possibility of collecting multiple taxa simultaneously without destroying the ecosystem and being less invasive then conventional voucher collections. It also allows us to assess above and belowground signals like pollen debris and roots to get a cohesive picture of the habitat. Commonly, soil DNA is used for microbial and fungal analyses but now we are trying to use these samples for vegetation analyses. </a:t>
            </a:r>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32</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2501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100">
                <a:latin typeface="Arial"/>
                <a:ea typeface="Arial"/>
                <a:cs typeface="Arial"/>
                <a:sym typeface="Arial"/>
              </a:rPr>
              <a:t>The Prairies contains millions of small depressional wetlands, often called potholes, that are biodiversity hotspots that provide extensive ecosystem services. This ecosystem is characterized by a drought and deluge water cycle creating productive wetlands, which represent the most productive waterfowl breeding habitat on the continent.</a:t>
            </a:r>
            <a:endParaRPr/>
          </a:p>
        </p:txBody>
      </p:sp>
      <p:sp>
        <p:nvSpPr>
          <p:cNvPr id="105" name="Google Shape;10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potential issues common in soil eDNA work includes heterogeneity of the soil and imperfect sampling due to degraded DNA.</a:t>
            </a:r>
          </a:p>
          <a:p>
            <a:r>
              <a:rPr lang="en-US" dirty="0"/>
              <a:t>Also when collecting eDNA, we have a limited understanding of the ecology of the sample including the origin and state of the DNA in the sample unless metadata has been properly recorded. </a:t>
            </a:r>
          </a:p>
          <a:p>
            <a:r>
              <a:rPr lang="en-US" dirty="0"/>
              <a:t>There is also a potential issue of lacking ecological information since the organisms that we could be targeting aren't sighted within the sample. </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33</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4926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would like to focus my DNA metabarcoding project on overcoming and understanding certain costs and benefits to using this novel genetic tool. SO the objectives that I would like to complete for this project is to explore the development and practice of DNA metabarcoding in Alberta. </a:t>
            </a:r>
          </a:p>
          <a:p>
            <a:r>
              <a:rPr lang="en-US" dirty="0"/>
              <a:t>I would like to continue adding barcode information to a locally curated barcode library distinct to species found in Alberta to fill some of the gaps in missing barcode information and data and create a standard for parkland and grassland ecoregions.</a:t>
            </a:r>
          </a:p>
          <a:p>
            <a:r>
              <a:rPr lang="en-US" dirty="0"/>
              <a:t>I would like to compare the detection rates and repeatability of community DNA sampling to a classic morphological survey and then comparing these detection rates and repeatability to different environments. This advance will give us a new way to look at potential monitoring standards and learn about the potential for DNA community analyses. </a:t>
            </a:r>
          </a:p>
          <a:p>
            <a:r>
              <a:rPr lang="en-US" dirty="0"/>
              <a:t>For my third chapter I want to quantify the number of soil samples necessary to get as close to a true estimate of the habitats diversity. And then compare the detection rates and repeatability of eDNA over temporal and spatial variation in a variety of environments. </a:t>
            </a:r>
          </a:p>
          <a:p>
            <a:r>
              <a:rPr lang="en-US" dirty="0"/>
              <a:t>Finally, I would like to test the use of community DNA in biocrust communities to determine if it is a feasible way to track a largely ignored part of grassland communities.</a:t>
            </a:r>
          </a:p>
          <a:p>
            <a:r>
              <a:rPr lang="en-US" b="1"/>
              <a:t>Advance</a:t>
            </a:r>
          </a:p>
          <a:p>
            <a:r>
              <a:rPr lang="en-US"/>
              <a:t>Building a baseline gold standard of a local library</a:t>
            </a:r>
          </a:p>
          <a:p>
            <a:r>
              <a:rPr lang="en-US"/>
              <a:t>Determine reliable ways to detect indicator species, determine fitness of process comparing to a conventional morphological surveys. </a:t>
            </a:r>
          </a:p>
          <a:p>
            <a:r>
              <a:rPr lang="en-US" dirty="0"/>
              <a:t>Broadening survey window in time and space </a:t>
            </a:r>
          </a:p>
          <a:p>
            <a:r>
              <a:rPr lang="en-US" dirty="0"/>
              <a:t>Determine the feasibility of tracking biocrust community functions in the ecosystem using community DNA. </a:t>
            </a:r>
          </a:p>
          <a:p>
            <a:endParaRPr lang="en-US" dirty="0"/>
          </a:p>
          <a:p>
            <a:endParaRPr lang="en-US" dirty="0"/>
          </a:p>
          <a:p>
            <a:endParaRPr lang="en-US" dirty="0"/>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34</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4019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field work was conducted at Mattheis research ranch and Royberg Kinsella research ranch in 2023 and 2024. I collected community samples and soil samples as well as a conventional or </a:t>
            </a:r>
            <a:r>
              <a:rPr lang="en-US" dirty="0" err="1"/>
              <a:t>morphogroup</a:t>
            </a:r>
            <a:r>
              <a:rPr lang="en-US" dirty="0"/>
              <a:t> survey to compare and contrast, developing DNA methodology and comparing the fitness for purpose for biodiversity surveys. I collected soil (n=135) and vegetation community samples at the same sites (n=27 quadrats). This will be so that I can compare and contrast between the different methodology and sites. </a:t>
            </a:r>
            <a:br>
              <a:rPr lang="en-US" dirty="0"/>
            </a:br>
            <a:r>
              <a:rPr lang="en-US" dirty="0"/>
              <a:t>Then this year I collected </a:t>
            </a:r>
            <a:r>
              <a:rPr lang="en-US" dirty="0" err="1"/>
              <a:t>morphogroup</a:t>
            </a:r>
            <a:r>
              <a:rPr lang="en-US" dirty="0"/>
              <a:t> and community collections of BSCs at 180 sites across Mattheis and Kinsella. </a:t>
            </a:r>
          </a:p>
          <a:p>
            <a:r>
              <a:rPr lang="en-US" dirty="0"/>
              <a:t>Using eDNA and community analyses we have to take into consideration certain contamination and </a:t>
            </a:r>
            <a:r>
              <a:rPr lang="en-US" dirty="0" err="1"/>
              <a:t>degredation</a:t>
            </a:r>
            <a:r>
              <a:rPr lang="en-US" dirty="0"/>
              <a:t> issues when in the field. To circumvent this in the field , we would bleach and rinse between sites and would bring a cooler into the field to freeze the samples immediately. </a:t>
            </a:r>
          </a:p>
          <a:p>
            <a:r>
              <a:rPr lang="en-US" dirty="0"/>
              <a:t> </a:t>
            </a:r>
            <a:endParaRPr lang="en-US"/>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35</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2483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dirty="0"/>
              <a:t>This is the general sample to sequence flow from field work to getting a species ID in the lab. </a:t>
            </a:r>
            <a:endParaRPr lang="en-US" dirty="0"/>
          </a:p>
          <a:p>
            <a:pPr marL="0" indent="0"/>
            <a:r>
              <a:rPr lang="en-CA" dirty="0"/>
              <a:t>SPECIFIC TO THE GRASSLANDS: Sand vs. humic soils</a:t>
            </a:r>
            <a:endParaRPr lang="en-US" dirty="0"/>
          </a:p>
          <a:p>
            <a:pPr marL="0" indent="0"/>
            <a:r>
              <a:rPr lang="en-CA" dirty="0"/>
              <a:t>Various secondary metabolites and phenolic compounds in grassland species and the extraction process</a:t>
            </a:r>
            <a:endParaRPr lang="en-US" dirty="0"/>
          </a:p>
          <a:p>
            <a:pPr marL="0" indent="0"/>
            <a:r>
              <a:rPr lang="en-CA" dirty="0"/>
              <a:t>PCR amplification and “universal” primers</a:t>
            </a:r>
            <a:endParaRPr lang="en-US" dirty="0"/>
          </a:p>
          <a:p>
            <a:pPr marL="0" indent="0"/>
            <a:r>
              <a:rPr lang="en-CA" dirty="0"/>
              <a:t>Sequencing&gt;&gt;&gt;&gt;&gt;</a:t>
            </a:r>
            <a:endParaRPr lang="en-US" dirty="0"/>
          </a:p>
          <a:p>
            <a:pPr marL="0" indent="0"/>
            <a:endParaRPr lang="en-CA" dirty="0"/>
          </a:p>
          <a:p>
            <a:pPr marL="0" indent="0"/>
            <a:endParaRPr lang="en-US" dirty="0"/>
          </a:p>
          <a:p>
            <a:pPr marL="0" indent="0"/>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36</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1035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DNA-based methods, establishing a trusted local barcode reference library is required for species-specific identification. Local representative samples can be important in increasing the precision and accuracy of species assignment and making a trusted reliable database. </a:t>
            </a:r>
          </a:p>
          <a:p>
            <a:endParaRPr lang="en-US" dirty="0"/>
          </a:p>
          <a:p>
            <a:r>
              <a:rPr lang="en-US" dirty="0"/>
              <a:t>Molecular challenges that need to be overcome in barcoding includes difficulties in distinguishing between closely related species and amplifying species over a broad spectrum with universal barcodes. Closely related species are very difficult to gain species level identification while using short barcodes. Examples include Salix and </a:t>
            </a:r>
            <a:r>
              <a:rPr lang="en-US" dirty="0" err="1"/>
              <a:t>Carex</a:t>
            </a:r>
            <a:r>
              <a:rPr lang="en-US" dirty="0"/>
              <a:t> species being very difficult to cluster based on the assays chosen. There are also difficulties amplifying certain species with choice in barcodes. As an example, using universal primers, I have not been able to amplify dandelion. In talking with other ecology geneticists they have found that a different assay works well for amplifying and sequencing Taraxacum however with other plants it can only resolve to family level identification grouping large swaths of species together due to it being a smaller barcode commonly used for degraded samples. </a:t>
            </a:r>
            <a:br>
              <a:rPr lang="en-US" dirty="0"/>
            </a:br>
            <a:endParaRPr lang="en-US"/>
          </a:p>
          <a:p>
            <a:r>
              <a:rPr lang="en-US" dirty="0"/>
              <a:t>So far I have collected vouchers for all vegetation collected from samples and pressed and dried them to preserve them. I have begun to process vouchers for plant samples at Innotech labs and then begun processing lichen samples at </a:t>
            </a:r>
            <a:r>
              <a:rPr lang="en-US" dirty="0" err="1"/>
              <a:t>Spribille</a:t>
            </a:r>
            <a:r>
              <a:rPr lang="en-US" dirty="0"/>
              <a:t> labs on U of A campus. I have mined through NCBI for common plants found at my sites to determine where these gaps are for my studies and used a mix of private ABMI data and NCBI databank to do the same with the lichen vouchers and determine which barcodes are the most important to add. </a:t>
            </a:r>
          </a:p>
          <a:p>
            <a:r>
              <a:rPr lang="en-US" dirty="0"/>
              <a:t> The goal of these barcoded sequences would be to eventually have them in a public database for the successful identification of species in the future. </a:t>
            </a:r>
          </a:p>
          <a:p>
            <a:r>
              <a:rPr lang="en-US" dirty="0"/>
              <a:t>This summer I was able to work with a </a:t>
            </a:r>
            <a:r>
              <a:rPr lang="en-US" dirty="0" err="1"/>
              <a:t>highschool</a:t>
            </a:r>
            <a:r>
              <a:rPr lang="en-US" dirty="0"/>
              <a:t> intern to determine where some of these gaps were in the lichen database and she determined that nearly 15% of the species we were looking for did not have a barcoded voucher. We then started in lab to sequence some of these species  that can one day be accessed publicly with downstream applications in my community and eDNA analyses. </a:t>
            </a:r>
          </a:p>
          <a:p>
            <a:endParaRPr lang="en-US" dirty="0"/>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37</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3348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CA" dirty="0"/>
              <a:t>One of the downstream applications for that library is looking at</a:t>
            </a:r>
            <a:r>
              <a:rPr lang="en-CA" b="0" dirty="0"/>
              <a:t> completing this community tissue study </a:t>
            </a:r>
            <a:r>
              <a:rPr lang="en-CA" dirty="0"/>
              <a:t>determining</a:t>
            </a:r>
            <a:r>
              <a:rPr lang="en-CA" b="0" dirty="0"/>
              <a:t> if targeted community DNA metabarcoding provides an efficient objective and reliable approach to characterize the diversity of vegetation in biomonitoring research. To do this</a:t>
            </a:r>
            <a:r>
              <a:rPr lang="en-CA" dirty="0"/>
              <a:t> </a:t>
            </a:r>
            <a:r>
              <a:rPr lang="en-CA" b="0" dirty="0"/>
              <a:t>we are comparing the ecological signal between DNA found in plant tissues collected and a conventional survey completed at the same site and then contrasting the species documented by the surveyor and the species hypotheses</a:t>
            </a:r>
            <a:r>
              <a:rPr lang="en-CA" dirty="0"/>
              <a:t>.</a:t>
            </a:r>
            <a:r>
              <a:rPr lang="en-CA" b="0" dirty="0"/>
              <a:t> This could allow us to answer whether we could capture additional diversity not captured due to morphological similarities, juvenile or missing diagnostic characteristics to allow scientists to sample a wider range of substrates and habitats without having to voucher or collect whole specimens.</a:t>
            </a:r>
            <a:endParaRPr dirty="0"/>
          </a:p>
          <a:p>
            <a:pPr marL="0" lvl="0" indent="0" algn="l" rtl="0">
              <a:spcBef>
                <a:spcPts val="0"/>
              </a:spcBef>
              <a:spcAft>
                <a:spcPts val="0"/>
              </a:spcAft>
              <a:buNone/>
            </a:pPr>
            <a:r>
              <a:rPr lang="en-CA" b="0" dirty="0"/>
              <a:t>We can also tease apart what we can find easily in both survey methods, what can only be found in conventional surveys ( things like equisetum and </a:t>
            </a:r>
            <a:r>
              <a:rPr lang="en-CA" b="0" dirty="0" err="1"/>
              <a:t>salix</a:t>
            </a:r>
            <a:r>
              <a:rPr lang="en-CA" b="0" dirty="0"/>
              <a:t> are notoriously difficult to find in community samples as the universal primers used for plant ID commonly miss or do not amplify these </a:t>
            </a:r>
            <a:r>
              <a:rPr lang="en-CA" b="0" dirty="0" err="1"/>
              <a:t>genuses</a:t>
            </a:r>
            <a:r>
              <a:rPr lang="en-CA" b="0" dirty="0"/>
              <a:t> appropriately). And then what was only recoverable in eDNA samples either due to cryptic species or environmental contamination. </a:t>
            </a:r>
            <a:endParaRPr dirty="0"/>
          </a:p>
          <a:p>
            <a:pPr marL="0" indent="0"/>
            <a:r>
              <a:rPr lang="en-CA" dirty="0"/>
              <a:t>Once morphological surveys were completed at my grassland sites, vascular plant community samples were collected at each quadrat by collecting a 0.5 x 0.5 cm fragment of each species found on the survey into a sterile packet and frozen immediately. </a:t>
            </a:r>
          </a:p>
          <a:p>
            <a:pPr marL="0" indent="0"/>
            <a:r>
              <a:rPr lang="en-CA" dirty="0"/>
              <a:t>I have completed the lab work and sequencing for this work and am in the initial stages of analyses for this work. I would like to create an ordination to model these communities and look at whether these are complementary methods of conventional monitoring within our grassland ecosystems. </a:t>
            </a:r>
          </a:p>
          <a:p>
            <a:pPr marL="0" indent="0"/>
            <a:endParaRPr lang="en-CA" dirty="0"/>
          </a:p>
          <a:p>
            <a:pPr marL="0" lvl="0" indent="0" algn="l" rtl="0">
              <a:spcBef>
                <a:spcPts val="0"/>
              </a:spcBef>
              <a:spcAft>
                <a:spcPts val="0"/>
              </a:spcAft>
              <a:buNone/>
            </a:pPr>
            <a:br>
              <a:rPr lang="en-CA" b="0" dirty="0"/>
            </a:br>
            <a:br>
              <a:rPr lang="en-CA" dirty="0"/>
            </a:br>
            <a:endParaRPr/>
          </a:p>
        </p:txBody>
      </p:sp>
      <p:sp>
        <p:nvSpPr>
          <p:cNvPr id="235" name="Google Shape;23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38</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i="0" u="none" strike="noStrike" dirty="0">
                <a:solidFill>
                  <a:srgbClr val="000000"/>
                </a:solidFill>
              </a:rPr>
              <a:t>Biological Soil crusts (BSCs) are a complex mixture of cyanobacteria, algae, </a:t>
            </a:r>
            <a:r>
              <a:rPr lang="en-CA" i="0" u="none" strike="noStrike" dirty="0" err="1">
                <a:solidFill>
                  <a:srgbClr val="000000"/>
                </a:solidFill>
              </a:rPr>
              <a:t>microfungi</a:t>
            </a:r>
            <a:r>
              <a:rPr lang="en-CA" i="0" u="none" strike="noStrike" dirty="0">
                <a:solidFill>
                  <a:srgbClr val="000000"/>
                </a:solidFill>
              </a:rPr>
              <a:t>, bacteria, lichens and mosses and are a key component of these grassland ecosystems. Within their habitat, BSC’s contribute to ecosystem function and resilience, providing critical functional processes including soil stabilization, water infiltration, microtopography, vascular plant composition, carbon and nitrogen cycling and are included in microbial activities</a:t>
            </a:r>
            <a:r>
              <a:rPr lang="en-CA" dirty="0">
                <a:solidFill>
                  <a:srgbClr val="000000"/>
                </a:solidFill>
              </a:rPr>
              <a:t>.</a:t>
            </a:r>
            <a:endParaRPr dirty="0"/>
          </a:p>
          <a:p>
            <a:pPr marL="0" lvl="0" indent="0" algn="l" rtl="0">
              <a:spcBef>
                <a:spcPts val="0"/>
              </a:spcBef>
              <a:spcAft>
                <a:spcPts val="0"/>
              </a:spcAft>
              <a:buNone/>
            </a:pPr>
            <a:r>
              <a:rPr lang="en-CA" dirty="0"/>
              <a:t> BSC control several functions and support ecosystem capacity and provide multiple regulating services – PROVIDE ECOSYSTEM SERVICES!! </a:t>
            </a:r>
            <a:endParaRPr dirty="0"/>
          </a:p>
          <a:p>
            <a:pPr marL="0" lvl="0" indent="0" algn="l" rtl="0">
              <a:spcBef>
                <a:spcPts val="0"/>
              </a:spcBef>
              <a:spcAft>
                <a:spcPts val="0"/>
              </a:spcAft>
              <a:buSzPts val="1200"/>
              <a:buFont typeface="Calibri"/>
              <a:buNone/>
            </a:pPr>
            <a:endParaRPr lang="en-CA"/>
          </a:p>
          <a:p>
            <a:pPr marL="0" marR="0" lvl="0" indent="0" algn="l" rtl="0">
              <a:lnSpc>
                <a:spcPct val="100000"/>
              </a:lnSpc>
              <a:spcBef>
                <a:spcPts val="0"/>
              </a:spcBef>
              <a:spcAft>
                <a:spcPts val="0"/>
              </a:spcAft>
              <a:buClr>
                <a:schemeClr val="dk1"/>
              </a:buClr>
              <a:buSzPts val="1200"/>
              <a:buFont typeface="Calibri"/>
              <a:buNone/>
            </a:pPr>
            <a:r>
              <a:rPr lang="en-CA" dirty="0"/>
              <a:t>Surveying biocrusts is a challenge, biocrust communities are often diverse, species tend to be small and difficult to identify efficiently in the field, much of the taxonomy for these species is unresolved which is impractical for visual assessments using BSC as an environmental indicator. </a:t>
            </a:r>
            <a:endParaRPr dirty="0"/>
          </a:p>
          <a:p>
            <a:pPr marL="0" marR="0" lvl="0" indent="0" algn="l" rtl="0">
              <a:lnSpc>
                <a:spcPct val="100000"/>
              </a:lnSpc>
              <a:spcBef>
                <a:spcPts val="0"/>
              </a:spcBef>
              <a:spcAft>
                <a:spcPts val="0"/>
              </a:spcAft>
              <a:buClr>
                <a:schemeClr val="dk1"/>
              </a:buClr>
              <a:buSzPts val="1200"/>
              <a:buFont typeface="Calibri"/>
              <a:buNone/>
            </a:pPr>
            <a:r>
              <a:rPr lang="en-CA" dirty="0"/>
              <a:t>eDNA could be an effective tool to monitoring our BSCs. There is a study out of Colorado that is looking at using metabarcoding to delineate the LFF in biocrust communities but to my knowledge, this has yet to be completed in our more northernly grassland ecoregions and these approaches could allow non-specialists to collect this cost efficient biocrust monitoring data. </a:t>
            </a:r>
            <a:endParaRPr dirty="0"/>
          </a:p>
          <a:p>
            <a:pPr marL="0" marR="0" lvl="0" indent="0" algn="l">
              <a:lnSpc>
                <a:spcPct val="100000"/>
              </a:lnSpc>
              <a:spcBef>
                <a:spcPts val="0"/>
              </a:spcBef>
              <a:spcAft>
                <a:spcPts val="0"/>
              </a:spcAft>
              <a:buSzPts val="1200"/>
              <a:buFont typeface="Calibri"/>
              <a:buNone/>
            </a:pPr>
            <a:endParaRPr lang="en-CA" dirty="0"/>
          </a:p>
          <a:p>
            <a:pPr marL="0" indent="0">
              <a:buSzPts val="1200"/>
              <a:buFont typeface="Calibri"/>
            </a:pPr>
            <a:r>
              <a:rPr lang="en-CA" dirty="0"/>
              <a:t>I have completed </a:t>
            </a:r>
            <a:r>
              <a:rPr lang="en-CA" dirty="0" err="1"/>
              <a:t>morphogroup</a:t>
            </a:r>
            <a:r>
              <a:rPr lang="en-CA" dirty="0"/>
              <a:t> surveys at 180 sites and collected tissue samples at all the 1 x 1 m quadrats. We are amplifying with universal fungal primers. Once we have sequence ID's we will compare back to the </a:t>
            </a:r>
            <a:r>
              <a:rPr lang="en-CA" dirty="0" err="1"/>
              <a:t>morphogroup</a:t>
            </a:r>
            <a:r>
              <a:rPr lang="en-CA" dirty="0"/>
              <a:t> surveys and look at the relationship between the diversity of BSC's and other functional metrics we collected like vegetation and soil moisture, N and C content. </a:t>
            </a:r>
          </a:p>
          <a:p>
            <a:pPr marL="0" indent="0">
              <a:buSzPts val="1200"/>
              <a:buFont typeface="Calibri"/>
            </a:pPr>
            <a:endParaRPr lang="en-CA" dirty="0"/>
          </a:p>
          <a:p>
            <a:pPr marL="0" indent="0">
              <a:buSzPts val="1200"/>
              <a:buFont typeface="Calibri"/>
            </a:pPr>
            <a:endParaRPr lang="en-US"/>
          </a:p>
          <a:p>
            <a:pPr marL="0" indent="0">
              <a:buSzPts val="1200"/>
            </a:pPr>
            <a:endParaRPr lang="en-US" dirty="0"/>
          </a:p>
          <a:p>
            <a:pPr marL="0" indent="0">
              <a:buSzPts val="1200"/>
            </a:pPr>
            <a:endParaRPr lang="en-US" dirty="0"/>
          </a:p>
        </p:txBody>
      </p:sp>
      <p:sp>
        <p:nvSpPr>
          <p:cNvPr id="271" name="Google Shape;27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dirty="0"/>
              <a:t>Within my biocrust metabarcoding studies I have also created some mock communities for which I know all of the species that make it into the sample, I cleaned off any dirt and dust particles before setting up 3 communities of just LFF, Bryophytes and Sel. </a:t>
            </a:r>
            <a:r>
              <a:rPr lang="en-CA" dirty="0" err="1"/>
              <a:t>densa</a:t>
            </a:r>
            <a:r>
              <a:rPr lang="en-CA" dirty="0"/>
              <a:t> and then a third community of all specimens together. </a:t>
            </a:r>
            <a:endParaRPr dirty="0"/>
          </a:p>
          <a:p>
            <a:pPr marL="0" indent="0"/>
            <a:r>
              <a:rPr lang="en-CA" dirty="0"/>
              <a:t>These samples are a bit more difficult then the vegetation samples because they aren't quite plants, not quite soil/microbes in the soil, so it is best to compare and trial different lab methods and see what will in the lab and through to getting a species hypothesis. Some things we will be looking for in the sequencing is whether we see similar results in all of the mock communities or if there is variation between the samples since I know exactly what went into each extraction. </a:t>
            </a:r>
            <a:endParaRPr dirty="0"/>
          </a:p>
          <a:p>
            <a:pPr marL="0" indent="0"/>
            <a:r>
              <a:rPr lang="en-CA" dirty="0"/>
              <a:t>I have been able to extract and amplify these specimens and will hopefully sequence them by the end of the year to determine the gaps in community DNA metabarcoding within the BSC communities of the northern grasslands. </a:t>
            </a:r>
          </a:p>
          <a:p>
            <a:pPr marL="0" indent="0"/>
            <a:endParaRPr lang="en-CA" dirty="0"/>
          </a:p>
          <a:p>
            <a:pPr marL="0" indent="0"/>
            <a:endParaRPr lang="en-CA" dirty="0"/>
          </a:p>
          <a:p>
            <a:pPr marL="0" indent="0"/>
            <a:endParaRPr lang="en-CA" dirty="0"/>
          </a:p>
        </p:txBody>
      </p:sp>
      <p:sp>
        <p:nvSpPr>
          <p:cNvPr id="279" name="Google Shape;27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40</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CA" dirty="0"/>
              <a:t>Switching gears in soils, we collected soil eDNA using these soil corers and placed in sample bags. I homogenized and pooled the soil by quadrat before collecting .5g for extraction. One of the key concerns for using soil to monitor vegetation is the heterogeneity of the landscape and the inability of a single soil sample to capture the breadth of diversity we are trying to capture. By mixing the soil and capturing enough from various places at the site of interest we hope that this will overcome some of the challenges of eDNA in soils. </a:t>
            </a:r>
            <a:endParaRPr dirty="0"/>
          </a:p>
          <a:p>
            <a:pPr marL="0" lvl="0" indent="0" algn="l" rtl="0">
              <a:spcBef>
                <a:spcPts val="0"/>
              </a:spcBef>
              <a:spcAft>
                <a:spcPts val="0"/>
              </a:spcAft>
              <a:buNone/>
            </a:pPr>
            <a:r>
              <a:rPr lang="en-CA" dirty="0"/>
              <a:t>Another key concern we think about when collecting environmental DNA from the soil is the inhibitors found in soil samples. Organic compounds like humic acid can affect the purity and isolation of genomic DNA. The percentage of clay and silt as well as the pH of soil will also affect the DNA we receive from a sample. </a:t>
            </a:r>
            <a:endParaRPr dirty="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57" name="Google Shape;25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41</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To determine if eDNA sampling methods are robust to differences in environments with abiotic and biotic variables I collected soil samples in the spring summer and fall and then I homogenized and pooled all of the samples by quadrat before extracting the DNA. </a:t>
            </a:r>
          </a:p>
          <a:p>
            <a:r>
              <a:rPr lang="en-US" dirty="0"/>
              <a:t>To date, I have extracted DNA from all samples either using a lysis solution specific for humic or sandy soils and have finalized PCR protocols designed for degraded environmental samples difficult to amplify.  efficiently amplify low-copy targets and degraded targets.  We are now in the process of sequencing  our samples and starting to get to species IDs. Once we understand some of the </a:t>
            </a:r>
            <a:r>
              <a:rPr lang="en-US" dirty="0" err="1"/>
              <a:t>taxIDs</a:t>
            </a:r>
            <a:r>
              <a:rPr lang="en-US" dirty="0"/>
              <a:t> of eDNA we can look at the congruence between conventional surveys and soil surveys and to what resolution we can look at for species hypotheses and spatial and temporal variability. </a:t>
            </a:r>
          </a:p>
          <a:p>
            <a:r>
              <a:rPr lang="en-US" dirty="0"/>
              <a:t>. </a:t>
            </a:r>
          </a:p>
          <a:p>
            <a:pPr marL="0" indent="0"/>
            <a:br>
              <a:rPr lang="en-US" dirty="0"/>
            </a:br>
            <a:endParaRPr lang="en-US" dirty="0"/>
          </a:p>
        </p:txBody>
      </p:sp>
      <p:sp>
        <p:nvSpPr>
          <p:cNvPr id="264" name="Google Shape;26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While these efforts have had a myriad of benefits, we know that Prairie dabbling duck productivity is declining overall. We will focus on Mallard and Pintail today, where we can see a reduction in fecundity over time, and specifically in the northern portion of the breeding range. The authors of this study hypothesized that the observed declines in the northern breeding range as opposed to the south may be related to stronger wetland policy and incentives to conserve grassland in the US. </a:t>
            </a:r>
            <a:endParaRPr/>
          </a:p>
        </p:txBody>
      </p:sp>
      <p:sp>
        <p:nvSpPr>
          <p:cNvPr id="133" name="Google Shape;13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dirty="0"/>
              <a:t>Deiner, Kristy, Holly M. Bik, Elvira </a:t>
            </a:r>
            <a:r>
              <a:rPr lang="en-CA" dirty="0" err="1"/>
              <a:t>Mächler</a:t>
            </a:r>
            <a:r>
              <a:rPr lang="en-CA" dirty="0"/>
              <a:t>, Mathew Seymour, Anaïs </a:t>
            </a:r>
            <a:r>
              <a:rPr lang="en-CA" dirty="0" err="1"/>
              <a:t>Lacoursière</a:t>
            </a:r>
            <a:r>
              <a:rPr lang="en-CA" dirty="0"/>
              <a:t>-Roussel, Florian Altermatt, Simon Creer, et al. “Environmental DNA Metabarcoding: Transforming How We Survey Animal and Plant Communities.” </a:t>
            </a:r>
            <a:r>
              <a:rPr lang="en-CA" i="1" dirty="0"/>
              <a:t>Molecular Ecology</a:t>
            </a:r>
            <a:r>
              <a:rPr lang="en-CA" dirty="0"/>
              <a:t> 26, no. 21 (2017): 5872–95. </a:t>
            </a:r>
          </a:p>
          <a:p>
            <a:pPr marL="0" lvl="0" indent="0" algn="l" rtl="0">
              <a:spcBef>
                <a:spcPts val="0"/>
              </a:spcBef>
              <a:spcAft>
                <a:spcPts val="0"/>
              </a:spcAft>
              <a:buNone/>
            </a:pPr>
            <a:endParaRPr/>
          </a:p>
          <a:p>
            <a:pPr marL="0" indent="0"/>
            <a:r>
              <a:rPr lang="en-CA" dirty="0"/>
              <a:t>eDNA metabarcoding makes it possible to  detect the presence of many species simultaneously, including species not previously suspected of being present. This broader untargeted approach is called “passive” surveillance in management  applications. looking to the future, there are emerging applications of eDNA metabarcoding in ecology, , biomonitoring, and potentials for eDNA metabarcoding can be used in citizen science and biodiversity education.</a:t>
            </a:r>
          </a:p>
          <a:p>
            <a:pPr marL="0" indent="0"/>
            <a:endParaRPr lang="en-CA" dirty="0"/>
          </a:p>
          <a:p>
            <a:pPr marL="0" indent="0"/>
            <a:endParaRPr lang="en-CA" dirty="0"/>
          </a:p>
          <a:p>
            <a:pPr marL="0" indent="0"/>
            <a:endParaRPr lang="en-CA" dirty="0"/>
          </a:p>
        </p:txBody>
      </p:sp>
      <p:sp>
        <p:nvSpPr>
          <p:cNvPr id="365" name="Google Shape;36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Current evidence suggests that these declines are associated with the proportion of cropland cover on the landscape.</a:t>
            </a:r>
            <a:endParaRPr/>
          </a:p>
          <a:p>
            <a:pPr marL="0" lvl="0" indent="0" algn="l" rtl="0">
              <a:spcBef>
                <a:spcPts val="0"/>
              </a:spcBef>
              <a:spcAft>
                <a:spcPts val="0"/>
              </a:spcAft>
              <a:buNone/>
            </a:pPr>
            <a:endParaRPr/>
          </a:p>
          <a:p>
            <a:pPr marL="0" lvl="0" indent="0" algn="l" rtl="0">
              <a:spcBef>
                <a:spcPts val="0"/>
              </a:spcBef>
              <a:spcAft>
                <a:spcPts val="0"/>
              </a:spcAft>
              <a:buNone/>
            </a:pPr>
            <a:r>
              <a:rPr lang="en-CA"/>
              <a:t>One proposed mechanisms for these declines is that prey availability, primarily aquatic macro invertebrates, is changing in prairie wetlands, which could be limiting productivity of ducks.</a:t>
            </a:r>
            <a:endParaRPr/>
          </a:p>
        </p:txBody>
      </p:sp>
      <p:sp>
        <p:nvSpPr>
          <p:cNvPr id="145" name="Google Shape;14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CA" sz="1100">
                <a:latin typeface="Arial"/>
                <a:ea typeface="Arial"/>
                <a:cs typeface="Arial"/>
                <a:sym typeface="Arial"/>
              </a:rPr>
              <a:t>Invertebrates are critical elements of food web dynamics of all wetlands, and can be useful indicators of wetland ecological health. This group plays a key role in linking primary productivity (plants) to higher trophic levels (e.g., water birds), and therefore also represents a significant linkage between aquatic and terrestrial habitats. Many aquatic macroinvertebrate species are sensitive to stresses associated with climate change and land use activity, such that environmental changes can be detected by monitoring relative abundance or overall community composition of this group.</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CA">
                <a:latin typeface="Times New Roman"/>
                <a:ea typeface="Times New Roman"/>
                <a:cs typeface="Times New Roman"/>
                <a:sym typeface="Times New Roman"/>
              </a:rPr>
              <a:t>Ducks require adequate food resources to hatch and fledge young. Invertebrates serve as the primary food source for most dabbling duck species and are critical during egg production, incubation, and duckling rearing. </a:t>
            </a:r>
            <a:endParaRPr>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157" name="Google Shape;15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a:extLst>
            <a:ext uri="{FF2B5EF4-FFF2-40B4-BE49-F238E27FC236}">
              <a16:creationId xmlns:a16="http://schemas.microsoft.com/office/drawing/2014/main" id="{8F3C3F56-B788-2B38-7E24-1965B626419C}"/>
            </a:ext>
          </a:extLst>
        </p:cNvPr>
        <p:cNvGrpSpPr/>
        <p:nvPr/>
      </p:nvGrpSpPr>
      <p:grpSpPr>
        <a:xfrm>
          <a:off x="0" y="0"/>
          <a:ext cx="0" cy="0"/>
          <a:chOff x="0" y="0"/>
          <a:chExt cx="0" cy="0"/>
        </a:xfrm>
      </p:grpSpPr>
      <p:sp>
        <p:nvSpPr>
          <p:cNvPr id="143" name="Google Shape;143;p10:notes">
            <a:extLst>
              <a:ext uri="{FF2B5EF4-FFF2-40B4-BE49-F238E27FC236}">
                <a16:creationId xmlns:a16="http://schemas.microsoft.com/office/drawing/2014/main" id="{D77D87FB-3246-994C-F09E-6FCABB0F235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0:notes">
            <a:extLst>
              <a:ext uri="{FF2B5EF4-FFF2-40B4-BE49-F238E27FC236}">
                <a16:creationId xmlns:a16="http://schemas.microsoft.com/office/drawing/2014/main" id="{A87B02C3-E44D-7142-DB49-E3AD0A36484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0:notes">
            <a:extLst>
              <a:ext uri="{FF2B5EF4-FFF2-40B4-BE49-F238E27FC236}">
                <a16:creationId xmlns:a16="http://schemas.microsoft.com/office/drawing/2014/main" id="{D7EAEB7F-3B3E-9233-0FCE-92D56869186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7</a:t>
            </a:fld>
            <a:endParaRPr/>
          </a:p>
        </p:txBody>
      </p:sp>
    </p:spTree>
    <p:extLst>
      <p:ext uri="{BB962C8B-B14F-4D97-AF65-F5344CB8AC3E}">
        <p14:creationId xmlns:p14="http://schemas.microsoft.com/office/powerpoint/2010/main" val="2586760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FF8A5C3-767D-4186-9F9D-140FED019A23}" type="slidenum">
              <a:rPr lang="en-CA" smtClean="0"/>
              <a:t>9</a:t>
            </a:fld>
            <a:endParaRPr lang="en-CA"/>
          </a:p>
        </p:txBody>
      </p:sp>
    </p:spTree>
    <p:extLst>
      <p:ext uri="{BB962C8B-B14F-4D97-AF65-F5344CB8AC3E}">
        <p14:creationId xmlns:p14="http://schemas.microsoft.com/office/powerpoint/2010/main" val="4046656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Theoretically, anything with DNA </a:t>
            </a:r>
          </a:p>
          <a:p>
            <a:r>
              <a:rPr lang="en-US"/>
              <a:t>- Been used for fish </a:t>
            </a:r>
          </a:p>
          <a:p>
            <a:endParaRPr lang="en-US"/>
          </a:p>
          <a:p>
            <a:endParaRPr lang="en-US"/>
          </a:p>
        </p:txBody>
      </p:sp>
      <p:sp>
        <p:nvSpPr>
          <p:cNvPr id="4" name="Slide Number Placeholder 3"/>
          <p:cNvSpPr>
            <a:spLocks noGrp="1"/>
          </p:cNvSpPr>
          <p:nvPr>
            <p:ph type="sldNum" sz="quarter" idx="5"/>
          </p:nvPr>
        </p:nvSpPr>
        <p:spPr/>
        <p:txBody>
          <a:bodyPr/>
          <a:lstStyle/>
          <a:p>
            <a:fld id="{1E419AC6-CEF2-4491-87AE-B996E24FD035}" type="slidenum">
              <a:rPr lang="en-US" smtClean="0"/>
              <a:t>10</a:t>
            </a:fld>
            <a:endParaRPr lang="en-US"/>
          </a:p>
        </p:txBody>
      </p:sp>
    </p:spTree>
    <p:extLst>
      <p:ext uri="{BB962C8B-B14F-4D97-AF65-F5344CB8AC3E}">
        <p14:creationId xmlns:p14="http://schemas.microsoft.com/office/powerpoint/2010/main" val="1468733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3.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3.emf"/></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3.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0A122C-E4F8-6A41-8432-F94077F3A03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36961B5-5FB5-9444-A337-FB9ED67F9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0467" y="5997069"/>
            <a:ext cx="2023533" cy="560362"/>
          </a:xfrm>
          <a:prstGeom prst="rect">
            <a:avLst/>
          </a:prstGeom>
        </p:spPr>
      </p:pic>
    </p:spTree>
    <p:extLst>
      <p:ext uri="{BB962C8B-B14F-4D97-AF65-F5344CB8AC3E}">
        <p14:creationId xmlns:p14="http://schemas.microsoft.com/office/powerpoint/2010/main" val="3113082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3EB437-0AE8-564F-8131-8518BDD2A0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picture containing person, outdoor, man, table&#10;&#10;Description automatically generated">
            <a:extLst>
              <a:ext uri="{FF2B5EF4-FFF2-40B4-BE49-F238E27FC236}">
                <a16:creationId xmlns:a16="http://schemas.microsoft.com/office/drawing/2014/main" id="{0EDA935A-17BA-DB48-B67B-880DD427B8C9}"/>
              </a:ext>
            </a:extLst>
          </p:cNvPr>
          <p:cNvPicPr>
            <a:picLocks noChangeAspect="1"/>
          </p:cNvPicPr>
          <p:nvPr userDrawn="1"/>
        </p:nvPicPr>
        <p:blipFill>
          <a:blip r:embed="rId3"/>
          <a:stretch>
            <a:fillRect/>
          </a:stretch>
        </p:blipFill>
        <p:spPr>
          <a:xfrm>
            <a:off x="2912250" y="-412486"/>
            <a:ext cx="7682970" cy="7682970"/>
          </a:xfrm>
          <a:prstGeom prst="rect">
            <a:avLst/>
          </a:prstGeom>
        </p:spPr>
      </p:pic>
      <p:pic>
        <p:nvPicPr>
          <p:cNvPr id="5" name="Picture 4">
            <a:extLst>
              <a:ext uri="{FF2B5EF4-FFF2-40B4-BE49-F238E27FC236}">
                <a16:creationId xmlns:a16="http://schemas.microsoft.com/office/drawing/2014/main" id="{A36961B5-5FB5-9444-A337-FB9ED67F90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60467" y="5997069"/>
            <a:ext cx="2023533" cy="560362"/>
          </a:xfrm>
          <a:prstGeom prst="rect">
            <a:avLst/>
          </a:prstGeom>
        </p:spPr>
      </p:pic>
      <p:pic>
        <p:nvPicPr>
          <p:cNvPr id="7" name="Picture 6">
            <a:extLst>
              <a:ext uri="{FF2B5EF4-FFF2-40B4-BE49-F238E27FC236}">
                <a16:creationId xmlns:a16="http://schemas.microsoft.com/office/drawing/2014/main" id="{3323855A-1081-8C44-922D-3985DAA00B0C}"/>
              </a:ext>
            </a:extLst>
          </p:cNvPr>
          <p:cNvPicPr>
            <a:picLocks noChangeAspect="1"/>
          </p:cNvPicPr>
          <p:nvPr userDrawn="1"/>
        </p:nvPicPr>
        <p:blipFill>
          <a:blip r:embed="rId5">
            <a:alphaModFix amt="45000"/>
          </a:blip>
          <a:stretch>
            <a:fillRect/>
          </a:stretch>
        </p:blipFill>
        <p:spPr>
          <a:xfrm>
            <a:off x="2652158" y="-748711"/>
            <a:ext cx="7445912" cy="8367953"/>
          </a:xfrm>
          <a:prstGeom prst="rect">
            <a:avLst/>
          </a:prstGeom>
          <a:noFill/>
        </p:spPr>
      </p:pic>
    </p:spTree>
    <p:extLst>
      <p:ext uri="{BB962C8B-B14F-4D97-AF65-F5344CB8AC3E}">
        <p14:creationId xmlns:p14="http://schemas.microsoft.com/office/powerpoint/2010/main" val="5911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A picture containing person, indoor, man, holding&#10;&#10;Description automatically generated">
            <a:extLst>
              <a:ext uri="{FF2B5EF4-FFF2-40B4-BE49-F238E27FC236}">
                <a16:creationId xmlns:a16="http://schemas.microsoft.com/office/drawing/2014/main" id="{91D90EA9-54C4-EF44-B8F5-931A7C275954}"/>
              </a:ext>
            </a:extLst>
          </p:cNvPr>
          <p:cNvPicPr>
            <a:picLocks noChangeAspect="1"/>
          </p:cNvPicPr>
          <p:nvPr userDrawn="1"/>
        </p:nvPicPr>
        <p:blipFill>
          <a:blip r:embed="rId3"/>
          <a:stretch>
            <a:fillRect/>
          </a:stretch>
        </p:blipFill>
        <p:spPr>
          <a:xfrm>
            <a:off x="2881472" y="-251017"/>
            <a:ext cx="7688872" cy="7688872"/>
          </a:xfrm>
          <a:prstGeom prst="rect">
            <a:avLst/>
          </a:prstGeom>
        </p:spPr>
      </p:pic>
      <p:pic>
        <p:nvPicPr>
          <p:cNvPr id="6" name="Picture 5">
            <a:extLst>
              <a:ext uri="{FF2B5EF4-FFF2-40B4-BE49-F238E27FC236}">
                <a16:creationId xmlns:a16="http://schemas.microsoft.com/office/drawing/2014/main" id="{A36961B5-5FB5-9444-A337-FB9ED67F90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60467" y="5997069"/>
            <a:ext cx="2023533" cy="560362"/>
          </a:xfrm>
          <a:prstGeom prst="rect">
            <a:avLst/>
          </a:prstGeom>
        </p:spPr>
      </p:pic>
      <p:pic>
        <p:nvPicPr>
          <p:cNvPr id="7" name="Picture 6">
            <a:extLst>
              <a:ext uri="{FF2B5EF4-FFF2-40B4-BE49-F238E27FC236}">
                <a16:creationId xmlns:a16="http://schemas.microsoft.com/office/drawing/2014/main" id="{DDA23E7E-6257-8240-8B8C-DF978F987523}"/>
              </a:ext>
            </a:extLst>
          </p:cNvPr>
          <p:cNvPicPr>
            <a:picLocks noChangeAspect="1"/>
          </p:cNvPicPr>
          <p:nvPr userDrawn="1"/>
        </p:nvPicPr>
        <p:blipFill>
          <a:blip r:embed="rId5">
            <a:alphaModFix amt="45000"/>
          </a:blip>
          <a:stretch>
            <a:fillRect/>
          </a:stretch>
        </p:blipFill>
        <p:spPr>
          <a:xfrm rot="16200000">
            <a:off x="3002952" y="-175271"/>
            <a:ext cx="7445912" cy="8367953"/>
          </a:xfrm>
          <a:prstGeom prst="rect">
            <a:avLst/>
          </a:prstGeom>
          <a:noFill/>
        </p:spPr>
      </p:pic>
    </p:spTree>
    <p:extLst>
      <p:ext uri="{BB962C8B-B14F-4D97-AF65-F5344CB8AC3E}">
        <p14:creationId xmlns:p14="http://schemas.microsoft.com/office/powerpoint/2010/main" val="282696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9B2566-D0C2-B24C-A890-93F873B00BC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picture containing person, man, holding, wearing&#10;&#10;Description automatically generated">
            <a:extLst>
              <a:ext uri="{FF2B5EF4-FFF2-40B4-BE49-F238E27FC236}">
                <a16:creationId xmlns:a16="http://schemas.microsoft.com/office/drawing/2014/main" id="{773F8F93-59FD-D246-8365-6C983E8CCFA5}"/>
              </a:ext>
            </a:extLst>
          </p:cNvPr>
          <p:cNvPicPr>
            <a:picLocks noChangeAspect="1"/>
          </p:cNvPicPr>
          <p:nvPr userDrawn="1"/>
        </p:nvPicPr>
        <p:blipFill>
          <a:blip r:embed="rId3"/>
          <a:stretch>
            <a:fillRect/>
          </a:stretch>
        </p:blipFill>
        <p:spPr>
          <a:xfrm>
            <a:off x="2881472" y="-272310"/>
            <a:ext cx="7688872" cy="7688872"/>
          </a:xfrm>
          <a:prstGeom prst="rect">
            <a:avLst/>
          </a:prstGeom>
        </p:spPr>
      </p:pic>
      <p:pic>
        <p:nvPicPr>
          <p:cNvPr id="6" name="Picture 5">
            <a:extLst>
              <a:ext uri="{FF2B5EF4-FFF2-40B4-BE49-F238E27FC236}">
                <a16:creationId xmlns:a16="http://schemas.microsoft.com/office/drawing/2014/main" id="{A36961B5-5FB5-9444-A337-FB9ED67F90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60467" y="5997069"/>
            <a:ext cx="2023533" cy="560362"/>
          </a:xfrm>
          <a:prstGeom prst="rect">
            <a:avLst/>
          </a:prstGeom>
        </p:spPr>
      </p:pic>
      <p:pic>
        <p:nvPicPr>
          <p:cNvPr id="5" name="Picture 4">
            <a:extLst>
              <a:ext uri="{FF2B5EF4-FFF2-40B4-BE49-F238E27FC236}">
                <a16:creationId xmlns:a16="http://schemas.microsoft.com/office/drawing/2014/main" id="{DA18192B-BBC8-844D-A8A9-64F572B344D0}"/>
              </a:ext>
            </a:extLst>
          </p:cNvPr>
          <p:cNvPicPr>
            <a:picLocks noChangeAspect="1"/>
          </p:cNvPicPr>
          <p:nvPr userDrawn="1"/>
        </p:nvPicPr>
        <p:blipFill>
          <a:blip r:embed="rId5">
            <a:alphaModFix amt="45000"/>
          </a:blip>
          <a:stretch>
            <a:fillRect/>
          </a:stretch>
        </p:blipFill>
        <p:spPr>
          <a:xfrm rot="16200000">
            <a:off x="3002952" y="-160451"/>
            <a:ext cx="7445912" cy="8367953"/>
          </a:xfrm>
          <a:prstGeom prst="rect">
            <a:avLst/>
          </a:prstGeom>
          <a:noFill/>
        </p:spPr>
      </p:pic>
    </p:spTree>
    <p:extLst>
      <p:ext uri="{BB962C8B-B14F-4D97-AF65-F5344CB8AC3E}">
        <p14:creationId xmlns:p14="http://schemas.microsoft.com/office/powerpoint/2010/main" val="342434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6961B5-5FB5-9444-A337-FB9ED67F90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0467" y="5997069"/>
            <a:ext cx="2023533" cy="560362"/>
          </a:xfrm>
          <a:prstGeom prst="rect">
            <a:avLst/>
          </a:prstGeom>
        </p:spPr>
      </p:pic>
    </p:spTree>
    <p:extLst>
      <p:ext uri="{BB962C8B-B14F-4D97-AF65-F5344CB8AC3E}">
        <p14:creationId xmlns:p14="http://schemas.microsoft.com/office/powerpoint/2010/main" val="3825228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 - bullets/picture righ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9A0732-E075-1242-BBE5-1AA42DDA41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940526"/>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10" name="Text Placeholder 6">
            <a:extLst>
              <a:ext uri="{FF2B5EF4-FFF2-40B4-BE49-F238E27FC236}">
                <a16:creationId xmlns:a16="http://schemas.microsoft.com/office/drawing/2014/main" id="{116983C5-9FCD-2B40-AF13-F8D71B45E6CF}"/>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3" name="Text Placeholder 9">
            <a:extLst>
              <a:ext uri="{FF2B5EF4-FFF2-40B4-BE49-F238E27FC236}">
                <a16:creationId xmlns:a16="http://schemas.microsoft.com/office/drawing/2014/main" id="{3941B358-9CA3-0140-8904-41055A32915B}"/>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4" name="Text Placeholder 12">
            <a:extLst>
              <a:ext uri="{FF2B5EF4-FFF2-40B4-BE49-F238E27FC236}">
                <a16:creationId xmlns:a16="http://schemas.microsoft.com/office/drawing/2014/main" id="{D4B6753C-9203-434C-9752-1A5ED1FD2115}"/>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942819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 - picture righ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9A0732-E075-1242-BBE5-1AA42DDA41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940526"/>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Text Placeholder 6">
            <a:extLst>
              <a:ext uri="{FF2B5EF4-FFF2-40B4-BE49-F238E27FC236}">
                <a16:creationId xmlns:a16="http://schemas.microsoft.com/office/drawing/2014/main" id="{12788033-29E1-6F46-A3BC-58DBB768A560}"/>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1" name="Text Placeholder 9">
            <a:extLst>
              <a:ext uri="{FF2B5EF4-FFF2-40B4-BE49-F238E27FC236}">
                <a16:creationId xmlns:a16="http://schemas.microsoft.com/office/drawing/2014/main" id="{9471AF89-A750-C644-BBE0-F68695A7B07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5" name="Text Placeholder 12">
            <a:extLst>
              <a:ext uri="{FF2B5EF4-FFF2-40B4-BE49-F238E27FC236}">
                <a16:creationId xmlns:a16="http://schemas.microsoft.com/office/drawing/2014/main" id="{4DD8E5C3-360F-5A4D-B47B-42CA1460C640}"/>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2589955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 re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pic>
        <p:nvPicPr>
          <p:cNvPr id="3" name="Picture 2">
            <a:extLst>
              <a:ext uri="{FF2B5EF4-FFF2-40B4-BE49-F238E27FC236}">
                <a16:creationId xmlns:a16="http://schemas.microsoft.com/office/drawing/2014/main" id="{A69C5B92-16E1-704F-BABE-551C662DB5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0120"/>
          </a:xfrm>
          <a:prstGeom prst="rect">
            <a:avLst/>
          </a:prstGeom>
        </p:spPr>
      </p:pic>
      <p:sp>
        <p:nvSpPr>
          <p:cNvPr id="8" name="Text Placeholder 6">
            <a:extLst>
              <a:ext uri="{FF2B5EF4-FFF2-40B4-BE49-F238E27FC236}">
                <a16:creationId xmlns:a16="http://schemas.microsoft.com/office/drawing/2014/main" id="{035C1411-B05D-8B48-AEBC-05A5256E95FF}"/>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51FF7FCB-DE2C-2642-9504-526C444CED4F}"/>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1" name="Text Placeholder 12">
            <a:extLst>
              <a:ext uri="{FF2B5EF4-FFF2-40B4-BE49-F238E27FC236}">
                <a16:creationId xmlns:a16="http://schemas.microsoft.com/office/drawing/2014/main" id="{6E4E6C1C-5F5C-4347-A8EA-DBB709B5A313}"/>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1303883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2 - re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pic>
        <p:nvPicPr>
          <p:cNvPr id="3" name="Picture 2">
            <a:extLst>
              <a:ext uri="{FF2B5EF4-FFF2-40B4-BE49-F238E27FC236}">
                <a16:creationId xmlns:a16="http://schemas.microsoft.com/office/drawing/2014/main" id="{A69C5B92-16E1-704F-BABE-551C662DB5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0120"/>
          </a:xfrm>
          <a:prstGeom prst="rect">
            <a:avLst/>
          </a:prstGeom>
        </p:spPr>
      </p:pic>
      <p:sp>
        <p:nvSpPr>
          <p:cNvPr id="5" name="Text Placeholder 6">
            <a:extLst>
              <a:ext uri="{FF2B5EF4-FFF2-40B4-BE49-F238E27FC236}">
                <a16:creationId xmlns:a16="http://schemas.microsoft.com/office/drawing/2014/main" id="{E2F3C244-47B1-F240-8287-E9AEE8537EAA}"/>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6" name="Text Placeholder 9">
            <a:extLst>
              <a:ext uri="{FF2B5EF4-FFF2-40B4-BE49-F238E27FC236}">
                <a16:creationId xmlns:a16="http://schemas.microsoft.com/office/drawing/2014/main" id="{C1EF6C0C-2B2D-4A4D-8460-00B5A13CCB1C}"/>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7" name="Text Placeholder 12">
            <a:extLst>
              <a:ext uri="{FF2B5EF4-FFF2-40B4-BE49-F238E27FC236}">
                <a16:creationId xmlns:a16="http://schemas.microsoft.com/office/drawing/2014/main" id="{A863A874-140D-FB48-AF2A-42F9976CCA6D}"/>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1397077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 picture lef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7422AC-8F03-8745-BDC3-5E04CDDFE1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940526"/>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7" name="Text Placeholder 6">
            <a:extLst>
              <a:ext uri="{FF2B5EF4-FFF2-40B4-BE49-F238E27FC236}">
                <a16:creationId xmlns:a16="http://schemas.microsoft.com/office/drawing/2014/main" id="{91730934-6C6C-8542-9BCE-D9F0EB3533C8}"/>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8" name="Text Placeholder 9">
            <a:extLst>
              <a:ext uri="{FF2B5EF4-FFF2-40B4-BE49-F238E27FC236}">
                <a16:creationId xmlns:a16="http://schemas.microsoft.com/office/drawing/2014/main" id="{61D94C3F-1985-F04C-8536-E7E3FCFF5F2D}"/>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0" name="Text Placeholder 12">
            <a:extLst>
              <a:ext uri="{FF2B5EF4-FFF2-40B4-BE49-F238E27FC236}">
                <a16:creationId xmlns:a16="http://schemas.microsoft.com/office/drawing/2014/main" id="{DA02F520-9044-B94C-B81A-9811C3972533}"/>
              </a:ext>
            </a:extLst>
          </p:cNvPr>
          <p:cNvSpPr>
            <a:spLocks noGrp="1"/>
          </p:cNvSpPr>
          <p:nvPr>
            <p:ph type="body" sz="quarter" idx="13" hasCustomPrompt="1"/>
          </p:nvPr>
        </p:nvSpPr>
        <p:spPr>
          <a:xfrm>
            <a:off x="4838169"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511521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bullets/picture lef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7422AC-8F03-8745-BDC3-5E04CDDFE1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940526"/>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7" name="Text Placeholder 6">
            <a:extLst>
              <a:ext uri="{FF2B5EF4-FFF2-40B4-BE49-F238E27FC236}">
                <a16:creationId xmlns:a16="http://schemas.microsoft.com/office/drawing/2014/main" id="{5552E976-D5BF-C94E-9DA2-B01910439849}"/>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8" name="Text Placeholder 9">
            <a:extLst>
              <a:ext uri="{FF2B5EF4-FFF2-40B4-BE49-F238E27FC236}">
                <a16:creationId xmlns:a16="http://schemas.microsoft.com/office/drawing/2014/main" id="{AC2345AE-C889-9C42-AF4D-9A0F5EC35DBC}"/>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9" name="Text Placeholder 12">
            <a:extLst>
              <a:ext uri="{FF2B5EF4-FFF2-40B4-BE49-F238E27FC236}">
                <a16:creationId xmlns:a16="http://schemas.microsoft.com/office/drawing/2014/main" id="{2594F361-C78D-3A40-B4DA-1DE2E9F377FC}"/>
              </a:ext>
            </a:extLst>
          </p:cNvPr>
          <p:cNvSpPr>
            <a:spLocks noGrp="1"/>
          </p:cNvSpPr>
          <p:nvPr>
            <p:ph type="body" sz="quarter" idx="13" hasCustomPrompt="1"/>
          </p:nvPr>
        </p:nvSpPr>
        <p:spPr>
          <a:xfrm>
            <a:off x="4838169"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4259561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34F8F-CA4D-C04A-9054-C02A6092C4F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36961B5-5FB5-9444-A337-FB9ED67F9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0467" y="5997069"/>
            <a:ext cx="2023533" cy="560362"/>
          </a:xfrm>
          <a:prstGeom prst="rect">
            <a:avLst/>
          </a:prstGeom>
        </p:spPr>
      </p:pic>
    </p:spTree>
    <p:extLst>
      <p:ext uri="{BB962C8B-B14F-4D97-AF65-F5344CB8AC3E}">
        <p14:creationId xmlns:p14="http://schemas.microsoft.com/office/powerpoint/2010/main" val="763284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een - bullets/picture righ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A3D1F4-7B68-5747-AA12-E952771206B2}"/>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961200"/>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10" name="Text Placeholder 6">
            <a:extLst>
              <a:ext uri="{FF2B5EF4-FFF2-40B4-BE49-F238E27FC236}">
                <a16:creationId xmlns:a16="http://schemas.microsoft.com/office/drawing/2014/main" id="{116983C5-9FCD-2B40-AF13-F8D71B45E6CF}"/>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3" name="Text Placeholder 9">
            <a:extLst>
              <a:ext uri="{FF2B5EF4-FFF2-40B4-BE49-F238E27FC236}">
                <a16:creationId xmlns:a16="http://schemas.microsoft.com/office/drawing/2014/main" id="{3941B358-9CA3-0140-8904-41055A32915B}"/>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4" name="Text Placeholder 12">
            <a:extLst>
              <a:ext uri="{FF2B5EF4-FFF2-40B4-BE49-F238E27FC236}">
                <a16:creationId xmlns:a16="http://schemas.microsoft.com/office/drawing/2014/main" id="{D4B6753C-9203-434C-9752-1A5ED1FD2115}"/>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1653511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en - picture righ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E377C3-069E-D749-A8AD-EE59AE6BEE35}"/>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961200"/>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Text Placeholder 6">
            <a:extLst>
              <a:ext uri="{FF2B5EF4-FFF2-40B4-BE49-F238E27FC236}">
                <a16:creationId xmlns:a16="http://schemas.microsoft.com/office/drawing/2014/main" id="{12788033-29E1-6F46-A3BC-58DBB768A560}"/>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1" name="Text Placeholder 9">
            <a:extLst>
              <a:ext uri="{FF2B5EF4-FFF2-40B4-BE49-F238E27FC236}">
                <a16:creationId xmlns:a16="http://schemas.microsoft.com/office/drawing/2014/main" id="{9471AF89-A750-C644-BBE0-F68695A7B07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5" name="Text Placeholder 12">
            <a:extLst>
              <a:ext uri="{FF2B5EF4-FFF2-40B4-BE49-F238E27FC236}">
                <a16:creationId xmlns:a16="http://schemas.microsoft.com/office/drawing/2014/main" id="{4DD8E5C3-360F-5A4D-B47B-42CA1460C640}"/>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3549482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een - bullet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AEF1E5-6EB1-2847-A1E2-ABF738FB163C}"/>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961200"/>
          </a:xfrm>
          <a:prstGeom prst="rect">
            <a:avLst/>
          </a:prstGeom>
        </p:spPr>
      </p:pic>
      <p:sp>
        <p:nvSpPr>
          <p:cNvPr id="4"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8" name="Text Placeholder 6">
            <a:extLst>
              <a:ext uri="{FF2B5EF4-FFF2-40B4-BE49-F238E27FC236}">
                <a16:creationId xmlns:a16="http://schemas.microsoft.com/office/drawing/2014/main" id="{035C1411-B05D-8B48-AEBC-05A5256E95FF}"/>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51FF7FCB-DE2C-2642-9504-526C444CED4F}"/>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1" name="Text Placeholder 12">
            <a:extLst>
              <a:ext uri="{FF2B5EF4-FFF2-40B4-BE49-F238E27FC236}">
                <a16:creationId xmlns:a16="http://schemas.microsoft.com/office/drawing/2014/main" id="{6E4E6C1C-5F5C-4347-A8EA-DBB709B5A313}"/>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1883609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95D926-884D-034D-AC19-54B8927EC431}"/>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961200"/>
          </a:xfrm>
          <a:prstGeom prst="rect">
            <a:avLst/>
          </a:prstGeom>
        </p:spPr>
      </p:pic>
      <p:sp>
        <p:nvSpPr>
          <p:cNvPr id="4"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5" name="Text Placeholder 6">
            <a:extLst>
              <a:ext uri="{FF2B5EF4-FFF2-40B4-BE49-F238E27FC236}">
                <a16:creationId xmlns:a16="http://schemas.microsoft.com/office/drawing/2014/main" id="{E2F3C244-47B1-F240-8287-E9AEE8537EAA}"/>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6" name="Text Placeholder 9">
            <a:extLst>
              <a:ext uri="{FF2B5EF4-FFF2-40B4-BE49-F238E27FC236}">
                <a16:creationId xmlns:a16="http://schemas.microsoft.com/office/drawing/2014/main" id="{C1EF6C0C-2B2D-4A4D-8460-00B5A13CCB1C}"/>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7" name="Text Placeholder 12">
            <a:extLst>
              <a:ext uri="{FF2B5EF4-FFF2-40B4-BE49-F238E27FC236}">
                <a16:creationId xmlns:a16="http://schemas.microsoft.com/office/drawing/2014/main" id="{A863A874-140D-FB48-AF2A-42F9976CCA6D}"/>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1267895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en - picture lef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D2E8D3F-87F4-864B-A22E-E8334BB68EAC}"/>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961200"/>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7" name="Text Placeholder 6">
            <a:extLst>
              <a:ext uri="{FF2B5EF4-FFF2-40B4-BE49-F238E27FC236}">
                <a16:creationId xmlns:a16="http://schemas.microsoft.com/office/drawing/2014/main" id="{91730934-6C6C-8542-9BCE-D9F0EB3533C8}"/>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8" name="Text Placeholder 9">
            <a:extLst>
              <a:ext uri="{FF2B5EF4-FFF2-40B4-BE49-F238E27FC236}">
                <a16:creationId xmlns:a16="http://schemas.microsoft.com/office/drawing/2014/main" id="{61D94C3F-1985-F04C-8536-E7E3FCFF5F2D}"/>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0" name="Text Placeholder 12">
            <a:extLst>
              <a:ext uri="{FF2B5EF4-FFF2-40B4-BE49-F238E27FC236}">
                <a16:creationId xmlns:a16="http://schemas.microsoft.com/office/drawing/2014/main" id="{DA02F520-9044-B94C-B81A-9811C3972533}"/>
              </a:ext>
            </a:extLst>
          </p:cNvPr>
          <p:cNvSpPr>
            <a:spLocks noGrp="1"/>
          </p:cNvSpPr>
          <p:nvPr>
            <p:ph type="body" sz="quarter" idx="13" hasCustomPrompt="1"/>
          </p:nvPr>
        </p:nvSpPr>
        <p:spPr>
          <a:xfrm>
            <a:off x="4838169"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41381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 bullets/picture lef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A3B953-BC66-C849-8082-2C11BBFF5F03}"/>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961200"/>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7" name="Text Placeholder 6">
            <a:extLst>
              <a:ext uri="{FF2B5EF4-FFF2-40B4-BE49-F238E27FC236}">
                <a16:creationId xmlns:a16="http://schemas.microsoft.com/office/drawing/2014/main" id="{5552E976-D5BF-C94E-9DA2-B01910439849}"/>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8" name="Text Placeholder 9">
            <a:extLst>
              <a:ext uri="{FF2B5EF4-FFF2-40B4-BE49-F238E27FC236}">
                <a16:creationId xmlns:a16="http://schemas.microsoft.com/office/drawing/2014/main" id="{AC2345AE-C889-9C42-AF4D-9A0F5EC35DBC}"/>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9" name="Text Placeholder 12">
            <a:extLst>
              <a:ext uri="{FF2B5EF4-FFF2-40B4-BE49-F238E27FC236}">
                <a16:creationId xmlns:a16="http://schemas.microsoft.com/office/drawing/2014/main" id="{2594F361-C78D-3A40-B4DA-1DE2E9F377FC}"/>
              </a:ext>
            </a:extLst>
          </p:cNvPr>
          <p:cNvSpPr>
            <a:spLocks noGrp="1"/>
          </p:cNvSpPr>
          <p:nvPr>
            <p:ph type="body" sz="quarter" idx="13" hasCustomPrompt="1"/>
          </p:nvPr>
        </p:nvSpPr>
        <p:spPr>
          <a:xfrm>
            <a:off x="4838169"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2691686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ange - bullets/picture righ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1544F4-BCE7-204F-AE64-9F68250447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10" name="Text Placeholder 6">
            <a:extLst>
              <a:ext uri="{FF2B5EF4-FFF2-40B4-BE49-F238E27FC236}">
                <a16:creationId xmlns:a16="http://schemas.microsoft.com/office/drawing/2014/main" id="{116983C5-9FCD-2B40-AF13-F8D71B45E6CF}"/>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3" name="Text Placeholder 9">
            <a:extLst>
              <a:ext uri="{FF2B5EF4-FFF2-40B4-BE49-F238E27FC236}">
                <a16:creationId xmlns:a16="http://schemas.microsoft.com/office/drawing/2014/main" id="{3941B358-9CA3-0140-8904-41055A32915B}"/>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4" name="Text Placeholder 12">
            <a:extLst>
              <a:ext uri="{FF2B5EF4-FFF2-40B4-BE49-F238E27FC236}">
                <a16:creationId xmlns:a16="http://schemas.microsoft.com/office/drawing/2014/main" id="{D4B6753C-9203-434C-9752-1A5ED1FD2115}"/>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2944818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ange - picture right">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2FC630-1DF4-7E46-996F-6DF19243FC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Text Placeholder 6">
            <a:extLst>
              <a:ext uri="{FF2B5EF4-FFF2-40B4-BE49-F238E27FC236}">
                <a16:creationId xmlns:a16="http://schemas.microsoft.com/office/drawing/2014/main" id="{12788033-29E1-6F46-A3BC-58DBB768A560}"/>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1" name="Text Placeholder 9">
            <a:extLst>
              <a:ext uri="{FF2B5EF4-FFF2-40B4-BE49-F238E27FC236}">
                <a16:creationId xmlns:a16="http://schemas.microsoft.com/office/drawing/2014/main" id="{9471AF89-A750-C644-BBE0-F68695A7B07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5" name="Text Placeholder 12">
            <a:extLst>
              <a:ext uri="{FF2B5EF4-FFF2-40B4-BE49-F238E27FC236}">
                <a16:creationId xmlns:a16="http://schemas.microsoft.com/office/drawing/2014/main" id="{4DD8E5C3-360F-5A4D-B47B-42CA1460C640}"/>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4025989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range - bullet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8" name="Text Placeholder 6">
            <a:extLst>
              <a:ext uri="{FF2B5EF4-FFF2-40B4-BE49-F238E27FC236}">
                <a16:creationId xmlns:a16="http://schemas.microsoft.com/office/drawing/2014/main" id="{035C1411-B05D-8B48-AEBC-05A5256E95FF}"/>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51FF7FCB-DE2C-2642-9504-526C444CED4F}"/>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1" name="Text Placeholder 12">
            <a:extLst>
              <a:ext uri="{FF2B5EF4-FFF2-40B4-BE49-F238E27FC236}">
                <a16:creationId xmlns:a16="http://schemas.microsoft.com/office/drawing/2014/main" id="{6E4E6C1C-5F5C-4347-A8EA-DBB709B5A313}"/>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pic>
        <p:nvPicPr>
          <p:cNvPr id="13" name="Picture 12">
            <a:extLst>
              <a:ext uri="{FF2B5EF4-FFF2-40B4-BE49-F238E27FC236}">
                <a16:creationId xmlns:a16="http://schemas.microsoft.com/office/drawing/2014/main" id="{DE4136E3-0F3F-6049-8236-E14B385023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Tree>
    <p:extLst>
      <p:ext uri="{BB962C8B-B14F-4D97-AF65-F5344CB8AC3E}">
        <p14:creationId xmlns:p14="http://schemas.microsoft.com/office/powerpoint/2010/main" val="3104991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5" name="Text Placeholder 6">
            <a:extLst>
              <a:ext uri="{FF2B5EF4-FFF2-40B4-BE49-F238E27FC236}">
                <a16:creationId xmlns:a16="http://schemas.microsoft.com/office/drawing/2014/main" id="{E2F3C244-47B1-F240-8287-E9AEE8537EAA}"/>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6" name="Text Placeholder 9">
            <a:extLst>
              <a:ext uri="{FF2B5EF4-FFF2-40B4-BE49-F238E27FC236}">
                <a16:creationId xmlns:a16="http://schemas.microsoft.com/office/drawing/2014/main" id="{C1EF6C0C-2B2D-4A4D-8460-00B5A13CCB1C}"/>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7" name="Text Placeholder 12">
            <a:extLst>
              <a:ext uri="{FF2B5EF4-FFF2-40B4-BE49-F238E27FC236}">
                <a16:creationId xmlns:a16="http://schemas.microsoft.com/office/drawing/2014/main" id="{A863A874-140D-FB48-AF2A-42F9976CCA6D}"/>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pic>
        <p:nvPicPr>
          <p:cNvPr id="10" name="Picture 9">
            <a:extLst>
              <a:ext uri="{FF2B5EF4-FFF2-40B4-BE49-F238E27FC236}">
                <a16:creationId xmlns:a16="http://schemas.microsoft.com/office/drawing/2014/main" id="{6251A1CD-861E-C04E-B9ED-AFC451D659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Tree>
    <p:extLst>
      <p:ext uri="{BB962C8B-B14F-4D97-AF65-F5344CB8AC3E}">
        <p14:creationId xmlns:p14="http://schemas.microsoft.com/office/powerpoint/2010/main" val="923680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05BACA-AE1C-0345-835D-F71C93FA1AF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36961B5-5FB5-9444-A337-FB9ED67F9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0467" y="5997069"/>
            <a:ext cx="2023533" cy="560362"/>
          </a:xfrm>
          <a:prstGeom prst="rect">
            <a:avLst/>
          </a:prstGeom>
        </p:spPr>
      </p:pic>
    </p:spTree>
    <p:extLst>
      <p:ext uri="{BB962C8B-B14F-4D97-AF65-F5344CB8AC3E}">
        <p14:creationId xmlns:p14="http://schemas.microsoft.com/office/powerpoint/2010/main" val="2423510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ange - picture lef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0D6847-7E71-684B-ADB9-3AF23D3E89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7" name="Text Placeholder 6">
            <a:extLst>
              <a:ext uri="{FF2B5EF4-FFF2-40B4-BE49-F238E27FC236}">
                <a16:creationId xmlns:a16="http://schemas.microsoft.com/office/drawing/2014/main" id="{91730934-6C6C-8542-9BCE-D9F0EB3533C8}"/>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8" name="Text Placeholder 9">
            <a:extLst>
              <a:ext uri="{FF2B5EF4-FFF2-40B4-BE49-F238E27FC236}">
                <a16:creationId xmlns:a16="http://schemas.microsoft.com/office/drawing/2014/main" id="{61D94C3F-1985-F04C-8536-E7E3FCFF5F2D}"/>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0" name="Text Placeholder 12">
            <a:extLst>
              <a:ext uri="{FF2B5EF4-FFF2-40B4-BE49-F238E27FC236}">
                <a16:creationId xmlns:a16="http://schemas.microsoft.com/office/drawing/2014/main" id="{DA02F520-9044-B94C-B81A-9811C3972533}"/>
              </a:ext>
            </a:extLst>
          </p:cNvPr>
          <p:cNvSpPr>
            <a:spLocks noGrp="1"/>
          </p:cNvSpPr>
          <p:nvPr>
            <p:ph type="body" sz="quarter" idx="13" hasCustomPrompt="1"/>
          </p:nvPr>
        </p:nvSpPr>
        <p:spPr>
          <a:xfrm>
            <a:off x="4838169"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3242798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ange - bullets/picture lef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BD2E7A-179F-A94F-AF09-B6A1C3A8B7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7" name="Text Placeholder 6">
            <a:extLst>
              <a:ext uri="{FF2B5EF4-FFF2-40B4-BE49-F238E27FC236}">
                <a16:creationId xmlns:a16="http://schemas.microsoft.com/office/drawing/2014/main" id="{5552E976-D5BF-C94E-9DA2-B01910439849}"/>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8" name="Text Placeholder 9">
            <a:extLst>
              <a:ext uri="{FF2B5EF4-FFF2-40B4-BE49-F238E27FC236}">
                <a16:creationId xmlns:a16="http://schemas.microsoft.com/office/drawing/2014/main" id="{AC2345AE-C889-9C42-AF4D-9A0F5EC35DBC}"/>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9" name="Text Placeholder 12">
            <a:extLst>
              <a:ext uri="{FF2B5EF4-FFF2-40B4-BE49-F238E27FC236}">
                <a16:creationId xmlns:a16="http://schemas.microsoft.com/office/drawing/2014/main" id="{2594F361-C78D-3A40-B4DA-1DE2E9F377FC}"/>
              </a:ext>
            </a:extLst>
          </p:cNvPr>
          <p:cNvSpPr>
            <a:spLocks noGrp="1"/>
          </p:cNvSpPr>
          <p:nvPr>
            <p:ph type="body" sz="quarter" idx="13" hasCustomPrompt="1"/>
          </p:nvPr>
        </p:nvSpPr>
        <p:spPr>
          <a:xfrm>
            <a:off x="4838169"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3408791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urple - bullets/picture righ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BCDD07-F814-2248-9395-F9D69555A1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10" name="Text Placeholder 6">
            <a:extLst>
              <a:ext uri="{FF2B5EF4-FFF2-40B4-BE49-F238E27FC236}">
                <a16:creationId xmlns:a16="http://schemas.microsoft.com/office/drawing/2014/main" id="{116983C5-9FCD-2B40-AF13-F8D71B45E6CF}"/>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3" name="Text Placeholder 9">
            <a:extLst>
              <a:ext uri="{FF2B5EF4-FFF2-40B4-BE49-F238E27FC236}">
                <a16:creationId xmlns:a16="http://schemas.microsoft.com/office/drawing/2014/main" id="{3941B358-9CA3-0140-8904-41055A32915B}"/>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4" name="Text Placeholder 12">
            <a:extLst>
              <a:ext uri="{FF2B5EF4-FFF2-40B4-BE49-F238E27FC236}">
                <a16:creationId xmlns:a16="http://schemas.microsoft.com/office/drawing/2014/main" id="{D4B6753C-9203-434C-9752-1A5ED1FD2115}"/>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2413661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urple - picture righ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C780E6-CA17-7B43-BB25-CA9FD55880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Text Placeholder 6">
            <a:extLst>
              <a:ext uri="{FF2B5EF4-FFF2-40B4-BE49-F238E27FC236}">
                <a16:creationId xmlns:a16="http://schemas.microsoft.com/office/drawing/2014/main" id="{12788033-29E1-6F46-A3BC-58DBB768A560}"/>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1" name="Text Placeholder 9">
            <a:extLst>
              <a:ext uri="{FF2B5EF4-FFF2-40B4-BE49-F238E27FC236}">
                <a16:creationId xmlns:a16="http://schemas.microsoft.com/office/drawing/2014/main" id="{9471AF89-A750-C644-BBE0-F68695A7B07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5" name="Text Placeholder 12">
            <a:extLst>
              <a:ext uri="{FF2B5EF4-FFF2-40B4-BE49-F238E27FC236}">
                <a16:creationId xmlns:a16="http://schemas.microsoft.com/office/drawing/2014/main" id="{4DD8E5C3-360F-5A4D-B47B-42CA1460C640}"/>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714280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urple - bullet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8" name="Text Placeholder 6">
            <a:extLst>
              <a:ext uri="{FF2B5EF4-FFF2-40B4-BE49-F238E27FC236}">
                <a16:creationId xmlns:a16="http://schemas.microsoft.com/office/drawing/2014/main" id="{035C1411-B05D-8B48-AEBC-05A5256E95FF}"/>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51FF7FCB-DE2C-2642-9504-526C444CED4F}"/>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1" name="Text Placeholder 12">
            <a:extLst>
              <a:ext uri="{FF2B5EF4-FFF2-40B4-BE49-F238E27FC236}">
                <a16:creationId xmlns:a16="http://schemas.microsoft.com/office/drawing/2014/main" id="{6E4E6C1C-5F5C-4347-A8EA-DBB709B5A313}"/>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pic>
        <p:nvPicPr>
          <p:cNvPr id="14" name="Picture 13">
            <a:extLst>
              <a:ext uri="{FF2B5EF4-FFF2-40B4-BE49-F238E27FC236}">
                <a16:creationId xmlns:a16="http://schemas.microsoft.com/office/drawing/2014/main" id="{12639088-88B5-0542-9531-740432E463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Tree>
    <p:extLst>
      <p:ext uri="{BB962C8B-B14F-4D97-AF65-F5344CB8AC3E}">
        <p14:creationId xmlns:p14="http://schemas.microsoft.com/office/powerpoint/2010/main" val="2154015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urp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5" name="Text Placeholder 6">
            <a:extLst>
              <a:ext uri="{FF2B5EF4-FFF2-40B4-BE49-F238E27FC236}">
                <a16:creationId xmlns:a16="http://schemas.microsoft.com/office/drawing/2014/main" id="{E2F3C244-47B1-F240-8287-E9AEE8537EAA}"/>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6" name="Text Placeholder 9">
            <a:extLst>
              <a:ext uri="{FF2B5EF4-FFF2-40B4-BE49-F238E27FC236}">
                <a16:creationId xmlns:a16="http://schemas.microsoft.com/office/drawing/2014/main" id="{C1EF6C0C-2B2D-4A4D-8460-00B5A13CCB1C}"/>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7" name="Text Placeholder 12">
            <a:extLst>
              <a:ext uri="{FF2B5EF4-FFF2-40B4-BE49-F238E27FC236}">
                <a16:creationId xmlns:a16="http://schemas.microsoft.com/office/drawing/2014/main" id="{A863A874-140D-FB48-AF2A-42F9976CCA6D}"/>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pic>
        <p:nvPicPr>
          <p:cNvPr id="8" name="Picture 7">
            <a:extLst>
              <a:ext uri="{FF2B5EF4-FFF2-40B4-BE49-F238E27FC236}">
                <a16:creationId xmlns:a16="http://schemas.microsoft.com/office/drawing/2014/main" id="{B3B61D70-1DD4-EF49-ACB0-3E22F704BE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Tree>
    <p:extLst>
      <p:ext uri="{BB962C8B-B14F-4D97-AF65-F5344CB8AC3E}">
        <p14:creationId xmlns:p14="http://schemas.microsoft.com/office/powerpoint/2010/main" val="1906177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urple- picture lef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8A890F-20B0-D041-8747-71937B5A68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7" name="Text Placeholder 6">
            <a:extLst>
              <a:ext uri="{FF2B5EF4-FFF2-40B4-BE49-F238E27FC236}">
                <a16:creationId xmlns:a16="http://schemas.microsoft.com/office/drawing/2014/main" id="{91730934-6C6C-8542-9BCE-D9F0EB3533C8}"/>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8" name="Text Placeholder 9">
            <a:extLst>
              <a:ext uri="{FF2B5EF4-FFF2-40B4-BE49-F238E27FC236}">
                <a16:creationId xmlns:a16="http://schemas.microsoft.com/office/drawing/2014/main" id="{61D94C3F-1985-F04C-8536-E7E3FCFF5F2D}"/>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0" name="Text Placeholder 12">
            <a:extLst>
              <a:ext uri="{FF2B5EF4-FFF2-40B4-BE49-F238E27FC236}">
                <a16:creationId xmlns:a16="http://schemas.microsoft.com/office/drawing/2014/main" id="{DA02F520-9044-B94C-B81A-9811C3972533}"/>
              </a:ext>
            </a:extLst>
          </p:cNvPr>
          <p:cNvSpPr>
            <a:spLocks noGrp="1"/>
          </p:cNvSpPr>
          <p:nvPr>
            <p:ph type="body" sz="quarter" idx="13" hasCustomPrompt="1"/>
          </p:nvPr>
        </p:nvSpPr>
        <p:spPr>
          <a:xfrm>
            <a:off x="4838169"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29992823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urple - bullets/picture lef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A37E8E-D0DC-CC41-AA18-197D4CC0B9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7" name="Text Placeholder 6">
            <a:extLst>
              <a:ext uri="{FF2B5EF4-FFF2-40B4-BE49-F238E27FC236}">
                <a16:creationId xmlns:a16="http://schemas.microsoft.com/office/drawing/2014/main" id="{5552E976-D5BF-C94E-9DA2-B01910439849}"/>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8" name="Text Placeholder 9">
            <a:extLst>
              <a:ext uri="{FF2B5EF4-FFF2-40B4-BE49-F238E27FC236}">
                <a16:creationId xmlns:a16="http://schemas.microsoft.com/office/drawing/2014/main" id="{AC2345AE-C889-9C42-AF4D-9A0F5EC35DBC}"/>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9" name="Text Placeholder 12">
            <a:extLst>
              <a:ext uri="{FF2B5EF4-FFF2-40B4-BE49-F238E27FC236}">
                <a16:creationId xmlns:a16="http://schemas.microsoft.com/office/drawing/2014/main" id="{2594F361-C78D-3A40-B4DA-1DE2E9F377FC}"/>
              </a:ext>
            </a:extLst>
          </p:cNvPr>
          <p:cNvSpPr>
            <a:spLocks noGrp="1"/>
          </p:cNvSpPr>
          <p:nvPr>
            <p:ph type="body" sz="quarter" idx="13" hasCustomPrompt="1"/>
          </p:nvPr>
        </p:nvSpPr>
        <p:spPr>
          <a:xfrm>
            <a:off x="4838169"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40879250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 bullets/picture righ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E8ED99-23BB-D642-B2DD-89A6A3256F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10" name="Text Placeholder 6">
            <a:extLst>
              <a:ext uri="{FF2B5EF4-FFF2-40B4-BE49-F238E27FC236}">
                <a16:creationId xmlns:a16="http://schemas.microsoft.com/office/drawing/2014/main" id="{116983C5-9FCD-2B40-AF13-F8D71B45E6CF}"/>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3" name="Text Placeholder 9">
            <a:extLst>
              <a:ext uri="{FF2B5EF4-FFF2-40B4-BE49-F238E27FC236}">
                <a16:creationId xmlns:a16="http://schemas.microsoft.com/office/drawing/2014/main" id="{3941B358-9CA3-0140-8904-41055A32915B}"/>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4" name="Text Placeholder 12">
            <a:extLst>
              <a:ext uri="{FF2B5EF4-FFF2-40B4-BE49-F238E27FC236}">
                <a16:creationId xmlns:a16="http://schemas.microsoft.com/office/drawing/2014/main" id="{D4B6753C-9203-434C-9752-1A5ED1FD2115}"/>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1711267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ue - bullets/picture righ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E8ED99-23BB-D642-B2DD-89A6A3256F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4" name="Text Placeholder 12">
            <a:extLst>
              <a:ext uri="{FF2B5EF4-FFF2-40B4-BE49-F238E27FC236}">
                <a16:creationId xmlns:a16="http://schemas.microsoft.com/office/drawing/2014/main" id="{E1D34FD2-4DCE-569D-56B9-370B4A6E03FD}"/>
              </a:ext>
            </a:extLst>
          </p:cNvPr>
          <p:cNvSpPr>
            <a:spLocks noGrp="1"/>
          </p:cNvSpPr>
          <p:nvPr>
            <p:ph type="body" sz="quarter" idx="14" hasCustomPrompt="1"/>
          </p:nvPr>
        </p:nvSpPr>
        <p:spPr>
          <a:xfrm>
            <a:off x="991657" y="2305050"/>
            <a:ext cx="6468005" cy="3962399"/>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lang="en-US" sz="2600" b="0" i="0" kern="1200" dirty="0">
                <a:solidFill>
                  <a:srgbClr val="003A70"/>
                </a:solidFill>
                <a:latin typeface="Calibri" panose="020F0502020204030204" pitchFamily="34" charset="0"/>
                <a:ea typeface="+mn-ea"/>
                <a:cs typeface="Calibri" panose="020F0502020204030204" pitchFamily="34" charset="0"/>
              </a:defRPr>
            </a:lvl1pPr>
          </a:lstStyle>
          <a:p>
            <a:pPr lvl="0"/>
            <a:r>
              <a:rPr lang="en-US"/>
              <a:t>Body copy goes here</a:t>
            </a:r>
          </a:p>
          <a:p>
            <a:pPr lvl="0"/>
            <a:endParaRPr lang="en-US"/>
          </a:p>
        </p:txBody>
      </p:sp>
      <p:sp>
        <p:nvSpPr>
          <p:cNvPr id="6" name="Text Placeholder 5">
            <a:extLst>
              <a:ext uri="{FF2B5EF4-FFF2-40B4-BE49-F238E27FC236}">
                <a16:creationId xmlns:a16="http://schemas.microsoft.com/office/drawing/2014/main" id="{55ADA7DD-16D3-EC6D-60A5-C98B3E0B48CC}"/>
              </a:ext>
            </a:extLst>
          </p:cNvPr>
          <p:cNvSpPr>
            <a:spLocks noGrp="1"/>
          </p:cNvSpPr>
          <p:nvPr>
            <p:ph type="body" sz="quarter" idx="15" hasCustomPrompt="1"/>
          </p:nvPr>
        </p:nvSpPr>
        <p:spPr>
          <a:xfrm>
            <a:off x="304799" y="351842"/>
            <a:ext cx="6667501" cy="647701"/>
          </a:xfrm>
          <a:prstGeom prst="rect">
            <a:avLst/>
          </a:prstGeom>
        </p:spPr>
        <p:txBody>
          <a:bodyPr/>
          <a:lstStyle>
            <a:lvl1pPr marL="0" indent="0">
              <a:buNone/>
              <a:defRPr lang="en-CA" sz="4000" b="0" i="0" kern="1200" dirty="0">
                <a:solidFill>
                  <a:schemeClr val="bg1"/>
                </a:solidFill>
                <a:latin typeface="Calibri" panose="020F0502020204030204" pitchFamily="34" charset="0"/>
                <a:ea typeface="+mn-ea"/>
                <a:cs typeface="Calibri" panose="020F0502020204030204" pitchFamily="34" charset="0"/>
              </a:defRPr>
            </a:lvl1pPr>
          </a:lstStyle>
          <a:p>
            <a:pPr lvl="0"/>
            <a:r>
              <a:rPr lang="en-US"/>
              <a:t>Title Goes Here</a:t>
            </a:r>
            <a:endParaRPr lang="en-CA"/>
          </a:p>
        </p:txBody>
      </p:sp>
    </p:spTree>
    <p:extLst>
      <p:ext uri="{BB962C8B-B14F-4D97-AF65-F5344CB8AC3E}">
        <p14:creationId xmlns:p14="http://schemas.microsoft.com/office/powerpoint/2010/main" val="3266290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3EB437-0AE8-564F-8131-8518BDD2A0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36961B5-5FB5-9444-A337-FB9ED67F9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0467" y="5997069"/>
            <a:ext cx="2023533" cy="560362"/>
          </a:xfrm>
          <a:prstGeom prst="rect">
            <a:avLst/>
          </a:prstGeom>
        </p:spPr>
      </p:pic>
    </p:spTree>
    <p:extLst>
      <p:ext uri="{BB962C8B-B14F-4D97-AF65-F5344CB8AC3E}">
        <p14:creationId xmlns:p14="http://schemas.microsoft.com/office/powerpoint/2010/main" val="3470371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 picture right">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F2204F-C131-6C44-BEF3-45599F1AC7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Text Placeholder 6">
            <a:extLst>
              <a:ext uri="{FF2B5EF4-FFF2-40B4-BE49-F238E27FC236}">
                <a16:creationId xmlns:a16="http://schemas.microsoft.com/office/drawing/2014/main" id="{12788033-29E1-6F46-A3BC-58DBB768A560}"/>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1" name="Text Placeholder 9">
            <a:extLst>
              <a:ext uri="{FF2B5EF4-FFF2-40B4-BE49-F238E27FC236}">
                <a16:creationId xmlns:a16="http://schemas.microsoft.com/office/drawing/2014/main" id="{9471AF89-A750-C644-BBE0-F68695A7B07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5" name="Text Placeholder 12">
            <a:extLst>
              <a:ext uri="{FF2B5EF4-FFF2-40B4-BE49-F238E27FC236}">
                <a16:creationId xmlns:a16="http://schemas.microsoft.com/office/drawing/2014/main" id="{4DD8E5C3-360F-5A4D-B47B-42CA1460C640}"/>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3574140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 bullet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8" name="Text Placeholder 6">
            <a:extLst>
              <a:ext uri="{FF2B5EF4-FFF2-40B4-BE49-F238E27FC236}">
                <a16:creationId xmlns:a16="http://schemas.microsoft.com/office/drawing/2014/main" id="{035C1411-B05D-8B48-AEBC-05A5256E95FF}"/>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51FF7FCB-DE2C-2642-9504-526C444CED4F}"/>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1" name="Text Placeholder 12">
            <a:extLst>
              <a:ext uri="{FF2B5EF4-FFF2-40B4-BE49-F238E27FC236}">
                <a16:creationId xmlns:a16="http://schemas.microsoft.com/office/drawing/2014/main" id="{6E4E6C1C-5F5C-4347-A8EA-DBB709B5A313}"/>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pic>
        <p:nvPicPr>
          <p:cNvPr id="12" name="Picture 11">
            <a:extLst>
              <a:ext uri="{FF2B5EF4-FFF2-40B4-BE49-F238E27FC236}">
                <a16:creationId xmlns:a16="http://schemas.microsoft.com/office/drawing/2014/main" id="{EDA5C60C-982A-B149-84D8-F0F21644E9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Tree>
    <p:extLst>
      <p:ext uri="{BB962C8B-B14F-4D97-AF65-F5344CB8AC3E}">
        <p14:creationId xmlns:p14="http://schemas.microsoft.com/office/powerpoint/2010/main" val="518868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5" name="Text Placeholder 6">
            <a:extLst>
              <a:ext uri="{FF2B5EF4-FFF2-40B4-BE49-F238E27FC236}">
                <a16:creationId xmlns:a16="http://schemas.microsoft.com/office/drawing/2014/main" id="{E2F3C244-47B1-F240-8287-E9AEE8537EAA}"/>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6" name="Text Placeholder 9">
            <a:extLst>
              <a:ext uri="{FF2B5EF4-FFF2-40B4-BE49-F238E27FC236}">
                <a16:creationId xmlns:a16="http://schemas.microsoft.com/office/drawing/2014/main" id="{C1EF6C0C-2B2D-4A4D-8460-00B5A13CCB1C}"/>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7" name="Text Placeholder 12">
            <a:extLst>
              <a:ext uri="{FF2B5EF4-FFF2-40B4-BE49-F238E27FC236}">
                <a16:creationId xmlns:a16="http://schemas.microsoft.com/office/drawing/2014/main" id="{A863A874-140D-FB48-AF2A-42F9976CCA6D}"/>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pic>
        <p:nvPicPr>
          <p:cNvPr id="10" name="Picture 9">
            <a:extLst>
              <a:ext uri="{FF2B5EF4-FFF2-40B4-BE49-F238E27FC236}">
                <a16:creationId xmlns:a16="http://schemas.microsoft.com/office/drawing/2014/main" id="{76545F30-2858-EF44-97F9-B9D966800E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Tree>
    <p:extLst>
      <p:ext uri="{BB962C8B-B14F-4D97-AF65-F5344CB8AC3E}">
        <p14:creationId xmlns:p14="http://schemas.microsoft.com/office/powerpoint/2010/main" val="2546278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 picture lef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9EBD79-D3E1-144E-8301-AC2723FE49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7" name="Text Placeholder 6">
            <a:extLst>
              <a:ext uri="{FF2B5EF4-FFF2-40B4-BE49-F238E27FC236}">
                <a16:creationId xmlns:a16="http://schemas.microsoft.com/office/drawing/2014/main" id="{91730934-6C6C-8542-9BCE-D9F0EB3533C8}"/>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8" name="Text Placeholder 9">
            <a:extLst>
              <a:ext uri="{FF2B5EF4-FFF2-40B4-BE49-F238E27FC236}">
                <a16:creationId xmlns:a16="http://schemas.microsoft.com/office/drawing/2014/main" id="{61D94C3F-1985-F04C-8536-E7E3FCFF5F2D}"/>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0" name="Text Placeholder 12">
            <a:extLst>
              <a:ext uri="{FF2B5EF4-FFF2-40B4-BE49-F238E27FC236}">
                <a16:creationId xmlns:a16="http://schemas.microsoft.com/office/drawing/2014/main" id="{DA02F520-9044-B94C-B81A-9811C3972533}"/>
              </a:ext>
            </a:extLst>
          </p:cNvPr>
          <p:cNvSpPr>
            <a:spLocks noGrp="1"/>
          </p:cNvSpPr>
          <p:nvPr>
            <p:ph type="body" sz="quarter" idx="13" hasCustomPrompt="1"/>
          </p:nvPr>
        </p:nvSpPr>
        <p:spPr>
          <a:xfrm>
            <a:off x="4838169"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21667765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ue - bullets/picture lef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4E3DEA-D716-1E4A-903C-720DD64D38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7" name="Text Placeholder 6">
            <a:extLst>
              <a:ext uri="{FF2B5EF4-FFF2-40B4-BE49-F238E27FC236}">
                <a16:creationId xmlns:a16="http://schemas.microsoft.com/office/drawing/2014/main" id="{5552E976-D5BF-C94E-9DA2-B01910439849}"/>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8" name="Text Placeholder 9">
            <a:extLst>
              <a:ext uri="{FF2B5EF4-FFF2-40B4-BE49-F238E27FC236}">
                <a16:creationId xmlns:a16="http://schemas.microsoft.com/office/drawing/2014/main" id="{AC2345AE-C889-9C42-AF4D-9A0F5EC35DBC}"/>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9" name="Text Placeholder 12">
            <a:extLst>
              <a:ext uri="{FF2B5EF4-FFF2-40B4-BE49-F238E27FC236}">
                <a16:creationId xmlns:a16="http://schemas.microsoft.com/office/drawing/2014/main" id="{2594F361-C78D-3A40-B4DA-1DE2E9F377FC}"/>
              </a:ext>
            </a:extLst>
          </p:cNvPr>
          <p:cNvSpPr>
            <a:spLocks noGrp="1"/>
          </p:cNvSpPr>
          <p:nvPr>
            <p:ph type="body" sz="quarter" idx="13" hasCustomPrompt="1"/>
          </p:nvPr>
        </p:nvSpPr>
        <p:spPr>
          <a:xfrm>
            <a:off x="4838169"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1083467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me - bullets/picture righ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D6CE4A-2788-D046-863F-FE22267A4C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7" name="Text Placeholder 6">
            <a:extLst>
              <a:ext uri="{FF2B5EF4-FFF2-40B4-BE49-F238E27FC236}">
                <a16:creationId xmlns:a16="http://schemas.microsoft.com/office/drawing/2014/main" id="{2B9FA460-F070-9142-B7A9-B2DA1249DCC2}"/>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650D1837-EF97-1B4D-9D8A-4D7EE8BFD9F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3" name="Text Placeholder 12">
            <a:extLst>
              <a:ext uri="{FF2B5EF4-FFF2-40B4-BE49-F238E27FC236}">
                <a16:creationId xmlns:a16="http://schemas.microsoft.com/office/drawing/2014/main" id="{8176A4EC-F175-9C40-9DCA-3B0B002D19EE}"/>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22993262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me - picture righ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D6CE4A-2788-D046-863F-FE22267A4C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7" name="Text Placeholder 6">
            <a:extLst>
              <a:ext uri="{FF2B5EF4-FFF2-40B4-BE49-F238E27FC236}">
                <a16:creationId xmlns:a16="http://schemas.microsoft.com/office/drawing/2014/main" id="{2B9FA460-F070-9142-B7A9-B2DA1249DCC2}"/>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650D1837-EF97-1B4D-9D8A-4D7EE8BFD9F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3" name="Text Placeholder 12">
            <a:extLst>
              <a:ext uri="{FF2B5EF4-FFF2-40B4-BE49-F238E27FC236}">
                <a16:creationId xmlns:a16="http://schemas.microsoft.com/office/drawing/2014/main" id="{8176A4EC-F175-9C40-9DCA-3B0B002D19EE}"/>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3451699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me - bullets">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pic>
        <p:nvPicPr>
          <p:cNvPr id="7" name="Picture 6">
            <a:extLst>
              <a:ext uri="{FF2B5EF4-FFF2-40B4-BE49-F238E27FC236}">
                <a16:creationId xmlns:a16="http://schemas.microsoft.com/office/drawing/2014/main" id="{D6D07116-DB2F-4748-9741-62C23F5397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8" name="Text Placeholder 6">
            <a:extLst>
              <a:ext uri="{FF2B5EF4-FFF2-40B4-BE49-F238E27FC236}">
                <a16:creationId xmlns:a16="http://schemas.microsoft.com/office/drawing/2014/main" id="{EEFF67A2-35F1-5942-B10F-ABBE3FF8586B}"/>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B211AA64-E686-C84C-A0D8-4E7E940FB41C}"/>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1" name="Text Placeholder 12">
            <a:extLst>
              <a:ext uri="{FF2B5EF4-FFF2-40B4-BE49-F238E27FC236}">
                <a16:creationId xmlns:a16="http://schemas.microsoft.com/office/drawing/2014/main" id="{E52EB93F-80D8-3D42-9262-8D302274481C}"/>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2557108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me">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pic>
        <p:nvPicPr>
          <p:cNvPr id="7" name="Picture 6">
            <a:extLst>
              <a:ext uri="{FF2B5EF4-FFF2-40B4-BE49-F238E27FC236}">
                <a16:creationId xmlns:a16="http://schemas.microsoft.com/office/drawing/2014/main" id="{D6D07116-DB2F-4748-9741-62C23F5397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12" name="Text Placeholder 6">
            <a:extLst>
              <a:ext uri="{FF2B5EF4-FFF2-40B4-BE49-F238E27FC236}">
                <a16:creationId xmlns:a16="http://schemas.microsoft.com/office/drawing/2014/main" id="{0598392D-82CA-7A49-96E6-A62191F0514D}"/>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3" name="Text Placeholder 9">
            <a:extLst>
              <a:ext uri="{FF2B5EF4-FFF2-40B4-BE49-F238E27FC236}">
                <a16:creationId xmlns:a16="http://schemas.microsoft.com/office/drawing/2014/main" id="{5DFAE751-0CFF-084B-8C7B-45AEABEE8CB2}"/>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4" name="Text Placeholder 12">
            <a:extLst>
              <a:ext uri="{FF2B5EF4-FFF2-40B4-BE49-F238E27FC236}">
                <a16:creationId xmlns:a16="http://schemas.microsoft.com/office/drawing/2014/main" id="{D382369F-3472-834F-A545-4FDEE36D15E0}"/>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1432707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me - picture lef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B803C3-69D6-2549-AF66-3C8AC0CD8B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8" name="Text Placeholder 6">
            <a:extLst>
              <a:ext uri="{FF2B5EF4-FFF2-40B4-BE49-F238E27FC236}">
                <a16:creationId xmlns:a16="http://schemas.microsoft.com/office/drawing/2014/main" id="{CC9101B6-4094-C34D-98BB-5941DF22B73B}"/>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9" name="Text Placeholder 9">
            <a:extLst>
              <a:ext uri="{FF2B5EF4-FFF2-40B4-BE49-F238E27FC236}">
                <a16:creationId xmlns:a16="http://schemas.microsoft.com/office/drawing/2014/main" id="{5966EC2F-4852-194F-9640-6EA96637E89B}"/>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0" name="Text Placeholder 12">
            <a:extLst>
              <a:ext uri="{FF2B5EF4-FFF2-40B4-BE49-F238E27FC236}">
                <a16:creationId xmlns:a16="http://schemas.microsoft.com/office/drawing/2014/main" id="{56C66FB9-E418-A643-959C-C290F0F9F943}"/>
              </a:ext>
            </a:extLst>
          </p:cNvPr>
          <p:cNvSpPr>
            <a:spLocks noGrp="1"/>
          </p:cNvSpPr>
          <p:nvPr>
            <p:ph type="body" sz="quarter" idx="13" hasCustomPrompt="1"/>
          </p:nvPr>
        </p:nvSpPr>
        <p:spPr>
          <a:xfrm>
            <a:off x="4838169"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152208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36961B5-5FB5-9444-A337-FB9ED67F9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0467" y="5997069"/>
            <a:ext cx="2023533" cy="560362"/>
          </a:xfrm>
          <a:prstGeom prst="rect">
            <a:avLst/>
          </a:prstGeom>
        </p:spPr>
      </p:pic>
    </p:spTree>
    <p:extLst>
      <p:ext uri="{BB962C8B-B14F-4D97-AF65-F5344CB8AC3E}">
        <p14:creationId xmlns:p14="http://schemas.microsoft.com/office/powerpoint/2010/main" val="992926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ime - bullets/picture lef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B803C3-69D6-2549-AF66-3C8AC0CD8B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8" name="Text Placeholder 6">
            <a:extLst>
              <a:ext uri="{FF2B5EF4-FFF2-40B4-BE49-F238E27FC236}">
                <a16:creationId xmlns:a16="http://schemas.microsoft.com/office/drawing/2014/main" id="{CC9101B6-4094-C34D-98BB-5941DF22B73B}"/>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9" name="Text Placeholder 9">
            <a:extLst>
              <a:ext uri="{FF2B5EF4-FFF2-40B4-BE49-F238E27FC236}">
                <a16:creationId xmlns:a16="http://schemas.microsoft.com/office/drawing/2014/main" id="{5966EC2F-4852-194F-9640-6EA96637E89B}"/>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2" name="Text Placeholder 12">
            <a:extLst>
              <a:ext uri="{FF2B5EF4-FFF2-40B4-BE49-F238E27FC236}">
                <a16:creationId xmlns:a16="http://schemas.microsoft.com/office/drawing/2014/main" id="{1567F8F4-AAA8-BF4E-B443-224E8C9C66D9}"/>
              </a:ext>
            </a:extLst>
          </p:cNvPr>
          <p:cNvSpPr>
            <a:spLocks noGrp="1"/>
          </p:cNvSpPr>
          <p:nvPr>
            <p:ph type="body" sz="quarter" idx="13" hasCustomPrompt="1"/>
          </p:nvPr>
        </p:nvSpPr>
        <p:spPr>
          <a:xfrm>
            <a:off x="4838169"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2744666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Yellow - bullets/picture righ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F77BD9-1541-7041-AFF8-9910832B04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7" name="Text Placeholder 6">
            <a:extLst>
              <a:ext uri="{FF2B5EF4-FFF2-40B4-BE49-F238E27FC236}">
                <a16:creationId xmlns:a16="http://schemas.microsoft.com/office/drawing/2014/main" id="{2B9FA460-F070-9142-B7A9-B2DA1249DCC2}"/>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650D1837-EF97-1B4D-9D8A-4D7EE8BFD9F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3" name="Text Placeholder 12">
            <a:extLst>
              <a:ext uri="{FF2B5EF4-FFF2-40B4-BE49-F238E27FC236}">
                <a16:creationId xmlns:a16="http://schemas.microsoft.com/office/drawing/2014/main" id="{8176A4EC-F175-9C40-9DCA-3B0B002D19EE}"/>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2116102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Yellow - picture righ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2E0A28-BE12-824F-A761-0E79F7E8D6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7" name="Text Placeholder 6">
            <a:extLst>
              <a:ext uri="{FF2B5EF4-FFF2-40B4-BE49-F238E27FC236}">
                <a16:creationId xmlns:a16="http://schemas.microsoft.com/office/drawing/2014/main" id="{2B9FA460-F070-9142-B7A9-B2DA1249DCC2}"/>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650D1837-EF97-1B4D-9D8A-4D7EE8BFD9F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3" name="Text Placeholder 12">
            <a:extLst>
              <a:ext uri="{FF2B5EF4-FFF2-40B4-BE49-F238E27FC236}">
                <a16:creationId xmlns:a16="http://schemas.microsoft.com/office/drawing/2014/main" id="{8176A4EC-F175-9C40-9DCA-3B0B002D19EE}"/>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29958321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Yellow - bullets">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8" name="Text Placeholder 6">
            <a:extLst>
              <a:ext uri="{FF2B5EF4-FFF2-40B4-BE49-F238E27FC236}">
                <a16:creationId xmlns:a16="http://schemas.microsoft.com/office/drawing/2014/main" id="{EEFF67A2-35F1-5942-B10F-ABBE3FF8586B}"/>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B211AA64-E686-C84C-A0D8-4E7E940FB41C}"/>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1" name="Text Placeholder 12">
            <a:extLst>
              <a:ext uri="{FF2B5EF4-FFF2-40B4-BE49-F238E27FC236}">
                <a16:creationId xmlns:a16="http://schemas.microsoft.com/office/drawing/2014/main" id="{E52EB93F-80D8-3D42-9262-8D302274481C}"/>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pic>
        <p:nvPicPr>
          <p:cNvPr id="12" name="Picture 11">
            <a:extLst>
              <a:ext uri="{FF2B5EF4-FFF2-40B4-BE49-F238E27FC236}">
                <a16:creationId xmlns:a16="http://schemas.microsoft.com/office/drawing/2014/main" id="{025AC3A9-22BB-B94B-8D5E-75824D2D3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Tree>
    <p:extLst>
      <p:ext uri="{BB962C8B-B14F-4D97-AF65-F5344CB8AC3E}">
        <p14:creationId xmlns:p14="http://schemas.microsoft.com/office/powerpoint/2010/main" val="2497521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12" name="Text Placeholder 6">
            <a:extLst>
              <a:ext uri="{FF2B5EF4-FFF2-40B4-BE49-F238E27FC236}">
                <a16:creationId xmlns:a16="http://schemas.microsoft.com/office/drawing/2014/main" id="{0598392D-82CA-7A49-96E6-A62191F0514D}"/>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3" name="Text Placeholder 9">
            <a:extLst>
              <a:ext uri="{FF2B5EF4-FFF2-40B4-BE49-F238E27FC236}">
                <a16:creationId xmlns:a16="http://schemas.microsoft.com/office/drawing/2014/main" id="{5DFAE751-0CFF-084B-8C7B-45AEABEE8CB2}"/>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4" name="Text Placeholder 12">
            <a:extLst>
              <a:ext uri="{FF2B5EF4-FFF2-40B4-BE49-F238E27FC236}">
                <a16:creationId xmlns:a16="http://schemas.microsoft.com/office/drawing/2014/main" id="{D382369F-3472-834F-A545-4FDEE36D15E0}"/>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pic>
        <p:nvPicPr>
          <p:cNvPr id="8" name="Picture 7">
            <a:extLst>
              <a:ext uri="{FF2B5EF4-FFF2-40B4-BE49-F238E27FC236}">
                <a16:creationId xmlns:a16="http://schemas.microsoft.com/office/drawing/2014/main" id="{E797209F-90C5-004B-BDE9-2A3B3F8361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Tree>
    <p:extLst>
      <p:ext uri="{BB962C8B-B14F-4D97-AF65-F5344CB8AC3E}">
        <p14:creationId xmlns:p14="http://schemas.microsoft.com/office/powerpoint/2010/main" val="1331877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Yellow - picture lef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9EC527-8DC7-9B47-A6C2-F67F86BE38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8" name="Text Placeholder 6">
            <a:extLst>
              <a:ext uri="{FF2B5EF4-FFF2-40B4-BE49-F238E27FC236}">
                <a16:creationId xmlns:a16="http://schemas.microsoft.com/office/drawing/2014/main" id="{CC9101B6-4094-C34D-98BB-5941DF22B73B}"/>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9" name="Text Placeholder 9">
            <a:extLst>
              <a:ext uri="{FF2B5EF4-FFF2-40B4-BE49-F238E27FC236}">
                <a16:creationId xmlns:a16="http://schemas.microsoft.com/office/drawing/2014/main" id="{5966EC2F-4852-194F-9640-6EA96637E89B}"/>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0" name="Text Placeholder 12">
            <a:extLst>
              <a:ext uri="{FF2B5EF4-FFF2-40B4-BE49-F238E27FC236}">
                <a16:creationId xmlns:a16="http://schemas.microsoft.com/office/drawing/2014/main" id="{56C66FB9-E418-A643-959C-C290F0F9F943}"/>
              </a:ext>
            </a:extLst>
          </p:cNvPr>
          <p:cNvSpPr>
            <a:spLocks noGrp="1"/>
          </p:cNvSpPr>
          <p:nvPr>
            <p:ph type="body" sz="quarter" idx="13" hasCustomPrompt="1"/>
          </p:nvPr>
        </p:nvSpPr>
        <p:spPr>
          <a:xfrm>
            <a:off x="4838169"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1681002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Yellow - bullets/picture lef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3ACF3F-BF7D-B44A-B971-3FC9ADA6EF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8" name="Text Placeholder 6">
            <a:extLst>
              <a:ext uri="{FF2B5EF4-FFF2-40B4-BE49-F238E27FC236}">
                <a16:creationId xmlns:a16="http://schemas.microsoft.com/office/drawing/2014/main" id="{CC9101B6-4094-C34D-98BB-5941DF22B73B}"/>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9" name="Text Placeholder 9">
            <a:extLst>
              <a:ext uri="{FF2B5EF4-FFF2-40B4-BE49-F238E27FC236}">
                <a16:creationId xmlns:a16="http://schemas.microsoft.com/office/drawing/2014/main" id="{5966EC2F-4852-194F-9640-6EA96637E89B}"/>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2" name="Text Placeholder 12">
            <a:extLst>
              <a:ext uri="{FF2B5EF4-FFF2-40B4-BE49-F238E27FC236}">
                <a16:creationId xmlns:a16="http://schemas.microsoft.com/office/drawing/2014/main" id="{1567F8F4-AAA8-BF4E-B443-224E8C9C66D9}"/>
              </a:ext>
            </a:extLst>
          </p:cNvPr>
          <p:cNvSpPr>
            <a:spLocks noGrp="1"/>
          </p:cNvSpPr>
          <p:nvPr>
            <p:ph type="body" sz="quarter" idx="13" hasCustomPrompt="1"/>
          </p:nvPr>
        </p:nvSpPr>
        <p:spPr>
          <a:xfrm>
            <a:off x="4838169"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36638938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ddish orange - bullets/picture righ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60C66F-2019-2D42-B40F-DF54C6C84D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7" name="Text Placeholder 6">
            <a:extLst>
              <a:ext uri="{FF2B5EF4-FFF2-40B4-BE49-F238E27FC236}">
                <a16:creationId xmlns:a16="http://schemas.microsoft.com/office/drawing/2014/main" id="{2B9FA460-F070-9142-B7A9-B2DA1249DCC2}"/>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650D1837-EF97-1B4D-9D8A-4D7EE8BFD9F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3" name="Text Placeholder 12">
            <a:extLst>
              <a:ext uri="{FF2B5EF4-FFF2-40B4-BE49-F238E27FC236}">
                <a16:creationId xmlns:a16="http://schemas.microsoft.com/office/drawing/2014/main" id="{8176A4EC-F175-9C40-9DCA-3B0B002D19EE}"/>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82424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ddish orange - picture righ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C42551A-AD12-C24C-A8B3-B68F3CC3AD4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7" name="Text Placeholder 6">
            <a:extLst>
              <a:ext uri="{FF2B5EF4-FFF2-40B4-BE49-F238E27FC236}">
                <a16:creationId xmlns:a16="http://schemas.microsoft.com/office/drawing/2014/main" id="{2B9FA460-F070-9142-B7A9-B2DA1249DCC2}"/>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650D1837-EF97-1B4D-9D8A-4D7EE8BFD9F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3" name="Text Placeholder 12">
            <a:extLst>
              <a:ext uri="{FF2B5EF4-FFF2-40B4-BE49-F238E27FC236}">
                <a16:creationId xmlns:a16="http://schemas.microsoft.com/office/drawing/2014/main" id="{8176A4EC-F175-9C40-9DCA-3B0B002D19EE}"/>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31790868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eddish orange - bullets">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8" name="Text Placeholder 6">
            <a:extLst>
              <a:ext uri="{FF2B5EF4-FFF2-40B4-BE49-F238E27FC236}">
                <a16:creationId xmlns:a16="http://schemas.microsoft.com/office/drawing/2014/main" id="{EEFF67A2-35F1-5942-B10F-ABBE3FF8586B}"/>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B211AA64-E686-C84C-A0D8-4E7E940FB41C}"/>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1" name="Text Placeholder 12">
            <a:extLst>
              <a:ext uri="{FF2B5EF4-FFF2-40B4-BE49-F238E27FC236}">
                <a16:creationId xmlns:a16="http://schemas.microsoft.com/office/drawing/2014/main" id="{E52EB93F-80D8-3D42-9262-8D302274481C}"/>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pic>
        <p:nvPicPr>
          <p:cNvPr id="13" name="Picture 12">
            <a:extLst>
              <a:ext uri="{FF2B5EF4-FFF2-40B4-BE49-F238E27FC236}">
                <a16:creationId xmlns:a16="http://schemas.microsoft.com/office/drawing/2014/main" id="{CDF90B64-6C71-A34A-BB2D-E4D2AF4F31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Tree>
    <p:extLst>
      <p:ext uri="{BB962C8B-B14F-4D97-AF65-F5344CB8AC3E}">
        <p14:creationId xmlns:p14="http://schemas.microsoft.com/office/powerpoint/2010/main" val="2422693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9B2566-D0C2-B24C-A890-93F873B00BC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36961B5-5FB5-9444-A337-FB9ED67F9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0467" y="5997069"/>
            <a:ext cx="2023533" cy="560362"/>
          </a:xfrm>
          <a:prstGeom prst="rect">
            <a:avLst/>
          </a:prstGeom>
        </p:spPr>
      </p:pic>
    </p:spTree>
    <p:extLst>
      <p:ext uri="{BB962C8B-B14F-4D97-AF65-F5344CB8AC3E}">
        <p14:creationId xmlns:p14="http://schemas.microsoft.com/office/powerpoint/2010/main" val="32289954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eddish orange ">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12" name="Text Placeholder 6">
            <a:extLst>
              <a:ext uri="{FF2B5EF4-FFF2-40B4-BE49-F238E27FC236}">
                <a16:creationId xmlns:a16="http://schemas.microsoft.com/office/drawing/2014/main" id="{0598392D-82CA-7A49-96E6-A62191F0514D}"/>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3" name="Text Placeholder 9">
            <a:extLst>
              <a:ext uri="{FF2B5EF4-FFF2-40B4-BE49-F238E27FC236}">
                <a16:creationId xmlns:a16="http://schemas.microsoft.com/office/drawing/2014/main" id="{5DFAE751-0CFF-084B-8C7B-45AEABEE8CB2}"/>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4" name="Text Placeholder 12">
            <a:extLst>
              <a:ext uri="{FF2B5EF4-FFF2-40B4-BE49-F238E27FC236}">
                <a16:creationId xmlns:a16="http://schemas.microsoft.com/office/drawing/2014/main" id="{D382369F-3472-834F-A545-4FDEE36D15E0}"/>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pic>
        <p:nvPicPr>
          <p:cNvPr id="10" name="Picture 9">
            <a:extLst>
              <a:ext uri="{FF2B5EF4-FFF2-40B4-BE49-F238E27FC236}">
                <a16:creationId xmlns:a16="http://schemas.microsoft.com/office/drawing/2014/main" id="{EE22FB13-D5E7-AA41-9A87-843E51DD15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Tree>
    <p:extLst>
      <p:ext uri="{BB962C8B-B14F-4D97-AF65-F5344CB8AC3E}">
        <p14:creationId xmlns:p14="http://schemas.microsoft.com/office/powerpoint/2010/main" val="844175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eddish orange - picture lef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D68841-7A64-9041-B376-627BB86151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8" name="Text Placeholder 6">
            <a:extLst>
              <a:ext uri="{FF2B5EF4-FFF2-40B4-BE49-F238E27FC236}">
                <a16:creationId xmlns:a16="http://schemas.microsoft.com/office/drawing/2014/main" id="{CC9101B6-4094-C34D-98BB-5941DF22B73B}"/>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9" name="Text Placeholder 9">
            <a:extLst>
              <a:ext uri="{FF2B5EF4-FFF2-40B4-BE49-F238E27FC236}">
                <a16:creationId xmlns:a16="http://schemas.microsoft.com/office/drawing/2014/main" id="{5966EC2F-4852-194F-9640-6EA96637E89B}"/>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0" name="Text Placeholder 12">
            <a:extLst>
              <a:ext uri="{FF2B5EF4-FFF2-40B4-BE49-F238E27FC236}">
                <a16:creationId xmlns:a16="http://schemas.microsoft.com/office/drawing/2014/main" id="{56C66FB9-E418-A643-959C-C290F0F9F943}"/>
              </a:ext>
            </a:extLst>
          </p:cNvPr>
          <p:cNvSpPr>
            <a:spLocks noGrp="1"/>
          </p:cNvSpPr>
          <p:nvPr>
            <p:ph type="body" sz="quarter" idx="13" hasCustomPrompt="1"/>
          </p:nvPr>
        </p:nvSpPr>
        <p:spPr>
          <a:xfrm>
            <a:off x="4838169"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3122465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eddish orange - bullets/picture lef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A8FD013-69F8-2644-B073-E3B22D2FF8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8" name="Text Placeholder 6">
            <a:extLst>
              <a:ext uri="{FF2B5EF4-FFF2-40B4-BE49-F238E27FC236}">
                <a16:creationId xmlns:a16="http://schemas.microsoft.com/office/drawing/2014/main" id="{CC9101B6-4094-C34D-98BB-5941DF22B73B}"/>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9" name="Text Placeholder 9">
            <a:extLst>
              <a:ext uri="{FF2B5EF4-FFF2-40B4-BE49-F238E27FC236}">
                <a16:creationId xmlns:a16="http://schemas.microsoft.com/office/drawing/2014/main" id="{5966EC2F-4852-194F-9640-6EA96637E89B}"/>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2" name="Text Placeholder 12">
            <a:extLst>
              <a:ext uri="{FF2B5EF4-FFF2-40B4-BE49-F238E27FC236}">
                <a16:creationId xmlns:a16="http://schemas.microsoft.com/office/drawing/2014/main" id="{1567F8F4-AAA8-BF4E-B443-224E8C9C66D9}"/>
              </a:ext>
            </a:extLst>
          </p:cNvPr>
          <p:cNvSpPr>
            <a:spLocks noGrp="1"/>
          </p:cNvSpPr>
          <p:nvPr>
            <p:ph type="body" sz="quarter" idx="13" hasCustomPrompt="1"/>
          </p:nvPr>
        </p:nvSpPr>
        <p:spPr>
          <a:xfrm>
            <a:off x="4838169"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30111421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nk - bullets/picture righ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2F02BA-7418-1E4E-8495-CADF4D6DD8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7" name="Text Placeholder 6">
            <a:extLst>
              <a:ext uri="{FF2B5EF4-FFF2-40B4-BE49-F238E27FC236}">
                <a16:creationId xmlns:a16="http://schemas.microsoft.com/office/drawing/2014/main" id="{2B9FA460-F070-9142-B7A9-B2DA1249DCC2}"/>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650D1837-EF97-1B4D-9D8A-4D7EE8BFD9F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3" name="Text Placeholder 12">
            <a:extLst>
              <a:ext uri="{FF2B5EF4-FFF2-40B4-BE49-F238E27FC236}">
                <a16:creationId xmlns:a16="http://schemas.microsoft.com/office/drawing/2014/main" id="{8176A4EC-F175-9C40-9DCA-3B0B002D19EE}"/>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31741624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nk - picture righ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055995-10C5-1243-9A42-1BE94C82CA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7" name="Text Placeholder 6">
            <a:extLst>
              <a:ext uri="{FF2B5EF4-FFF2-40B4-BE49-F238E27FC236}">
                <a16:creationId xmlns:a16="http://schemas.microsoft.com/office/drawing/2014/main" id="{2B9FA460-F070-9142-B7A9-B2DA1249DCC2}"/>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650D1837-EF97-1B4D-9D8A-4D7EE8BFD9F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3" name="Text Placeholder 12">
            <a:extLst>
              <a:ext uri="{FF2B5EF4-FFF2-40B4-BE49-F238E27FC236}">
                <a16:creationId xmlns:a16="http://schemas.microsoft.com/office/drawing/2014/main" id="{8176A4EC-F175-9C40-9DCA-3B0B002D19EE}"/>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118172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nk - bullets">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8" name="Text Placeholder 6">
            <a:extLst>
              <a:ext uri="{FF2B5EF4-FFF2-40B4-BE49-F238E27FC236}">
                <a16:creationId xmlns:a16="http://schemas.microsoft.com/office/drawing/2014/main" id="{EEFF67A2-35F1-5942-B10F-ABBE3FF8586B}"/>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B211AA64-E686-C84C-A0D8-4E7E940FB41C}"/>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1" name="Text Placeholder 12">
            <a:extLst>
              <a:ext uri="{FF2B5EF4-FFF2-40B4-BE49-F238E27FC236}">
                <a16:creationId xmlns:a16="http://schemas.microsoft.com/office/drawing/2014/main" id="{E52EB93F-80D8-3D42-9262-8D302274481C}"/>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pic>
        <p:nvPicPr>
          <p:cNvPr id="12" name="Picture 11">
            <a:extLst>
              <a:ext uri="{FF2B5EF4-FFF2-40B4-BE49-F238E27FC236}">
                <a16:creationId xmlns:a16="http://schemas.microsoft.com/office/drawing/2014/main" id="{E22D97AC-1C26-4A45-9151-78A6B6004A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Tree>
    <p:extLst>
      <p:ext uri="{BB962C8B-B14F-4D97-AF65-F5344CB8AC3E}">
        <p14:creationId xmlns:p14="http://schemas.microsoft.com/office/powerpoint/2010/main" val="33755667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nk">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12" name="Text Placeholder 6">
            <a:extLst>
              <a:ext uri="{FF2B5EF4-FFF2-40B4-BE49-F238E27FC236}">
                <a16:creationId xmlns:a16="http://schemas.microsoft.com/office/drawing/2014/main" id="{0598392D-82CA-7A49-96E6-A62191F0514D}"/>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3" name="Text Placeholder 9">
            <a:extLst>
              <a:ext uri="{FF2B5EF4-FFF2-40B4-BE49-F238E27FC236}">
                <a16:creationId xmlns:a16="http://schemas.microsoft.com/office/drawing/2014/main" id="{5DFAE751-0CFF-084B-8C7B-45AEABEE8CB2}"/>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4" name="Text Placeholder 12">
            <a:extLst>
              <a:ext uri="{FF2B5EF4-FFF2-40B4-BE49-F238E27FC236}">
                <a16:creationId xmlns:a16="http://schemas.microsoft.com/office/drawing/2014/main" id="{D382369F-3472-834F-A545-4FDEE36D15E0}"/>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pic>
        <p:nvPicPr>
          <p:cNvPr id="8" name="Picture 7">
            <a:extLst>
              <a:ext uri="{FF2B5EF4-FFF2-40B4-BE49-F238E27FC236}">
                <a16:creationId xmlns:a16="http://schemas.microsoft.com/office/drawing/2014/main" id="{8AC9E902-BAE2-DE48-A7BF-57FF982963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Tree>
    <p:extLst>
      <p:ext uri="{BB962C8B-B14F-4D97-AF65-F5344CB8AC3E}">
        <p14:creationId xmlns:p14="http://schemas.microsoft.com/office/powerpoint/2010/main" val="4042109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nk - picture lef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B63231-A3FD-8745-91EE-5861FE11BB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8" name="Text Placeholder 6">
            <a:extLst>
              <a:ext uri="{FF2B5EF4-FFF2-40B4-BE49-F238E27FC236}">
                <a16:creationId xmlns:a16="http://schemas.microsoft.com/office/drawing/2014/main" id="{CC9101B6-4094-C34D-98BB-5941DF22B73B}"/>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9" name="Text Placeholder 9">
            <a:extLst>
              <a:ext uri="{FF2B5EF4-FFF2-40B4-BE49-F238E27FC236}">
                <a16:creationId xmlns:a16="http://schemas.microsoft.com/office/drawing/2014/main" id="{5966EC2F-4852-194F-9640-6EA96637E89B}"/>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0" name="Text Placeholder 12">
            <a:extLst>
              <a:ext uri="{FF2B5EF4-FFF2-40B4-BE49-F238E27FC236}">
                <a16:creationId xmlns:a16="http://schemas.microsoft.com/office/drawing/2014/main" id="{56C66FB9-E418-A643-959C-C290F0F9F943}"/>
              </a:ext>
            </a:extLst>
          </p:cNvPr>
          <p:cNvSpPr>
            <a:spLocks noGrp="1"/>
          </p:cNvSpPr>
          <p:nvPr>
            <p:ph type="body" sz="quarter" idx="13" hasCustomPrompt="1"/>
          </p:nvPr>
        </p:nvSpPr>
        <p:spPr>
          <a:xfrm>
            <a:off x="4838169"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2559175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nk - bullets/picture lef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A21BE7-DE14-B84D-ADFB-3C6879567F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8" name="Text Placeholder 6">
            <a:extLst>
              <a:ext uri="{FF2B5EF4-FFF2-40B4-BE49-F238E27FC236}">
                <a16:creationId xmlns:a16="http://schemas.microsoft.com/office/drawing/2014/main" id="{CC9101B6-4094-C34D-98BB-5941DF22B73B}"/>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9" name="Text Placeholder 9">
            <a:extLst>
              <a:ext uri="{FF2B5EF4-FFF2-40B4-BE49-F238E27FC236}">
                <a16:creationId xmlns:a16="http://schemas.microsoft.com/office/drawing/2014/main" id="{5966EC2F-4852-194F-9640-6EA96637E89B}"/>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2" name="Text Placeholder 12">
            <a:extLst>
              <a:ext uri="{FF2B5EF4-FFF2-40B4-BE49-F238E27FC236}">
                <a16:creationId xmlns:a16="http://schemas.microsoft.com/office/drawing/2014/main" id="{1567F8F4-AAA8-BF4E-B443-224E8C9C66D9}"/>
              </a:ext>
            </a:extLst>
          </p:cNvPr>
          <p:cNvSpPr>
            <a:spLocks noGrp="1"/>
          </p:cNvSpPr>
          <p:nvPr>
            <p:ph type="body" sz="quarter" idx="13" hasCustomPrompt="1"/>
          </p:nvPr>
        </p:nvSpPr>
        <p:spPr>
          <a:xfrm>
            <a:off x="4838169"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6872499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ight blue - bullets/picture righ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3995E0-E602-294D-BE6A-45B853FF09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7" name="Text Placeholder 6">
            <a:extLst>
              <a:ext uri="{FF2B5EF4-FFF2-40B4-BE49-F238E27FC236}">
                <a16:creationId xmlns:a16="http://schemas.microsoft.com/office/drawing/2014/main" id="{2B9FA460-F070-9142-B7A9-B2DA1249DCC2}"/>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650D1837-EF97-1B4D-9D8A-4D7EE8BFD9F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3" name="Text Placeholder 12">
            <a:extLst>
              <a:ext uri="{FF2B5EF4-FFF2-40B4-BE49-F238E27FC236}">
                <a16:creationId xmlns:a16="http://schemas.microsoft.com/office/drawing/2014/main" id="{8176A4EC-F175-9C40-9DCA-3B0B002D19EE}"/>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2368759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0A122C-E4F8-6A41-8432-F94077F3A03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person standing in front of a mirror posing for the camera&#10;&#10;Description automatically generated">
            <a:extLst>
              <a:ext uri="{FF2B5EF4-FFF2-40B4-BE49-F238E27FC236}">
                <a16:creationId xmlns:a16="http://schemas.microsoft.com/office/drawing/2014/main" id="{41E30B97-98D1-9E42-8A91-1787E09427A7}"/>
              </a:ext>
            </a:extLst>
          </p:cNvPr>
          <p:cNvPicPr>
            <a:picLocks noChangeAspect="1"/>
          </p:cNvPicPr>
          <p:nvPr userDrawn="1"/>
        </p:nvPicPr>
        <p:blipFill>
          <a:blip r:embed="rId3"/>
          <a:stretch>
            <a:fillRect/>
          </a:stretch>
        </p:blipFill>
        <p:spPr>
          <a:xfrm>
            <a:off x="2878337" y="-328056"/>
            <a:ext cx="7682971" cy="7682971"/>
          </a:xfrm>
          <a:prstGeom prst="rect">
            <a:avLst/>
          </a:prstGeom>
        </p:spPr>
      </p:pic>
      <p:pic>
        <p:nvPicPr>
          <p:cNvPr id="5" name="Picture 4">
            <a:extLst>
              <a:ext uri="{FF2B5EF4-FFF2-40B4-BE49-F238E27FC236}">
                <a16:creationId xmlns:a16="http://schemas.microsoft.com/office/drawing/2014/main" id="{A36961B5-5FB5-9444-A337-FB9ED67F90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60467" y="5997069"/>
            <a:ext cx="2023533" cy="560362"/>
          </a:xfrm>
          <a:prstGeom prst="rect">
            <a:avLst/>
          </a:prstGeom>
        </p:spPr>
      </p:pic>
      <p:pic>
        <p:nvPicPr>
          <p:cNvPr id="6" name="Picture 5">
            <a:extLst>
              <a:ext uri="{FF2B5EF4-FFF2-40B4-BE49-F238E27FC236}">
                <a16:creationId xmlns:a16="http://schemas.microsoft.com/office/drawing/2014/main" id="{D86859CB-5506-E648-8C9B-695ADDBC20DB}"/>
              </a:ext>
            </a:extLst>
          </p:cNvPr>
          <p:cNvPicPr>
            <a:picLocks noChangeAspect="1"/>
          </p:cNvPicPr>
          <p:nvPr userDrawn="1"/>
        </p:nvPicPr>
        <p:blipFill>
          <a:blip r:embed="rId5">
            <a:alphaModFix amt="45000"/>
          </a:blip>
          <a:stretch>
            <a:fillRect/>
          </a:stretch>
        </p:blipFill>
        <p:spPr>
          <a:xfrm>
            <a:off x="2692631" y="-761411"/>
            <a:ext cx="7445912" cy="8367953"/>
          </a:xfrm>
          <a:prstGeom prst="rect">
            <a:avLst/>
          </a:prstGeom>
          <a:noFill/>
        </p:spPr>
      </p:pic>
    </p:spTree>
    <p:extLst>
      <p:ext uri="{BB962C8B-B14F-4D97-AF65-F5344CB8AC3E}">
        <p14:creationId xmlns:p14="http://schemas.microsoft.com/office/powerpoint/2010/main" val="42362841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ight blue - picture righ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6B6D51-A24F-B544-878F-EA5B1CEF99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7" name="Text Placeholder 6">
            <a:extLst>
              <a:ext uri="{FF2B5EF4-FFF2-40B4-BE49-F238E27FC236}">
                <a16:creationId xmlns:a16="http://schemas.microsoft.com/office/drawing/2014/main" id="{2B9FA460-F070-9142-B7A9-B2DA1249DCC2}"/>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650D1837-EF97-1B4D-9D8A-4D7EE8BFD9F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3" name="Text Placeholder 12">
            <a:extLst>
              <a:ext uri="{FF2B5EF4-FFF2-40B4-BE49-F238E27FC236}">
                <a16:creationId xmlns:a16="http://schemas.microsoft.com/office/drawing/2014/main" id="{8176A4EC-F175-9C40-9DCA-3B0B002D19EE}"/>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2741902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ight blue - bullets">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8" name="Text Placeholder 6">
            <a:extLst>
              <a:ext uri="{FF2B5EF4-FFF2-40B4-BE49-F238E27FC236}">
                <a16:creationId xmlns:a16="http://schemas.microsoft.com/office/drawing/2014/main" id="{EEFF67A2-35F1-5942-B10F-ABBE3FF8586B}"/>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B211AA64-E686-C84C-A0D8-4E7E940FB41C}"/>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1" name="Text Placeholder 12">
            <a:extLst>
              <a:ext uri="{FF2B5EF4-FFF2-40B4-BE49-F238E27FC236}">
                <a16:creationId xmlns:a16="http://schemas.microsoft.com/office/drawing/2014/main" id="{E52EB93F-80D8-3D42-9262-8D302274481C}"/>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pic>
        <p:nvPicPr>
          <p:cNvPr id="13" name="Picture 12">
            <a:extLst>
              <a:ext uri="{FF2B5EF4-FFF2-40B4-BE49-F238E27FC236}">
                <a16:creationId xmlns:a16="http://schemas.microsoft.com/office/drawing/2014/main" id="{1F38EA41-FE74-E041-A12C-65051A36F4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Tree>
    <p:extLst>
      <p:ext uri="{BB962C8B-B14F-4D97-AF65-F5344CB8AC3E}">
        <p14:creationId xmlns:p14="http://schemas.microsoft.com/office/powerpoint/2010/main" val="5966998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12" name="Text Placeholder 6">
            <a:extLst>
              <a:ext uri="{FF2B5EF4-FFF2-40B4-BE49-F238E27FC236}">
                <a16:creationId xmlns:a16="http://schemas.microsoft.com/office/drawing/2014/main" id="{0598392D-82CA-7A49-96E6-A62191F0514D}"/>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3" name="Text Placeholder 9">
            <a:extLst>
              <a:ext uri="{FF2B5EF4-FFF2-40B4-BE49-F238E27FC236}">
                <a16:creationId xmlns:a16="http://schemas.microsoft.com/office/drawing/2014/main" id="{5DFAE751-0CFF-084B-8C7B-45AEABEE8CB2}"/>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4" name="Text Placeholder 12">
            <a:extLst>
              <a:ext uri="{FF2B5EF4-FFF2-40B4-BE49-F238E27FC236}">
                <a16:creationId xmlns:a16="http://schemas.microsoft.com/office/drawing/2014/main" id="{D382369F-3472-834F-A545-4FDEE36D15E0}"/>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pic>
        <p:nvPicPr>
          <p:cNvPr id="10" name="Picture 9">
            <a:extLst>
              <a:ext uri="{FF2B5EF4-FFF2-40B4-BE49-F238E27FC236}">
                <a16:creationId xmlns:a16="http://schemas.microsoft.com/office/drawing/2014/main" id="{FAC23A20-9EC4-5D41-BF58-93520D094F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Tree>
    <p:extLst>
      <p:ext uri="{BB962C8B-B14F-4D97-AF65-F5344CB8AC3E}">
        <p14:creationId xmlns:p14="http://schemas.microsoft.com/office/powerpoint/2010/main" val="377975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ight blue - picture lef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295F65-647F-D14D-88BC-692E1E7180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8" name="Text Placeholder 6">
            <a:extLst>
              <a:ext uri="{FF2B5EF4-FFF2-40B4-BE49-F238E27FC236}">
                <a16:creationId xmlns:a16="http://schemas.microsoft.com/office/drawing/2014/main" id="{CC9101B6-4094-C34D-98BB-5941DF22B73B}"/>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9" name="Text Placeholder 9">
            <a:extLst>
              <a:ext uri="{FF2B5EF4-FFF2-40B4-BE49-F238E27FC236}">
                <a16:creationId xmlns:a16="http://schemas.microsoft.com/office/drawing/2014/main" id="{5966EC2F-4852-194F-9640-6EA96637E89B}"/>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0" name="Text Placeholder 12">
            <a:extLst>
              <a:ext uri="{FF2B5EF4-FFF2-40B4-BE49-F238E27FC236}">
                <a16:creationId xmlns:a16="http://schemas.microsoft.com/office/drawing/2014/main" id="{56C66FB9-E418-A643-959C-C290F0F9F943}"/>
              </a:ext>
            </a:extLst>
          </p:cNvPr>
          <p:cNvSpPr>
            <a:spLocks noGrp="1"/>
          </p:cNvSpPr>
          <p:nvPr>
            <p:ph type="body" sz="quarter" idx="13" hasCustomPrompt="1"/>
          </p:nvPr>
        </p:nvSpPr>
        <p:spPr>
          <a:xfrm>
            <a:off x="4838169"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35125120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ight blue - bullets/picture lef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CC5F572-3BEE-DD46-8C0D-E34BADE121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8" name="Text Placeholder 6">
            <a:extLst>
              <a:ext uri="{FF2B5EF4-FFF2-40B4-BE49-F238E27FC236}">
                <a16:creationId xmlns:a16="http://schemas.microsoft.com/office/drawing/2014/main" id="{CC9101B6-4094-C34D-98BB-5941DF22B73B}"/>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9" name="Text Placeholder 9">
            <a:extLst>
              <a:ext uri="{FF2B5EF4-FFF2-40B4-BE49-F238E27FC236}">
                <a16:creationId xmlns:a16="http://schemas.microsoft.com/office/drawing/2014/main" id="{5966EC2F-4852-194F-9640-6EA96637E89B}"/>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2" name="Text Placeholder 12">
            <a:extLst>
              <a:ext uri="{FF2B5EF4-FFF2-40B4-BE49-F238E27FC236}">
                <a16:creationId xmlns:a16="http://schemas.microsoft.com/office/drawing/2014/main" id="{1567F8F4-AAA8-BF4E-B443-224E8C9C66D9}"/>
              </a:ext>
            </a:extLst>
          </p:cNvPr>
          <p:cNvSpPr>
            <a:spLocks noGrp="1"/>
          </p:cNvSpPr>
          <p:nvPr>
            <p:ph type="body" sz="quarter" idx="13" hasCustomPrompt="1"/>
          </p:nvPr>
        </p:nvSpPr>
        <p:spPr>
          <a:xfrm>
            <a:off x="4838169"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8832329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l - bullets/picture righ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4DC974-2BC1-3342-93D5-FC6808415C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7" name="Text Placeholder 6">
            <a:extLst>
              <a:ext uri="{FF2B5EF4-FFF2-40B4-BE49-F238E27FC236}">
                <a16:creationId xmlns:a16="http://schemas.microsoft.com/office/drawing/2014/main" id="{2B9FA460-F070-9142-B7A9-B2DA1249DCC2}"/>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650D1837-EF97-1B4D-9D8A-4D7EE8BFD9F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3" name="Text Placeholder 12">
            <a:extLst>
              <a:ext uri="{FF2B5EF4-FFF2-40B4-BE49-F238E27FC236}">
                <a16:creationId xmlns:a16="http://schemas.microsoft.com/office/drawing/2014/main" id="{8176A4EC-F175-9C40-9DCA-3B0B002D19EE}"/>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31603839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l - picture righ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C9EEE1-F317-C846-9C00-E316745D3F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7" name="Text Placeholder 6">
            <a:extLst>
              <a:ext uri="{FF2B5EF4-FFF2-40B4-BE49-F238E27FC236}">
                <a16:creationId xmlns:a16="http://schemas.microsoft.com/office/drawing/2014/main" id="{2B9FA460-F070-9142-B7A9-B2DA1249DCC2}"/>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650D1837-EF97-1B4D-9D8A-4D7EE8BFD9F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3" name="Text Placeholder 12">
            <a:extLst>
              <a:ext uri="{FF2B5EF4-FFF2-40B4-BE49-F238E27FC236}">
                <a16:creationId xmlns:a16="http://schemas.microsoft.com/office/drawing/2014/main" id="{8176A4EC-F175-9C40-9DCA-3B0B002D19EE}"/>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14721504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l - bullets">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8" name="Text Placeholder 6">
            <a:extLst>
              <a:ext uri="{FF2B5EF4-FFF2-40B4-BE49-F238E27FC236}">
                <a16:creationId xmlns:a16="http://schemas.microsoft.com/office/drawing/2014/main" id="{EEFF67A2-35F1-5942-B10F-ABBE3FF8586B}"/>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B211AA64-E686-C84C-A0D8-4E7E940FB41C}"/>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1" name="Text Placeholder 12">
            <a:extLst>
              <a:ext uri="{FF2B5EF4-FFF2-40B4-BE49-F238E27FC236}">
                <a16:creationId xmlns:a16="http://schemas.microsoft.com/office/drawing/2014/main" id="{E52EB93F-80D8-3D42-9262-8D302274481C}"/>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pic>
        <p:nvPicPr>
          <p:cNvPr id="12" name="Picture 11">
            <a:extLst>
              <a:ext uri="{FF2B5EF4-FFF2-40B4-BE49-F238E27FC236}">
                <a16:creationId xmlns:a16="http://schemas.microsoft.com/office/drawing/2014/main" id="{662E1DD6-8B74-8D4A-9DDC-40C2FF9A79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Tree>
    <p:extLst>
      <p:ext uri="{BB962C8B-B14F-4D97-AF65-F5344CB8AC3E}">
        <p14:creationId xmlns:p14="http://schemas.microsoft.com/office/powerpoint/2010/main" val="602288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12" name="Text Placeholder 6">
            <a:extLst>
              <a:ext uri="{FF2B5EF4-FFF2-40B4-BE49-F238E27FC236}">
                <a16:creationId xmlns:a16="http://schemas.microsoft.com/office/drawing/2014/main" id="{0598392D-82CA-7A49-96E6-A62191F0514D}"/>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3" name="Text Placeholder 9">
            <a:extLst>
              <a:ext uri="{FF2B5EF4-FFF2-40B4-BE49-F238E27FC236}">
                <a16:creationId xmlns:a16="http://schemas.microsoft.com/office/drawing/2014/main" id="{5DFAE751-0CFF-084B-8C7B-45AEABEE8CB2}"/>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4" name="Text Placeholder 12">
            <a:extLst>
              <a:ext uri="{FF2B5EF4-FFF2-40B4-BE49-F238E27FC236}">
                <a16:creationId xmlns:a16="http://schemas.microsoft.com/office/drawing/2014/main" id="{D382369F-3472-834F-A545-4FDEE36D15E0}"/>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pic>
        <p:nvPicPr>
          <p:cNvPr id="8" name="Picture 7">
            <a:extLst>
              <a:ext uri="{FF2B5EF4-FFF2-40B4-BE49-F238E27FC236}">
                <a16:creationId xmlns:a16="http://schemas.microsoft.com/office/drawing/2014/main" id="{91961628-EB9D-F641-A00D-ABEFDC2409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Tree>
    <p:extLst>
      <p:ext uri="{BB962C8B-B14F-4D97-AF65-F5344CB8AC3E}">
        <p14:creationId xmlns:p14="http://schemas.microsoft.com/office/powerpoint/2010/main" val="30817594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l - picture lef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E0164CC-1289-E84C-9376-3833FC94A2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8" name="Text Placeholder 6">
            <a:extLst>
              <a:ext uri="{FF2B5EF4-FFF2-40B4-BE49-F238E27FC236}">
                <a16:creationId xmlns:a16="http://schemas.microsoft.com/office/drawing/2014/main" id="{CC9101B6-4094-C34D-98BB-5941DF22B73B}"/>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9" name="Text Placeholder 9">
            <a:extLst>
              <a:ext uri="{FF2B5EF4-FFF2-40B4-BE49-F238E27FC236}">
                <a16:creationId xmlns:a16="http://schemas.microsoft.com/office/drawing/2014/main" id="{5966EC2F-4852-194F-9640-6EA96637E89B}"/>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0" name="Text Placeholder 12">
            <a:extLst>
              <a:ext uri="{FF2B5EF4-FFF2-40B4-BE49-F238E27FC236}">
                <a16:creationId xmlns:a16="http://schemas.microsoft.com/office/drawing/2014/main" id="{56C66FB9-E418-A643-959C-C290F0F9F943}"/>
              </a:ext>
            </a:extLst>
          </p:cNvPr>
          <p:cNvSpPr>
            <a:spLocks noGrp="1"/>
          </p:cNvSpPr>
          <p:nvPr>
            <p:ph type="body" sz="quarter" idx="13" hasCustomPrompt="1"/>
          </p:nvPr>
        </p:nvSpPr>
        <p:spPr>
          <a:xfrm>
            <a:off x="4838169"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3625567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34F8F-CA4D-C04A-9054-C02A6092C4F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Two people smiling for the camera&#10;&#10;Description automatically generated">
            <a:extLst>
              <a:ext uri="{FF2B5EF4-FFF2-40B4-BE49-F238E27FC236}">
                <a16:creationId xmlns:a16="http://schemas.microsoft.com/office/drawing/2014/main" id="{3EB5373E-0F65-8C40-A317-936EEB4A3272}"/>
              </a:ext>
            </a:extLst>
          </p:cNvPr>
          <p:cNvPicPr>
            <a:picLocks noChangeAspect="1"/>
          </p:cNvPicPr>
          <p:nvPr userDrawn="1"/>
        </p:nvPicPr>
        <p:blipFill>
          <a:blip r:embed="rId3"/>
          <a:stretch>
            <a:fillRect/>
          </a:stretch>
        </p:blipFill>
        <p:spPr>
          <a:xfrm>
            <a:off x="2923386" y="-413148"/>
            <a:ext cx="7682970" cy="7682970"/>
          </a:xfrm>
          <a:prstGeom prst="rect">
            <a:avLst/>
          </a:prstGeom>
        </p:spPr>
      </p:pic>
      <p:pic>
        <p:nvPicPr>
          <p:cNvPr id="5" name="Picture 4">
            <a:extLst>
              <a:ext uri="{FF2B5EF4-FFF2-40B4-BE49-F238E27FC236}">
                <a16:creationId xmlns:a16="http://schemas.microsoft.com/office/drawing/2014/main" id="{A36961B5-5FB5-9444-A337-FB9ED67F90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60467" y="5997069"/>
            <a:ext cx="2023533" cy="560362"/>
          </a:xfrm>
          <a:prstGeom prst="rect">
            <a:avLst/>
          </a:prstGeom>
        </p:spPr>
      </p:pic>
      <p:pic>
        <p:nvPicPr>
          <p:cNvPr id="7" name="Picture 6">
            <a:extLst>
              <a:ext uri="{FF2B5EF4-FFF2-40B4-BE49-F238E27FC236}">
                <a16:creationId xmlns:a16="http://schemas.microsoft.com/office/drawing/2014/main" id="{CD868CD7-B0D0-194B-B13A-26E6E8D8B69C}"/>
              </a:ext>
            </a:extLst>
          </p:cNvPr>
          <p:cNvPicPr>
            <a:picLocks noChangeAspect="1"/>
          </p:cNvPicPr>
          <p:nvPr userDrawn="1"/>
        </p:nvPicPr>
        <p:blipFill>
          <a:blip r:embed="rId5">
            <a:alphaModFix amt="45000"/>
          </a:blip>
          <a:stretch>
            <a:fillRect/>
          </a:stretch>
        </p:blipFill>
        <p:spPr>
          <a:xfrm>
            <a:off x="2663294" y="-748711"/>
            <a:ext cx="7445912" cy="8367953"/>
          </a:xfrm>
          <a:prstGeom prst="rect">
            <a:avLst/>
          </a:prstGeom>
          <a:noFill/>
        </p:spPr>
      </p:pic>
    </p:spTree>
    <p:extLst>
      <p:ext uri="{BB962C8B-B14F-4D97-AF65-F5344CB8AC3E}">
        <p14:creationId xmlns:p14="http://schemas.microsoft.com/office/powerpoint/2010/main" val="527093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l - bullets/picture lef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C8E68D-07A3-7348-8082-4983A75B7C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8" name="Text Placeholder 6">
            <a:extLst>
              <a:ext uri="{FF2B5EF4-FFF2-40B4-BE49-F238E27FC236}">
                <a16:creationId xmlns:a16="http://schemas.microsoft.com/office/drawing/2014/main" id="{CC9101B6-4094-C34D-98BB-5941DF22B73B}"/>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9" name="Text Placeholder 9">
            <a:extLst>
              <a:ext uri="{FF2B5EF4-FFF2-40B4-BE49-F238E27FC236}">
                <a16:creationId xmlns:a16="http://schemas.microsoft.com/office/drawing/2014/main" id="{5966EC2F-4852-194F-9640-6EA96637E89B}"/>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2" name="Text Placeholder 12">
            <a:extLst>
              <a:ext uri="{FF2B5EF4-FFF2-40B4-BE49-F238E27FC236}">
                <a16:creationId xmlns:a16="http://schemas.microsoft.com/office/drawing/2014/main" id="{1567F8F4-AAA8-BF4E-B443-224E8C9C66D9}"/>
              </a:ext>
            </a:extLst>
          </p:cNvPr>
          <p:cNvSpPr>
            <a:spLocks noGrp="1"/>
          </p:cNvSpPr>
          <p:nvPr>
            <p:ph type="body" sz="quarter" idx="13" hasCustomPrompt="1"/>
          </p:nvPr>
        </p:nvSpPr>
        <p:spPr>
          <a:xfrm>
            <a:off x="4838169"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7576075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ght purple - bullets/picture righ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BF6C90-752D-894D-9970-4496A1B291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7" name="Text Placeholder 6">
            <a:extLst>
              <a:ext uri="{FF2B5EF4-FFF2-40B4-BE49-F238E27FC236}">
                <a16:creationId xmlns:a16="http://schemas.microsoft.com/office/drawing/2014/main" id="{2B9FA460-F070-9142-B7A9-B2DA1249DCC2}"/>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650D1837-EF97-1B4D-9D8A-4D7EE8BFD9F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3" name="Text Placeholder 12">
            <a:extLst>
              <a:ext uri="{FF2B5EF4-FFF2-40B4-BE49-F238E27FC236}">
                <a16:creationId xmlns:a16="http://schemas.microsoft.com/office/drawing/2014/main" id="{8176A4EC-F175-9C40-9DCA-3B0B002D19EE}"/>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9144176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ight purple - picture righ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3D5B4E-8807-A148-AEBB-92027E5885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3" name="Picture Placeholder 2"/>
          <p:cNvSpPr>
            <a:spLocks noGrp="1"/>
          </p:cNvSpPr>
          <p:nvPr>
            <p:ph type="pic" sz="quarter" idx="10"/>
          </p:nvPr>
        </p:nvSpPr>
        <p:spPr>
          <a:xfrm>
            <a:off x="8248650" y="0"/>
            <a:ext cx="3943350" cy="6858000"/>
          </a:xfrm>
          <a:prstGeom prst="rect">
            <a:avLst/>
          </a:prstGeom>
        </p:spPr>
        <p:txBody>
          <a:bodyPr/>
          <a:lstStyle/>
          <a:p>
            <a:endParaRPr kumimoji="1" lang="zh-CN" altLang="en-US"/>
          </a:p>
        </p:txBody>
      </p:sp>
      <p:pic>
        <p:nvPicPr>
          <p:cNvPr id="8" name="Picture 7">
            <a:extLst>
              <a:ext uri="{FF2B5EF4-FFF2-40B4-BE49-F238E27FC236}">
                <a16:creationId xmlns:a16="http://schemas.microsoft.com/office/drawing/2014/main" id="{44A01579-67EC-D947-BFA6-E0DDC5FB75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0388" y="6035187"/>
            <a:ext cx="2352780" cy="308951"/>
          </a:xfrm>
          <a:prstGeom prst="rect">
            <a:avLst/>
          </a:prstGeom>
        </p:spPr>
      </p:pic>
      <p:sp>
        <p:nvSpPr>
          <p:cNvPr id="12"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sp>
        <p:nvSpPr>
          <p:cNvPr id="7" name="Text Placeholder 6">
            <a:extLst>
              <a:ext uri="{FF2B5EF4-FFF2-40B4-BE49-F238E27FC236}">
                <a16:creationId xmlns:a16="http://schemas.microsoft.com/office/drawing/2014/main" id="{2B9FA460-F070-9142-B7A9-B2DA1249DCC2}"/>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650D1837-EF97-1B4D-9D8A-4D7EE8BFD9FE}"/>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3" name="Text Placeholder 12">
            <a:extLst>
              <a:ext uri="{FF2B5EF4-FFF2-40B4-BE49-F238E27FC236}">
                <a16:creationId xmlns:a16="http://schemas.microsoft.com/office/drawing/2014/main" id="{8176A4EC-F175-9C40-9DCA-3B0B002D19EE}"/>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344418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ight Purple - bullets">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8" name="Text Placeholder 6">
            <a:extLst>
              <a:ext uri="{FF2B5EF4-FFF2-40B4-BE49-F238E27FC236}">
                <a16:creationId xmlns:a16="http://schemas.microsoft.com/office/drawing/2014/main" id="{EEFF67A2-35F1-5942-B10F-ABBE3FF8586B}"/>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0" name="Text Placeholder 9">
            <a:extLst>
              <a:ext uri="{FF2B5EF4-FFF2-40B4-BE49-F238E27FC236}">
                <a16:creationId xmlns:a16="http://schemas.microsoft.com/office/drawing/2014/main" id="{B211AA64-E686-C84C-A0D8-4E7E940FB41C}"/>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1" name="Text Placeholder 12">
            <a:extLst>
              <a:ext uri="{FF2B5EF4-FFF2-40B4-BE49-F238E27FC236}">
                <a16:creationId xmlns:a16="http://schemas.microsoft.com/office/drawing/2014/main" id="{E52EB93F-80D8-3D42-9262-8D302274481C}"/>
              </a:ext>
            </a:extLst>
          </p:cNvPr>
          <p:cNvSpPr>
            <a:spLocks noGrp="1"/>
          </p:cNvSpPr>
          <p:nvPr>
            <p:ph type="body" sz="quarter" idx="13" hasCustomPrompt="1"/>
          </p:nvPr>
        </p:nvSpPr>
        <p:spPr>
          <a:xfrm>
            <a:off x="839257"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pic>
        <p:nvPicPr>
          <p:cNvPr id="13" name="Picture 12">
            <a:extLst>
              <a:ext uri="{FF2B5EF4-FFF2-40B4-BE49-F238E27FC236}">
                <a16:creationId xmlns:a16="http://schemas.microsoft.com/office/drawing/2014/main" id="{A9D1905F-4F11-E74B-A2B0-E3F281B894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Tree>
    <p:extLst>
      <p:ext uri="{BB962C8B-B14F-4D97-AF65-F5344CB8AC3E}">
        <p14:creationId xmlns:p14="http://schemas.microsoft.com/office/powerpoint/2010/main" val="25556314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ight Purple">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9157252" y="6191012"/>
            <a:ext cx="2743200" cy="365125"/>
          </a:xfrm>
          <a:prstGeom prst="rect">
            <a:avLst/>
          </a:prstGeom>
        </p:spPr>
        <p:txBody>
          <a:bodyPr/>
          <a:lstStyle>
            <a:lvl1pPr algn="r">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12" name="Text Placeholder 6">
            <a:extLst>
              <a:ext uri="{FF2B5EF4-FFF2-40B4-BE49-F238E27FC236}">
                <a16:creationId xmlns:a16="http://schemas.microsoft.com/office/drawing/2014/main" id="{0598392D-82CA-7A49-96E6-A62191F0514D}"/>
              </a:ext>
            </a:extLst>
          </p:cNvPr>
          <p:cNvSpPr>
            <a:spLocks noGrp="1"/>
          </p:cNvSpPr>
          <p:nvPr>
            <p:ph type="body" sz="quarter" idx="11" hasCustomPrompt="1"/>
          </p:nvPr>
        </p:nvSpPr>
        <p:spPr>
          <a:xfrm>
            <a:off x="830263"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13" name="Text Placeholder 9">
            <a:extLst>
              <a:ext uri="{FF2B5EF4-FFF2-40B4-BE49-F238E27FC236}">
                <a16:creationId xmlns:a16="http://schemas.microsoft.com/office/drawing/2014/main" id="{5DFAE751-0CFF-084B-8C7B-45AEABEE8CB2}"/>
              </a:ext>
            </a:extLst>
          </p:cNvPr>
          <p:cNvSpPr>
            <a:spLocks noGrp="1"/>
          </p:cNvSpPr>
          <p:nvPr>
            <p:ph type="body" sz="quarter" idx="12" hasCustomPrompt="1"/>
          </p:nvPr>
        </p:nvSpPr>
        <p:spPr>
          <a:xfrm>
            <a:off x="839257"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4" name="Text Placeholder 12">
            <a:extLst>
              <a:ext uri="{FF2B5EF4-FFF2-40B4-BE49-F238E27FC236}">
                <a16:creationId xmlns:a16="http://schemas.microsoft.com/office/drawing/2014/main" id="{D382369F-3472-834F-A545-4FDEE36D15E0}"/>
              </a:ext>
            </a:extLst>
          </p:cNvPr>
          <p:cNvSpPr>
            <a:spLocks noGrp="1"/>
          </p:cNvSpPr>
          <p:nvPr>
            <p:ph type="body" sz="quarter" idx="13" hasCustomPrompt="1"/>
          </p:nvPr>
        </p:nvSpPr>
        <p:spPr>
          <a:xfrm>
            <a:off x="839257"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pic>
        <p:nvPicPr>
          <p:cNvPr id="10" name="Picture 9">
            <a:extLst>
              <a:ext uri="{FF2B5EF4-FFF2-40B4-BE49-F238E27FC236}">
                <a16:creationId xmlns:a16="http://schemas.microsoft.com/office/drawing/2014/main" id="{DB2D49B4-22B8-2449-A0D9-68B84EE979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Tree>
    <p:extLst>
      <p:ext uri="{BB962C8B-B14F-4D97-AF65-F5344CB8AC3E}">
        <p14:creationId xmlns:p14="http://schemas.microsoft.com/office/powerpoint/2010/main" val="33447028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ight Purple - picture lef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1CD80E-BB54-1E41-B5B5-A887FD66BC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8" name="Text Placeholder 6">
            <a:extLst>
              <a:ext uri="{FF2B5EF4-FFF2-40B4-BE49-F238E27FC236}">
                <a16:creationId xmlns:a16="http://schemas.microsoft.com/office/drawing/2014/main" id="{CC9101B6-4094-C34D-98BB-5941DF22B73B}"/>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9" name="Text Placeholder 9">
            <a:extLst>
              <a:ext uri="{FF2B5EF4-FFF2-40B4-BE49-F238E27FC236}">
                <a16:creationId xmlns:a16="http://schemas.microsoft.com/office/drawing/2014/main" id="{5966EC2F-4852-194F-9640-6EA96637E89B}"/>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0" name="Text Placeholder 12">
            <a:extLst>
              <a:ext uri="{FF2B5EF4-FFF2-40B4-BE49-F238E27FC236}">
                <a16:creationId xmlns:a16="http://schemas.microsoft.com/office/drawing/2014/main" id="{56C66FB9-E418-A643-959C-C290F0F9F943}"/>
              </a:ext>
            </a:extLst>
          </p:cNvPr>
          <p:cNvSpPr>
            <a:spLocks noGrp="1"/>
          </p:cNvSpPr>
          <p:nvPr>
            <p:ph type="body" sz="quarter" idx="13" hasCustomPrompt="1"/>
          </p:nvPr>
        </p:nvSpPr>
        <p:spPr>
          <a:xfrm>
            <a:off x="4838169" y="2624667"/>
            <a:ext cx="6468005" cy="2925355"/>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without bullets goes here</a:t>
            </a:r>
          </a:p>
          <a:p>
            <a:pPr lvl="0"/>
            <a:endParaRPr lang="en-US"/>
          </a:p>
        </p:txBody>
      </p:sp>
    </p:spTree>
    <p:extLst>
      <p:ext uri="{BB962C8B-B14F-4D97-AF65-F5344CB8AC3E}">
        <p14:creationId xmlns:p14="http://schemas.microsoft.com/office/powerpoint/2010/main" val="626143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ight purple - bullets/picture lef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FEDF1F2-A73F-C348-9E6C-CA095A74C2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85984"/>
          <a:stretch/>
        </p:blipFill>
        <p:spPr>
          <a:xfrm>
            <a:off x="0" y="0"/>
            <a:ext cx="12192000" cy="961199"/>
          </a:xfrm>
          <a:prstGeom prst="rect">
            <a:avLst/>
          </a:prstGeom>
        </p:spPr>
      </p:pic>
      <p:sp>
        <p:nvSpPr>
          <p:cNvPr id="11"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
        <p:nvSpPr>
          <p:cNvPr id="5" name="Picture Placeholder 2"/>
          <p:cNvSpPr>
            <a:spLocks noGrp="1"/>
          </p:cNvSpPr>
          <p:nvPr>
            <p:ph type="pic" sz="quarter" idx="10"/>
          </p:nvPr>
        </p:nvSpPr>
        <p:spPr>
          <a:xfrm>
            <a:off x="0" y="0"/>
            <a:ext cx="3943350" cy="6858000"/>
          </a:xfrm>
          <a:prstGeom prst="rect">
            <a:avLst/>
          </a:prstGeom>
        </p:spPr>
        <p:txBody>
          <a:bodyPr/>
          <a:lstStyle/>
          <a:p>
            <a:endParaRPr kumimoji="1" lang="zh-CN" altLang="en-US"/>
          </a:p>
        </p:txBody>
      </p:sp>
      <p:sp>
        <p:nvSpPr>
          <p:cNvPr id="8" name="Text Placeholder 6">
            <a:extLst>
              <a:ext uri="{FF2B5EF4-FFF2-40B4-BE49-F238E27FC236}">
                <a16:creationId xmlns:a16="http://schemas.microsoft.com/office/drawing/2014/main" id="{CC9101B6-4094-C34D-98BB-5941DF22B73B}"/>
              </a:ext>
            </a:extLst>
          </p:cNvPr>
          <p:cNvSpPr>
            <a:spLocks noGrp="1"/>
          </p:cNvSpPr>
          <p:nvPr>
            <p:ph type="body" sz="quarter" idx="11" hasCustomPrompt="1"/>
          </p:nvPr>
        </p:nvSpPr>
        <p:spPr>
          <a:xfrm>
            <a:off x="4829175" y="1701800"/>
            <a:ext cx="6468004" cy="365125"/>
          </a:xfrm>
          <a:prstGeom prst="rect">
            <a:avLst/>
          </a:prstGeom>
        </p:spPr>
        <p:txBody>
          <a:bodyPr/>
          <a:lstStyle>
            <a:lvl1pPr marL="0" indent="0">
              <a:buNone/>
              <a:defRPr sz="2400">
                <a:solidFill>
                  <a:srgbClr val="003A70"/>
                </a:solidFill>
                <a:latin typeface="Calibri" panose="020F0502020204030204" pitchFamily="34" charset="0"/>
                <a:cs typeface="Calibri" panose="020F0502020204030204" pitchFamily="34" charset="0"/>
              </a:defRPr>
            </a:lvl1pPr>
            <a:lvl2pPr marL="457200" indent="0">
              <a:buFontTx/>
              <a:buNone/>
              <a:defRPr sz="1600" i="1">
                <a:solidFill>
                  <a:srgbClr val="003A70"/>
                </a:solidFill>
                <a:latin typeface="Calibri" panose="020F0502020204030204" pitchFamily="34" charset="0"/>
                <a:cs typeface="Calibri" panose="020F0502020204030204" pitchFamily="34" charset="0"/>
              </a:defRPr>
            </a:lvl2pPr>
            <a:lvl3pPr>
              <a:defRPr sz="1600">
                <a:solidFill>
                  <a:srgbClr val="003A70"/>
                </a:solidFill>
                <a:latin typeface="Calibri" panose="020F0502020204030204" pitchFamily="34" charset="0"/>
                <a:cs typeface="Calibri" panose="020F0502020204030204" pitchFamily="34" charset="0"/>
              </a:defRPr>
            </a:lvl3pPr>
            <a:lvl4pPr>
              <a:defRPr>
                <a:solidFill>
                  <a:srgbClr val="003A70"/>
                </a:solidFill>
                <a:latin typeface="Calibri" panose="020F0502020204030204" pitchFamily="34" charset="0"/>
                <a:cs typeface="Calibri" panose="020F0502020204030204" pitchFamily="34" charset="0"/>
              </a:defRPr>
            </a:lvl4pPr>
            <a:lvl5pPr>
              <a:defRPr>
                <a:solidFill>
                  <a:srgbClr val="003A70"/>
                </a:solidFill>
                <a:latin typeface="Calibri" panose="020F0502020204030204" pitchFamily="34" charset="0"/>
                <a:cs typeface="Calibri" panose="020F0502020204030204" pitchFamily="34" charset="0"/>
              </a:defRPr>
            </a:lvl5pPr>
          </a:lstStyle>
          <a:p>
            <a:pPr lvl="0"/>
            <a:r>
              <a:rPr lang="en-US"/>
              <a:t>HEADLINE GOES HERE IN CAPS</a:t>
            </a:r>
          </a:p>
        </p:txBody>
      </p:sp>
      <p:sp>
        <p:nvSpPr>
          <p:cNvPr id="9" name="Text Placeholder 9">
            <a:extLst>
              <a:ext uri="{FF2B5EF4-FFF2-40B4-BE49-F238E27FC236}">
                <a16:creationId xmlns:a16="http://schemas.microsoft.com/office/drawing/2014/main" id="{5966EC2F-4852-194F-9640-6EA96637E89B}"/>
              </a:ext>
            </a:extLst>
          </p:cNvPr>
          <p:cNvSpPr>
            <a:spLocks noGrp="1"/>
          </p:cNvSpPr>
          <p:nvPr>
            <p:ph type="body" sz="quarter" idx="12" hasCustomPrompt="1"/>
          </p:nvPr>
        </p:nvSpPr>
        <p:spPr>
          <a:xfrm>
            <a:off x="4838169" y="2243138"/>
            <a:ext cx="6468005" cy="308951"/>
          </a:xfrm>
          <a:prstGeom prst="rect">
            <a:avLst/>
          </a:prstGeom>
        </p:spPr>
        <p:txBody>
          <a:bodyPr/>
          <a:lstStyle>
            <a:lvl1pPr marL="0" indent="0">
              <a:buFontTx/>
              <a:buNone/>
              <a:defRPr sz="1600" b="1" i="1">
                <a:solidFill>
                  <a:srgbClr val="003A70"/>
                </a:solidFill>
                <a:latin typeface="Calibri" panose="020F0502020204030204" pitchFamily="34" charset="0"/>
                <a:cs typeface="Calibri" panose="020F0502020204030204" pitchFamily="34" charset="0"/>
              </a:defRPr>
            </a:lvl1pPr>
          </a:lstStyle>
          <a:p>
            <a:pPr lvl="0"/>
            <a:r>
              <a:rPr lang="en-US"/>
              <a:t>Subhead goes here</a:t>
            </a:r>
          </a:p>
        </p:txBody>
      </p:sp>
      <p:sp>
        <p:nvSpPr>
          <p:cNvPr id="12" name="Text Placeholder 12">
            <a:extLst>
              <a:ext uri="{FF2B5EF4-FFF2-40B4-BE49-F238E27FC236}">
                <a16:creationId xmlns:a16="http://schemas.microsoft.com/office/drawing/2014/main" id="{1567F8F4-AAA8-BF4E-B443-224E8C9C66D9}"/>
              </a:ext>
            </a:extLst>
          </p:cNvPr>
          <p:cNvSpPr>
            <a:spLocks noGrp="1"/>
          </p:cNvSpPr>
          <p:nvPr>
            <p:ph type="body" sz="quarter" idx="13" hasCustomPrompt="1"/>
          </p:nvPr>
        </p:nvSpPr>
        <p:spPr>
          <a:xfrm>
            <a:off x="4838169" y="2624667"/>
            <a:ext cx="6468005" cy="2925355"/>
          </a:xfrm>
          <a:prstGeom prst="rect">
            <a:avLst/>
          </a:prstGeom>
        </p:spPr>
        <p:txBody>
          <a:bodyPr/>
          <a:lstStyle>
            <a:lvl1pPr marL="228600" marR="0" indent="-228600" algn="l" defTabSz="914400" rtl="0" eaLnBrk="1" fontAlgn="auto" latinLnBrk="0" hangingPunct="1">
              <a:lnSpc>
                <a:spcPct val="100000"/>
              </a:lnSpc>
              <a:spcBef>
                <a:spcPts val="600"/>
              </a:spcBef>
              <a:spcAft>
                <a:spcPts val="0"/>
              </a:spcAft>
              <a:buClrTx/>
              <a:buSzTx/>
              <a:buFont typeface="Arial"/>
              <a:buChar char="•"/>
              <a:tabLst/>
              <a:defRPr sz="1600" b="0" i="0">
                <a:solidFill>
                  <a:srgbClr val="003A70"/>
                </a:solidFill>
                <a:latin typeface="Calibri" panose="020F0502020204030204" pitchFamily="34" charset="0"/>
                <a:cs typeface="Calibri" panose="020F0502020204030204" pitchFamily="34" charset="0"/>
              </a:defRPr>
            </a:lvl1pPr>
          </a:lstStyle>
          <a:p>
            <a:pPr lvl="0"/>
            <a:r>
              <a:rPr lang="en-US"/>
              <a:t>Body copy goes here</a:t>
            </a:r>
          </a:p>
          <a:p>
            <a:pPr lvl="0"/>
            <a:endParaRPr lang="en-US"/>
          </a:p>
        </p:txBody>
      </p:sp>
    </p:spTree>
    <p:extLst>
      <p:ext uri="{BB962C8B-B14F-4D97-AF65-F5344CB8AC3E}">
        <p14:creationId xmlns:p14="http://schemas.microsoft.com/office/powerpoint/2010/main" val="12358029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33"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
        <p:nvSpPr>
          <p:cNvPr id="3" name="Picture Placeholder 2"/>
          <p:cNvSpPr>
            <a:spLocks noGrp="1"/>
          </p:cNvSpPr>
          <p:nvPr>
            <p:ph type="pic" sz="quarter" idx="10"/>
          </p:nvPr>
        </p:nvSpPr>
        <p:spPr>
          <a:xfrm>
            <a:off x="0" y="-5946"/>
            <a:ext cx="2955925" cy="4565246"/>
          </a:xfrm>
          <a:prstGeom prst="rect">
            <a:avLst/>
          </a:prstGeom>
        </p:spPr>
        <p:txBody>
          <a:bodyPr/>
          <a:lstStyle/>
          <a:p>
            <a:endParaRPr kumimoji="1" lang="zh-CN" altLang="en-US"/>
          </a:p>
        </p:txBody>
      </p:sp>
      <p:sp>
        <p:nvSpPr>
          <p:cNvPr id="10" name="Picture Placeholder 2"/>
          <p:cNvSpPr>
            <a:spLocks noGrp="1"/>
          </p:cNvSpPr>
          <p:nvPr>
            <p:ph type="pic" sz="quarter" idx="11"/>
          </p:nvPr>
        </p:nvSpPr>
        <p:spPr>
          <a:xfrm>
            <a:off x="3078480" y="-5946"/>
            <a:ext cx="2955925" cy="4565246"/>
          </a:xfrm>
          <a:prstGeom prst="rect">
            <a:avLst/>
          </a:prstGeom>
        </p:spPr>
        <p:txBody>
          <a:bodyPr/>
          <a:lstStyle/>
          <a:p>
            <a:endParaRPr kumimoji="1" lang="zh-CN" altLang="en-US"/>
          </a:p>
        </p:txBody>
      </p:sp>
      <p:sp>
        <p:nvSpPr>
          <p:cNvPr id="11" name="Picture Placeholder 2"/>
          <p:cNvSpPr>
            <a:spLocks noGrp="1"/>
          </p:cNvSpPr>
          <p:nvPr>
            <p:ph type="pic" sz="quarter" idx="12"/>
          </p:nvPr>
        </p:nvSpPr>
        <p:spPr>
          <a:xfrm>
            <a:off x="6144768" y="-5946"/>
            <a:ext cx="2955925" cy="4565246"/>
          </a:xfrm>
          <a:prstGeom prst="rect">
            <a:avLst/>
          </a:prstGeom>
        </p:spPr>
        <p:txBody>
          <a:bodyPr/>
          <a:lstStyle/>
          <a:p>
            <a:endParaRPr kumimoji="1" lang="zh-CN" altLang="en-US"/>
          </a:p>
        </p:txBody>
      </p:sp>
      <p:sp>
        <p:nvSpPr>
          <p:cNvPr id="12" name="Picture Placeholder 2"/>
          <p:cNvSpPr>
            <a:spLocks noGrp="1"/>
          </p:cNvSpPr>
          <p:nvPr>
            <p:ph type="pic" sz="quarter" idx="13"/>
          </p:nvPr>
        </p:nvSpPr>
        <p:spPr>
          <a:xfrm>
            <a:off x="9236075" y="-5946"/>
            <a:ext cx="2955925" cy="4565246"/>
          </a:xfrm>
          <a:prstGeom prst="rect">
            <a:avLst/>
          </a:prstGeom>
        </p:spPr>
        <p:txBody>
          <a:bodyPr/>
          <a:lstStyle/>
          <a:p>
            <a:endParaRPr kumimoji="1" lang="zh-CN" altLang="en-US"/>
          </a:p>
        </p:txBody>
      </p:sp>
      <p:sp>
        <p:nvSpPr>
          <p:cNvPr id="4" name="Text Placeholder 3">
            <a:extLst>
              <a:ext uri="{FF2B5EF4-FFF2-40B4-BE49-F238E27FC236}">
                <a16:creationId xmlns:a16="http://schemas.microsoft.com/office/drawing/2014/main" id="{74025FEE-0196-9E44-85DC-5BA9399754C1}"/>
              </a:ext>
            </a:extLst>
          </p:cNvPr>
          <p:cNvSpPr>
            <a:spLocks noGrp="1"/>
          </p:cNvSpPr>
          <p:nvPr>
            <p:ph type="body" sz="quarter" idx="14" hasCustomPrompt="1"/>
          </p:nvPr>
        </p:nvSpPr>
        <p:spPr>
          <a:xfrm>
            <a:off x="318293" y="4724400"/>
            <a:ext cx="2319337" cy="322263"/>
          </a:xfrm>
          <a:prstGeom prst="rect">
            <a:avLst/>
          </a:prstGeom>
        </p:spPr>
        <p:txBody>
          <a:bodyPr/>
          <a:lstStyle>
            <a:lvl1pPr marL="0" indent="0">
              <a:buFontTx/>
              <a:buNone/>
              <a:defRPr sz="1800">
                <a:solidFill>
                  <a:srgbClr val="003A70"/>
                </a:solidFill>
                <a:latin typeface="Calibri" panose="020F0502020204030204" pitchFamily="34" charset="0"/>
                <a:cs typeface="Calibri" panose="020F0502020204030204" pitchFamily="34" charset="0"/>
              </a:defRPr>
            </a:lvl1pPr>
          </a:lstStyle>
          <a:p>
            <a:pPr lvl="0"/>
            <a:r>
              <a:rPr lang="en-US"/>
              <a:t>CONTENT HEADLINE IN CAPS</a:t>
            </a:r>
          </a:p>
        </p:txBody>
      </p:sp>
      <p:sp>
        <p:nvSpPr>
          <p:cNvPr id="13" name="Text Placeholder 3">
            <a:extLst>
              <a:ext uri="{FF2B5EF4-FFF2-40B4-BE49-F238E27FC236}">
                <a16:creationId xmlns:a16="http://schemas.microsoft.com/office/drawing/2014/main" id="{7112683D-1CC5-644A-9E02-28A764A06ADB}"/>
              </a:ext>
            </a:extLst>
          </p:cNvPr>
          <p:cNvSpPr>
            <a:spLocks noGrp="1"/>
          </p:cNvSpPr>
          <p:nvPr>
            <p:ph type="body" sz="quarter" idx="15" hasCustomPrompt="1"/>
          </p:nvPr>
        </p:nvSpPr>
        <p:spPr>
          <a:xfrm>
            <a:off x="3396773" y="4724399"/>
            <a:ext cx="2319337" cy="322263"/>
          </a:xfrm>
          <a:prstGeom prst="rect">
            <a:avLst/>
          </a:prstGeom>
        </p:spPr>
        <p:txBody>
          <a:bodyPr/>
          <a:lstStyle>
            <a:lvl1pPr marL="0" indent="0">
              <a:buFontTx/>
              <a:buNone/>
              <a:defRPr sz="1800">
                <a:solidFill>
                  <a:srgbClr val="003A70"/>
                </a:solidFill>
                <a:latin typeface="Calibri" panose="020F0502020204030204" pitchFamily="34" charset="0"/>
                <a:cs typeface="Calibri" panose="020F0502020204030204" pitchFamily="34" charset="0"/>
              </a:defRPr>
            </a:lvl1pPr>
          </a:lstStyle>
          <a:p>
            <a:pPr lvl="0"/>
            <a:r>
              <a:rPr lang="en-US"/>
              <a:t>CONTENT HEADLINE IN CAPS</a:t>
            </a:r>
          </a:p>
        </p:txBody>
      </p:sp>
      <p:sp>
        <p:nvSpPr>
          <p:cNvPr id="14" name="Text Placeholder 3">
            <a:extLst>
              <a:ext uri="{FF2B5EF4-FFF2-40B4-BE49-F238E27FC236}">
                <a16:creationId xmlns:a16="http://schemas.microsoft.com/office/drawing/2014/main" id="{BD65AAD4-4943-2B4C-861C-61CD3971F385}"/>
              </a:ext>
            </a:extLst>
          </p:cNvPr>
          <p:cNvSpPr>
            <a:spLocks noGrp="1"/>
          </p:cNvSpPr>
          <p:nvPr>
            <p:ph type="body" sz="quarter" idx="16" hasCustomPrompt="1"/>
          </p:nvPr>
        </p:nvSpPr>
        <p:spPr>
          <a:xfrm>
            <a:off x="6463061" y="4724398"/>
            <a:ext cx="2319337" cy="322263"/>
          </a:xfrm>
          <a:prstGeom prst="rect">
            <a:avLst/>
          </a:prstGeom>
        </p:spPr>
        <p:txBody>
          <a:bodyPr/>
          <a:lstStyle>
            <a:lvl1pPr marL="0" indent="0">
              <a:buFontTx/>
              <a:buNone/>
              <a:defRPr sz="1800">
                <a:solidFill>
                  <a:srgbClr val="003A70"/>
                </a:solidFill>
                <a:latin typeface="Calibri" panose="020F0502020204030204" pitchFamily="34" charset="0"/>
                <a:cs typeface="Calibri" panose="020F0502020204030204" pitchFamily="34" charset="0"/>
              </a:defRPr>
            </a:lvl1pPr>
          </a:lstStyle>
          <a:p>
            <a:pPr lvl="0"/>
            <a:r>
              <a:rPr lang="en-US"/>
              <a:t>CONTENT HEADLINE IN CAPS</a:t>
            </a:r>
          </a:p>
        </p:txBody>
      </p:sp>
      <p:sp>
        <p:nvSpPr>
          <p:cNvPr id="15" name="Text Placeholder 3">
            <a:extLst>
              <a:ext uri="{FF2B5EF4-FFF2-40B4-BE49-F238E27FC236}">
                <a16:creationId xmlns:a16="http://schemas.microsoft.com/office/drawing/2014/main" id="{8F242417-CAD6-5F4D-AD6E-D24615F451EA}"/>
              </a:ext>
            </a:extLst>
          </p:cNvPr>
          <p:cNvSpPr>
            <a:spLocks noGrp="1"/>
          </p:cNvSpPr>
          <p:nvPr>
            <p:ph type="body" sz="quarter" idx="17" hasCustomPrompt="1"/>
          </p:nvPr>
        </p:nvSpPr>
        <p:spPr>
          <a:xfrm>
            <a:off x="9554370" y="4724397"/>
            <a:ext cx="2319337" cy="322263"/>
          </a:xfrm>
          <a:prstGeom prst="rect">
            <a:avLst/>
          </a:prstGeom>
        </p:spPr>
        <p:txBody>
          <a:bodyPr/>
          <a:lstStyle>
            <a:lvl1pPr marL="0" indent="0">
              <a:buFontTx/>
              <a:buNone/>
              <a:defRPr sz="1800">
                <a:solidFill>
                  <a:srgbClr val="003A70"/>
                </a:solidFill>
                <a:latin typeface="Calibri" panose="020F0502020204030204" pitchFamily="34" charset="0"/>
                <a:cs typeface="Calibri" panose="020F0502020204030204" pitchFamily="34" charset="0"/>
              </a:defRPr>
            </a:lvl1pPr>
          </a:lstStyle>
          <a:p>
            <a:pPr lvl="0"/>
            <a:r>
              <a:rPr lang="en-US"/>
              <a:t>CONTENT HEADLINE IN CAPS</a:t>
            </a:r>
          </a:p>
        </p:txBody>
      </p:sp>
      <p:sp>
        <p:nvSpPr>
          <p:cNvPr id="6" name="Text Placeholder 5">
            <a:extLst>
              <a:ext uri="{FF2B5EF4-FFF2-40B4-BE49-F238E27FC236}">
                <a16:creationId xmlns:a16="http://schemas.microsoft.com/office/drawing/2014/main" id="{EA4C2F61-A85C-D047-B506-2EBE27A61757}"/>
              </a:ext>
            </a:extLst>
          </p:cNvPr>
          <p:cNvSpPr>
            <a:spLocks noGrp="1"/>
          </p:cNvSpPr>
          <p:nvPr>
            <p:ph type="body" sz="quarter" idx="18" hasCustomPrompt="1"/>
          </p:nvPr>
        </p:nvSpPr>
        <p:spPr>
          <a:xfrm>
            <a:off x="318292" y="5341938"/>
            <a:ext cx="2319337" cy="849312"/>
          </a:xfrm>
          <a:prstGeom prst="rect">
            <a:avLst/>
          </a:prstGeom>
        </p:spPr>
        <p:txBody>
          <a:bodyPr/>
          <a:lstStyle>
            <a:lvl1pPr marL="0" indent="0">
              <a:buFontTx/>
              <a:buNone/>
              <a:defRPr sz="1400">
                <a:solidFill>
                  <a:srgbClr val="003A70"/>
                </a:solidFill>
                <a:latin typeface="Calibri" panose="020F0502020204030204" pitchFamily="34" charset="0"/>
                <a:cs typeface="Calibri" panose="020F0502020204030204" pitchFamily="34" charset="0"/>
              </a:defRPr>
            </a:lvl1pPr>
          </a:lstStyle>
          <a:p>
            <a:pPr lvl="0"/>
            <a:r>
              <a:rPr lang="en-US"/>
              <a:t>Body copy goes here</a:t>
            </a:r>
          </a:p>
        </p:txBody>
      </p:sp>
      <p:sp>
        <p:nvSpPr>
          <p:cNvPr id="16" name="Text Placeholder 5">
            <a:extLst>
              <a:ext uri="{FF2B5EF4-FFF2-40B4-BE49-F238E27FC236}">
                <a16:creationId xmlns:a16="http://schemas.microsoft.com/office/drawing/2014/main" id="{89631225-27D3-9743-9FB1-F80B192CC9D0}"/>
              </a:ext>
            </a:extLst>
          </p:cNvPr>
          <p:cNvSpPr>
            <a:spLocks noGrp="1"/>
          </p:cNvSpPr>
          <p:nvPr>
            <p:ph type="body" sz="quarter" idx="19" hasCustomPrompt="1"/>
          </p:nvPr>
        </p:nvSpPr>
        <p:spPr>
          <a:xfrm>
            <a:off x="3396772" y="5341700"/>
            <a:ext cx="2319337" cy="849312"/>
          </a:xfrm>
          <a:prstGeom prst="rect">
            <a:avLst/>
          </a:prstGeom>
        </p:spPr>
        <p:txBody>
          <a:bodyPr/>
          <a:lstStyle>
            <a:lvl1pPr marL="0" indent="0">
              <a:buFontTx/>
              <a:buNone/>
              <a:defRPr sz="1400">
                <a:solidFill>
                  <a:srgbClr val="003A70"/>
                </a:solidFill>
                <a:latin typeface="Calibri" panose="020F0502020204030204" pitchFamily="34" charset="0"/>
                <a:cs typeface="Calibri" panose="020F0502020204030204" pitchFamily="34" charset="0"/>
              </a:defRPr>
            </a:lvl1pPr>
          </a:lstStyle>
          <a:p>
            <a:pPr lvl="0"/>
            <a:r>
              <a:rPr lang="en-US"/>
              <a:t>Body copy goes here</a:t>
            </a:r>
          </a:p>
        </p:txBody>
      </p:sp>
      <p:sp>
        <p:nvSpPr>
          <p:cNvPr id="17" name="Text Placeholder 5">
            <a:extLst>
              <a:ext uri="{FF2B5EF4-FFF2-40B4-BE49-F238E27FC236}">
                <a16:creationId xmlns:a16="http://schemas.microsoft.com/office/drawing/2014/main" id="{2707D92F-C2ED-C844-A437-6F804108C1FF}"/>
              </a:ext>
            </a:extLst>
          </p:cNvPr>
          <p:cNvSpPr>
            <a:spLocks noGrp="1"/>
          </p:cNvSpPr>
          <p:nvPr>
            <p:ph type="body" sz="quarter" idx="20" hasCustomPrompt="1"/>
          </p:nvPr>
        </p:nvSpPr>
        <p:spPr>
          <a:xfrm>
            <a:off x="6475252" y="5341700"/>
            <a:ext cx="2319337" cy="849312"/>
          </a:xfrm>
          <a:prstGeom prst="rect">
            <a:avLst/>
          </a:prstGeom>
        </p:spPr>
        <p:txBody>
          <a:bodyPr/>
          <a:lstStyle>
            <a:lvl1pPr marL="0" indent="0">
              <a:buFontTx/>
              <a:buNone/>
              <a:defRPr sz="1400">
                <a:solidFill>
                  <a:srgbClr val="003A70"/>
                </a:solidFill>
                <a:latin typeface="Calibri" panose="020F0502020204030204" pitchFamily="34" charset="0"/>
                <a:cs typeface="Calibri" panose="020F0502020204030204" pitchFamily="34" charset="0"/>
              </a:defRPr>
            </a:lvl1pPr>
          </a:lstStyle>
          <a:p>
            <a:pPr lvl="0"/>
            <a:r>
              <a:rPr lang="en-US"/>
              <a:t>Body copy goes here</a:t>
            </a:r>
          </a:p>
        </p:txBody>
      </p:sp>
      <p:sp>
        <p:nvSpPr>
          <p:cNvPr id="18" name="Text Placeholder 5">
            <a:extLst>
              <a:ext uri="{FF2B5EF4-FFF2-40B4-BE49-F238E27FC236}">
                <a16:creationId xmlns:a16="http://schemas.microsoft.com/office/drawing/2014/main" id="{D7C0E8BE-C3ED-A64C-BEF7-B752D0F12051}"/>
              </a:ext>
            </a:extLst>
          </p:cNvPr>
          <p:cNvSpPr>
            <a:spLocks noGrp="1"/>
          </p:cNvSpPr>
          <p:nvPr>
            <p:ph type="body" sz="quarter" idx="21" hasCustomPrompt="1"/>
          </p:nvPr>
        </p:nvSpPr>
        <p:spPr>
          <a:xfrm>
            <a:off x="9553732" y="5341700"/>
            <a:ext cx="2319337" cy="849312"/>
          </a:xfrm>
          <a:prstGeom prst="rect">
            <a:avLst/>
          </a:prstGeom>
        </p:spPr>
        <p:txBody>
          <a:bodyPr/>
          <a:lstStyle>
            <a:lvl1pPr marL="0" indent="0">
              <a:buFontTx/>
              <a:buNone/>
              <a:defRPr sz="1400">
                <a:solidFill>
                  <a:srgbClr val="003A70"/>
                </a:solidFill>
                <a:latin typeface="Calibri" panose="020F0502020204030204" pitchFamily="34" charset="0"/>
                <a:cs typeface="Calibri" panose="020F0502020204030204" pitchFamily="34" charset="0"/>
              </a:defRPr>
            </a:lvl1pPr>
          </a:lstStyle>
          <a:p>
            <a:pPr lvl="0"/>
            <a:r>
              <a:rPr lang="en-US"/>
              <a:t>Body copy goes here</a:t>
            </a:r>
          </a:p>
        </p:txBody>
      </p:sp>
    </p:spTree>
    <p:extLst>
      <p:ext uri="{BB962C8B-B14F-4D97-AF65-F5344CB8AC3E}">
        <p14:creationId xmlns:p14="http://schemas.microsoft.com/office/powerpoint/2010/main" val="32469912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kumimoji="1" lang="zh-CN" altLang="en-US"/>
          </a:p>
        </p:txBody>
      </p:sp>
      <p:sp>
        <p:nvSpPr>
          <p:cNvPr id="9"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chemeClr val="bg1"/>
                </a:solidFill>
                <a:latin typeface="Apex Sans Book" panose="02010600040501010103" pitchFamily="2" charset="77"/>
              </a:defRPr>
            </a:lvl1pPr>
          </a:lstStyle>
          <a:p>
            <a:fld id="{97593E37-06DA-3E48-AB8E-4FBC316E41BB}" type="slidenum">
              <a:rPr lang="en-US" smtClean="0"/>
              <a:pPr/>
              <a:t>‹#›</a:t>
            </a:fld>
            <a:endParaRPr lang="en-US"/>
          </a:p>
        </p:txBody>
      </p:sp>
    </p:spTree>
    <p:extLst>
      <p:ext uri="{BB962C8B-B14F-4D97-AF65-F5344CB8AC3E}">
        <p14:creationId xmlns:p14="http://schemas.microsoft.com/office/powerpoint/2010/main" val="37924299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Content 4 - light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574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05BACA-AE1C-0345-835D-F71C93FA1AF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person in a blue uniform&#10;&#10;Description automatically generated">
            <a:extLst>
              <a:ext uri="{FF2B5EF4-FFF2-40B4-BE49-F238E27FC236}">
                <a16:creationId xmlns:a16="http://schemas.microsoft.com/office/drawing/2014/main" id="{8BDFBEAA-5861-3E48-AD56-F7388C42812C}"/>
              </a:ext>
            </a:extLst>
          </p:cNvPr>
          <p:cNvPicPr>
            <a:picLocks noChangeAspect="1"/>
          </p:cNvPicPr>
          <p:nvPr userDrawn="1"/>
        </p:nvPicPr>
        <p:blipFill>
          <a:blip r:embed="rId3"/>
          <a:stretch>
            <a:fillRect/>
          </a:stretch>
        </p:blipFill>
        <p:spPr>
          <a:xfrm>
            <a:off x="2872301" y="-418920"/>
            <a:ext cx="7682970" cy="7682970"/>
          </a:xfrm>
          <a:prstGeom prst="rect">
            <a:avLst/>
          </a:prstGeom>
        </p:spPr>
      </p:pic>
      <p:pic>
        <p:nvPicPr>
          <p:cNvPr id="5" name="Picture 4">
            <a:extLst>
              <a:ext uri="{FF2B5EF4-FFF2-40B4-BE49-F238E27FC236}">
                <a16:creationId xmlns:a16="http://schemas.microsoft.com/office/drawing/2014/main" id="{A36961B5-5FB5-9444-A337-FB9ED67F90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60467" y="5997069"/>
            <a:ext cx="2023533" cy="560362"/>
          </a:xfrm>
          <a:prstGeom prst="rect">
            <a:avLst/>
          </a:prstGeom>
        </p:spPr>
      </p:pic>
      <p:pic>
        <p:nvPicPr>
          <p:cNvPr id="7" name="Picture 6">
            <a:extLst>
              <a:ext uri="{FF2B5EF4-FFF2-40B4-BE49-F238E27FC236}">
                <a16:creationId xmlns:a16="http://schemas.microsoft.com/office/drawing/2014/main" id="{DC44AA2E-DEA4-854F-B4B6-DBE8C73BBBE4}"/>
              </a:ext>
            </a:extLst>
          </p:cNvPr>
          <p:cNvPicPr>
            <a:picLocks noChangeAspect="1"/>
          </p:cNvPicPr>
          <p:nvPr userDrawn="1"/>
        </p:nvPicPr>
        <p:blipFill>
          <a:blip r:embed="rId5">
            <a:alphaModFix amt="45000"/>
          </a:blip>
          <a:stretch>
            <a:fillRect/>
          </a:stretch>
        </p:blipFill>
        <p:spPr>
          <a:xfrm>
            <a:off x="2692631" y="-761411"/>
            <a:ext cx="7445912" cy="8367953"/>
          </a:xfrm>
          <a:prstGeom prst="rect">
            <a:avLst/>
          </a:prstGeom>
          <a:noFill/>
        </p:spPr>
      </p:pic>
    </p:spTree>
    <p:extLst>
      <p:ext uri="{BB962C8B-B14F-4D97-AF65-F5344CB8AC3E}">
        <p14:creationId xmlns:p14="http://schemas.microsoft.com/office/powerpoint/2010/main" val="34631652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Content 4 - teal">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4404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Content 1 -yellow">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3BA5350F-49A7-3249-B1E8-58E811CCD6EB}"/>
              </a:ext>
            </a:extLst>
          </p:cNvPr>
          <p:cNvSpPr txBox="1">
            <a:spLocks/>
          </p:cNvSpPr>
          <p:nvPr userDrawn="1"/>
        </p:nvSpPr>
        <p:spPr>
          <a:xfrm>
            <a:off x="494836" y="6191012"/>
            <a:ext cx="2743200" cy="365125"/>
          </a:xfrm>
          <a:prstGeom prst="rect">
            <a:avLst/>
          </a:prstGeom>
        </p:spPr>
        <p:txBody>
          <a:bodyPr/>
          <a:lstStyle>
            <a:defPPr>
              <a:defRPr lang="zh-CN"/>
            </a:defPPr>
            <a:lvl1pPr marL="0" algn="l" defTabSz="914400" rtl="0" eaLnBrk="1" latinLnBrk="0" hangingPunct="1">
              <a:defRPr sz="1200" kern="1200" baseline="0">
                <a:solidFill>
                  <a:srgbClr val="1B3D6C"/>
                </a:solidFill>
                <a:latin typeface="Apex Sans Book" panose="020106000405010101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93E37-06DA-3E48-AB8E-4FBC316E41BB}" type="slidenum">
              <a:rPr lang="en-US" smtClean="0"/>
              <a:pPr/>
              <a:t>‹#›</a:t>
            </a:fld>
            <a:endParaRPr lang="en-US"/>
          </a:p>
        </p:txBody>
      </p:sp>
    </p:spTree>
    <p:extLst>
      <p:ext uri="{BB962C8B-B14F-4D97-AF65-F5344CB8AC3E}">
        <p14:creationId xmlns:p14="http://schemas.microsoft.com/office/powerpoint/2010/main" val="27204297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C4B9EA22-42ED-4D43-A961-11ADDB376857}" type="datetimeFigureOut">
              <a:rPr lang="en-CA" smtClean="0"/>
              <a:t>2024-11-13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E004B29-3B69-48C9-8A27-BF14F77B8749}" type="slidenum">
              <a:rPr lang="en-CA" smtClean="0"/>
              <a:t>‹#›</a:t>
            </a:fld>
            <a:endParaRPr lang="en-CA"/>
          </a:p>
        </p:txBody>
      </p:sp>
    </p:spTree>
    <p:extLst>
      <p:ext uri="{BB962C8B-B14F-4D97-AF65-F5344CB8AC3E}">
        <p14:creationId xmlns:p14="http://schemas.microsoft.com/office/powerpoint/2010/main" val="41746273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Footer Placeholder 4"/>
          <p:cNvSpPr>
            <a:spLocks noGrp="1"/>
          </p:cNvSpPr>
          <p:nvPr>
            <p:ph type="ftr" sz="quarter" idx="11"/>
          </p:nvPr>
        </p:nvSpPr>
        <p:spPr/>
        <p:txBody>
          <a:bodyPr/>
          <a:lstStyle>
            <a:lvl1pPr>
              <a:defRPr>
                <a:solidFill>
                  <a:srgbClr val="002060"/>
                </a:solidFill>
              </a:defRPr>
            </a:lvl1pPr>
          </a:lstStyle>
          <a:p>
            <a:endParaRPr lang="en-US"/>
          </a:p>
        </p:txBody>
      </p:sp>
      <p:sp>
        <p:nvSpPr>
          <p:cNvPr id="6" name="Slide Number Placeholder 5"/>
          <p:cNvSpPr>
            <a:spLocks noGrp="1"/>
          </p:cNvSpPr>
          <p:nvPr>
            <p:ph type="sldNum" sz="quarter" idx="12"/>
          </p:nvPr>
        </p:nvSpPr>
        <p:spPr>
          <a:xfrm>
            <a:off x="9234543" y="6356350"/>
            <a:ext cx="2743200" cy="365125"/>
          </a:xfrm>
        </p:spPr>
        <p:txBody>
          <a:bodyPr lIns="0" tIns="0" rIns="0" bIns="0"/>
          <a:lstStyle>
            <a:lvl1pPr>
              <a:defRPr>
                <a:solidFill>
                  <a:srgbClr val="002060"/>
                </a:solidFill>
              </a:defRPr>
            </a:lvl1pPr>
          </a:lstStyle>
          <a:p>
            <a:fld id="{C2C31346-F0E6-A44D-9C91-3EB99226C414}" type="slidenum">
              <a:rPr lang="en-US" smtClean="0"/>
              <a:pPr/>
              <a:t>‹#›</a:t>
            </a:fld>
            <a:endParaRPr lang="en-US"/>
          </a:p>
        </p:txBody>
      </p:sp>
      <p:sp>
        <p:nvSpPr>
          <p:cNvPr id="7" name="Title 1"/>
          <p:cNvSpPr>
            <a:spLocks noGrp="1"/>
          </p:cNvSpPr>
          <p:nvPr>
            <p:ph type="title" hasCustomPrompt="1"/>
          </p:nvPr>
        </p:nvSpPr>
        <p:spPr>
          <a:xfrm>
            <a:off x="715384" y="377750"/>
            <a:ext cx="10795298" cy="1128410"/>
          </a:xfrm>
          <a:prstGeom prst="rect">
            <a:avLst/>
          </a:prstGeom>
        </p:spPr>
        <p:txBody>
          <a:bodyPr lIns="0" tIns="0" rIns="0" bIns="0" anchor="t" anchorCtr="0">
            <a:noAutofit/>
          </a:bodyPr>
          <a:lstStyle>
            <a:lvl1pPr algn="l">
              <a:defRPr sz="3600" cap="none">
                <a:solidFill>
                  <a:srgbClr val="12B17B"/>
                </a:solidFill>
                <a:latin typeface="+mn-lt"/>
              </a:defRPr>
            </a:lvl1pPr>
          </a:lstStyle>
          <a:p>
            <a:r>
              <a:rPr lang="en-US"/>
              <a:t>Click to edit master title style</a:t>
            </a:r>
          </a:p>
        </p:txBody>
      </p:sp>
      <p:sp>
        <p:nvSpPr>
          <p:cNvPr id="8" name="Content Placeholder 2"/>
          <p:cNvSpPr>
            <a:spLocks noGrp="1"/>
          </p:cNvSpPr>
          <p:nvPr>
            <p:ph idx="1"/>
          </p:nvPr>
        </p:nvSpPr>
        <p:spPr>
          <a:xfrm>
            <a:off x="715384" y="1699683"/>
            <a:ext cx="10795298" cy="4217023"/>
          </a:xfrm>
          <a:prstGeom prst="rect">
            <a:avLst/>
          </a:prstGeom>
        </p:spPr>
        <p:txBody>
          <a:bodyPr lIns="0" tIns="0" rIns="0" bIns="0"/>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7953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C4B9EA22-42ED-4D43-A961-11ADDB376857}" type="datetimeFigureOut">
              <a:rPr lang="en-CA" smtClean="0"/>
              <a:t>2024-11-13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E004B29-3B69-48C9-8A27-BF14F77B8749}" type="slidenum">
              <a:rPr lang="en-CA" smtClean="0"/>
              <a:t>‹#›</a:t>
            </a:fld>
            <a:endParaRPr lang="en-CA"/>
          </a:p>
        </p:txBody>
      </p:sp>
    </p:spTree>
    <p:extLst>
      <p:ext uri="{BB962C8B-B14F-4D97-AF65-F5344CB8AC3E}">
        <p14:creationId xmlns:p14="http://schemas.microsoft.com/office/powerpoint/2010/main" val="6999145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85E84-1785-383A-6B48-4C58369DA42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1BA8EAA-2BEF-8DEA-F288-3DD148C08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9453868-5E5F-428B-8132-D8647435D05B}"/>
              </a:ext>
            </a:extLst>
          </p:cNvPr>
          <p:cNvSpPr>
            <a:spLocks noGrp="1"/>
          </p:cNvSpPr>
          <p:nvPr>
            <p:ph type="dt" sz="half" idx="10"/>
          </p:nvPr>
        </p:nvSpPr>
        <p:spPr/>
        <p:txBody>
          <a:bodyPr/>
          <a:lstStyle/>
          <a:p>
            <a:fld id="{4A9875CE-5296-4423-955B-E208FA278F10}" type="datetimeFigureOut">
              <a:rPr lang="en-CA" smtClean="0"/>
              <a:t>2024-11-13</a:t>
            </a:fld>
            <a:endParaRPr lang="en-CA"/>
          </a:p>
        </p:txBody>
      </p:sp>
      <p:sp>
        <p:nvSpPr>
          <p:cNvPr id="5" name="Footer Placeholder 4">
            <a:extLst>
              <a:ext uri="{FF2B5EF4-FFF2-40B4-BE49-F238E27FC236}">
                <a16:creationId xmlns:a16="http://schemas.microsoft.com/office/drawing/2014/main" id="{333C1FF6-8814-FC2E-61F9-78003859324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3536EEB-9597-69E6-C3CE-91856E68D6C0}"/>
              </a:ext>
            </a:extLst>
          </p:cNvPr>
          <p:cNvSpPr>
            <a:spLocks noGrp="1"/>
          </p:cNvSpPr>
          <p:nvPr>
            <p:ph type="sldNum" sz="quarter" idx="12"/>
          </p:nvPr>
        </p:nvSpPr>
        <p:spPr/>
        <p:txBody>
          <a:bodyPr/>
          <a:lstStyle/>
          <a:p>
            <a:fld id="{4350B37E-243E-4737-95B4-285E711BA2D0}" type="slidenum">
              <a:rPr lang="en-CA" smtClean="0"/>
              <a:t>‹#›</a:t>
            </a:fld>
            <a:endParaRPr lang="en-CA"/>
          </a:p>
        </p:txBody>
      </p:sp>
    </p:spTree>
    <p:extLst>
      <p:ext uri="{BB962C8B-B14F-4D97-AF65-F5344CB8AC3E}">
        <p14:creationId xmlns:p14="http://schemas.microsoft.com/office/powerpoint/2010/main" val="196880044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1.emf"/><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3BA5350F-49A7-3249-B1E8-58E811CCD6EB}"/>
              </a:ext>
            </a:extLst>
          </p:cNvPr>
          <p:cNvSpPr>
            <a:spLocks noGrp="1"/>
          </p:cNvSpPr>
          <p:nvPr>
            <p:ph type="sldNum" sz="quarter" idx="4"/>
          </p:nvPr>
        </p:nvSpPr>
        <p:spPr>
          <a:xfrm>
            <a:off x="494836" y="6191012"/>
            <a:ext cx="2743200" cy="365125"/>
          </a:xfrm>
          <a:prstGeom prst="rect">
            <a:avLst/>
          </a:prstGeom>
        </p:spPr>
        <p:txBody>
          <a:bodyPr/>
          <a:lstStyle>
            <a:lvl1pPr algn="l">
              <a:defRPr sz="1200" baseline="0">
                <a:solidFill>
                  <a:srgbClr val="1B3D6C"/>
                </a:solidFill>
                <a:latin typeface="Apex Sans Book" panose="02010600040501010103" pitchFamily="2" charset="77"/>
              </a:defRPr>
            </a:lvl1pPr>
          </a:lstStyle>
          <a:p>
            <a:fld id="{97593E37-06DA-3E48-AB8E-4FBC316E41BB}" type="slidenum">
              <a:rPr lang="en-US" smtClean="0"/>
              <a:pPr/>
              <a:t>‹#›</a:t>
            </a:fld>
            <a:endParaRPr lang="en-US"/>
          </a:p>
        </p:txBody>
      </p:sp>
      <p:pic>
        <p:nvPicPr>
          <p:cNvPr id="5" name="Picture 4">
            <a:extLst>
              <a:ext uri="{FF2B5EF4-FFF2-40B4-BE49-F238E27FC236}">
                <a16:creationId xmlns:a16="http://schemas.microsoft.com/office/drawing/2014/main" id="{D7BB7094-83DE-1849-9117-5560E21919B1}"/>
              </a:ext>
            </a:extLst>
          </p:cNvPr>
          <p:cNvPicPr>
            <a:picLocks noChangeAspect="1"/>
          </p:cNvPicPr>
          <p:nvPr userDrawn="1"/>
        </p:nvPicPr>
        <p:blipFill>
          <a:blip r:embed="rId97" cstate="screen">
            <a:extLst>
              <a:ext uri="{28A0092B-C50C-407E-A947-70E740481C1C}">
                <a14:useLocalDpi xmlns:a14="http://schemas.microsoft.com/office/drawing/2010/main"/>
              </a:ext>
            </a:extLst>
          </a:blip>
          <a:stretch>
            <a:fillRect/>
          </a:stretch>
        </p:blipFill>
        <p:spPr>
          <a:xfrm>
            <a:off x="9664860" y="5993345"/>
            <a:ext cx="2032304" cy="562792"/>
          </a:xfrm>
          <a:prstGeom prst="rect">
            <a:avLst/>
          </a:prstGeom>
        </p:spPr>
      </p:pic>
    </p:spTree>
    <p:extLst>
      <p:ext uri="{BB962C8B-B14F-4D97-AF65-F5344CB8AC3E}">
        <p14:creationId xmlns:p14="http://schemas.microsoft.com/office/powerpoint/2010/main" val="6277575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68" r:id="rId39"/>
    <p:sldLayoutId id="2147483711" r:id="rId40"/>
    <p:sldLayoutId id="2147483712" r:id="rId41"/>
    <p:sldLayoutId id="2147483713" r:id="rId42"/>
    <p:sldLayoutId id="2147483714" r:id="rId43"/>
    <p:sldLayoutId id="2147483715" r:id="rId44"/>
    <p:sldLayoutId id="2147483716" r:id="rId45"/>
    <p:sldLayoutId id="2147483717" r:id="rId46"/>
    <p:sldLayoutId id="2147483718" r:id="rId47"/>
    <p:sldLayoutId id="2147483719" r:id="rId48"/>
    <p:sldLayoutId id="2147483720" r:id="rId49"/>
    <p:sldLayoutId id="2147483721" r:id="rId50"/>
    <p:sldLayoutId id="2147483722" r:id="rId51"/>
    <p:sldLayoutId id="2147483723" r:id="rId52"/>
    <p:sldLayoutId id="2147483724" r:id="rId53"/>
    <p:sldLayoutId id="2147483725" r:id="rId54"/>
    <p:sldLayoutId id="2147483726" r:id="rId55"/>
    <p:sldLayoutId id="2147483727" r:id="rId56"/>
    <p:sldLayoutId id="2147483728" r:id="rId57"/>
    <p:sldLayoutId id="2147483729" r:id="rId58"/>
    <p:sldLayoutId id="2147483730" r:id="rId59"/>
    <p:sldLayoutId id="2147483731" r:id="rId60"/>
    <p:sldLayoutId id="2147483732" r:id="rId61"/>
    <p:sldLayoutId id="2147483733" r:id="rId62"/>
    <p:sldLayoutId id="2147483734" r:id="rId63"/>
    <p:sldLayoutId id="2147483735" r:id="rId64"/>
    <p:sldLayoutId id="2147483736" r:id="rId65"/>
    <p:sldLayoutId id="2147483737" r:id="rId66"/>
    <p:sldLayoutId id="2147483738" r:id="rId67"/>
    <p:sldLayoutId id="2147483739" r:id="rId68"/>
    <p:sldLayoutId id="2147483740" r:id="rId69"/>
    <p:sldLayoutId id="2147483741" r:id="rId70"/>
    <p:sldLayoutId id="2147483742" r:id="rId71"/>
    <p:sldLayoutId id="2147483743" r:id="rId72"/>
    <p:sldLayoutId id="2147483744" r:id="rId73"/>
    <p:sldLayoutId id="2147483745" r:id="rId74"/>
    <p:sldLayoutId id="2147483746" r:id="rId75"/>
    <p:sldLayoutId id="2147483747" r:id="rId76"/>
    <p:sldLayoutId id="2147483748" r:id="rId77"/>
    <p:sldLayoutId id="2147483749" r:id="rId78"/>
    <p:sldLayoutId id="2147483750" r:id="rId79"/>
    <p:sldLayoutId id="2147483751" r:id="rId80"/>
    <p:sldLayoutId id="2147483752" r:id="rId81"/>
    <p:sldLayoutId id="2147483753" r:id="rId82"/>
    <p:sldLayoutId id="2147483754" r:id="rId83"/>
    <p:sldLayoutId id="2147483755" r:id="rId84"/>
    <p:sldLayoutId id="2147483756" r:id="rId85"/>
    <p:sldLayoutId id="2147483757" r:id="rId86"/>
    <p:sldLayoutId id="2147483758" r:id="rId87"/>
    <p:sldLayoutId id="2147483759" r:id="rId88"/>
    <p:sldLayoutId id="2147483760" r:id="rId89"/>
    <p:sldLayoutId id="2147483761" r:id="rId90"/>
    <p:sldLayoutId id="2147483762" r:id="rId91"/>
    <p:sldLayoutId id="2147483763" r:id="rId92"/>
    <p:sldLayoutId id="2147483764" r:id="rId93"/>
    <p:sldLayoutId id="2147483765" r:id="rId94"/>
    <p:sldLayoutId id="2147483766" r:id="rId9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64.tiff"/><Relationship Id="rId5" Type="http://schemas.openxmlformats.org/officeDocument/2006/relationships/image" Target="../media/image63.tiff"/><Relationship Id="rId4" Type="http://schemas.openxmlformats.org/officeDocument/2006/relationships/image" Target="../media/image62.tiff"/></Relationships>
</file>

<file path=ppt/slides/_rels/slide11.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18" Type="http://schemas.openxmlformats.org/officeDocument/2006/relationships/image" Target="../media/image81.svg"/><Relationship Id="rId26" Type="http://schemas.openxmlformats.org/officeDocument/2006/relationships/image" Target="../media/image89.sv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svg"/><Relationship Id="rId17" Type="http://schemas.openxmlformats.org/officeDocument/2006/relationships/image" Target="../media/image80.png"/><Relationship Id="rId25" Type="http://schemas.openxmlformats.org/officeDocument/2006/relationships/image" Target="../media/image88.png"/><Relationship Id="rId2" Type="http://schemas.openxmlformats.org/officeDocument/2006/relationships/image" Target="../media/image65.png"/><Relationship Id="rId16" Type="http://schemas.openxmlformats.org/officeDocument/2006/relationships/image" Target="../media/image79.svg"/><Relationship Id="rId20" Type="http://schemas.openxmlformats.org/officeDocument/2006/relationships/image" Target="../media/image83.svg"/><Relationship Id="rId29" Type="http://schemas.openxmlformats.org/officeDocument/2006/relationships/image" Target="../media/image92.png"/><Relationship Id="rId1" Type="http://schemas.openxmlformats.org/officeDocument/2006/relationships/slideLayout" Target="../slideLayouts/slideLayout42.xml"/><Relationship Id="rId6" Type="http://schemas.openxmlformats.org/officeDocument/2006/relationships/image" Target="../media/image69.svg"/><Relationship Id="rId11" Type="http://schemas.openxmlformats.org/officeDocument/2006/relationships/image" Target="../media/image74.png"/><Relationship Id="rId24" Type="http://schemas.openxmlformats.org/officeDocument/2006/relationships/image" Target="../media/image87.sv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91.svg"/><Relationship Id="rId10" Type="http://schemas.openxmlformats.org/officeDocument/2006/relationships/image" Target="../media/image73.svg"/><Relationship Id="rId19" Type="http://schemas.openxmlformats.org/officeDocument/2006/relationships/image" Target="../media/image82.pn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svg"/><Relationship Id="rId22" Type="http://schemas.openxmlformats.org/officeDocument/2006/relationships/image" Target="../media/image85.svg"/><Relationship Id="rId27" Type="http://schemas.openxmlformats.org/officeDocument/2006/relationships/image" Target="../media/image90.png"/><Relationship Id="rId30" Type="http://schemas.openxmlformats.org/officeDocument/2006/relationships/image" Target="../media/image93.sv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1.tiff"/><Relationship Id="rId7"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64.tiff"/><Relationship Id="rId5" Type="http://schemas.openxmlformats.org/officeDocument/2006/relationships/image" Target="../media/image63.tiff"/><Relationship Id="rId4" Type="http://schemas.openxmlformats.org/officeDocument/2006/relationships/image" Target="../media/image62.tiff"/></Relationships>
</file>

<file path=ppt/slides/_rels/slide1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84.png"/><Relationship Id="rId26" Type="http://schemas.openxmlformats.org/officeDocument/2006/relationships/image" Target="../media/image95.png"/><Relationship Id="rId3" Type="http://schemas.openxmlformats.org/officeDocument/2006/relationships/image" Target="../media/image69.svg"/><Relationship Id="rId21" Type="http://schemas.openxmlformats.org/officeDocument/2006/relationships/image" Target="../media/image87.svg"/><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83.svg"/><Relationship Id="rId25" Type="http://schemas.openxmlformats.org/officeDocument/2006/relationships/image" Target="../media/image91.svg"/><Relationship Id="rId2" Type="http://schemas.openxmlformats.org/officeDocument/2006/relationships/image" Target="../media/image68.png"/><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98.svg"/><Relationship Id="rId1" Type="http://schemas.openxmlformats.org/officeDocument/2006/relationships/slideLayout" Target="../slideLayouts/slideLayout42.xml"/><Relationship Id="rId6" Type="http://schemas.openxmlformats.org/officeDocument/2006/relationships/image" Target="../media/image72.png"/><Relationship Id="rId11" Type="http://schemas.openxmlformats.org/officeDocument/2006/relationships/image" Target="../media/image77.svg"/><Relationship Id="rId24" Type="http://schemas.openxmlformats.org/officeDocument/2006/relationships/image" Target="../media/image90.png"/><Relationship Id="rId5" Type="http://schemas.openxmlformats.org/officeDocument/2006/relationships/image" Target="../media/image71.svg"/><Relationship Id="rId15" Type="http://schemas.openxmlformats.org/officeDocument/2006/relationships/image" Target="../media/image81.svg"/><Relationship Id="rId23" Type="http://schemas.openxmlformats.org/officeDocument/2006/relationships/image" Target="../media/image89.svg"/><Relationship Id="rId28" Type="http://schemas.openxmlformats.org/officeDocument/2006/relationships/image" Target="../media/image97.png"/><Relationship Id="rId10" Type="http://schemas.openxmlformats.org/officeDocument/2006/relationships/image" Target="../media/image76.png"/><Relationship Id="rId19" Type="http://schemas.openxmlformats.org/officeDocument/2006/relationships/image" Target="../media/image85.svg"/><Relationship Id="rId31" Type="http://schemas.openxmlformats.org/officeDocument/2006/relationships/image" Target="../media/image93.sv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6.svg"/><Relationship Id="rId30" Type="http://schemas.openxmlformats.org/officeDocument/2006/relationships/image" Target="../media/image92.png"/></Relationships>
</file>

<file path=ppt/slides/_rels/slide14.xml.rels><?xml version="1.0" encoding="UTF-8" standalone="yes"?>
<Relationships xmlns="http://schemas.openxmlformats.org/package/2006/relationships"><Relationship Id="rId8" Type="http://schemas.openxmlformats.org/officeDocument/2006/relationships/image" Target="../media/image63.tiff"/><Relationship Id="rId3" Type="http://schemas.openxmlformats.org/officeDocument/2006/relationships/image" Target="../media/image99.jpeg"/><Relationship Id="rId7"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101.png"/><Relationship Id="rId4" Type="http://schemas.openxmlformats.org/officeDocument/2006/relationships/image" Target="../media/image100.png"/></Relationships>
</file>

<file path=ppt/slides/_rels/slide15.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41.emf"/><Relationship Id="rId7" Type="http://schemas.openxmlformats.org/officeDocument/2006/relationships/image" Target="../media/image61.tiff"/><Relationship Id="rId12"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microsoft.com/office/2007/relationships/hdphoto" Target="../media/hdphoto2.wdp"/><Relationship Id="rId11" Type="http://schemas.openxmlformats.org/officeDocument/2006/relationships/image" Target="../media/image103.png"/><Relationship Id="rId5" Type="http://schemas.openxmlformats.org/officeDocument/2006/relationships/image" Target="../media/image101.png"/><Relationship Id="rId10" Type="http://schemas.openxmlformats.org/officeDocument/2006/relationships/image" Target="../media/image64.tiff"/><Relationship Id="rId4" Type="http://schemas.openxmlformats.org/officeDocument/2006/relationships/image" Target="../media/image100.png"/><Relationship Id="rId9" Type="http://schemas.openxmlformats.org/officeDocument/2006/relationships/image" Target="../media/image63.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106.svg"/></Relationships>
</file>

<file path=ppt/slides/_rels/slide18.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90.png"/><Relationship Id="rId7"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91.svg"/></Relationships>
</file>

<file path=ppt/slides/_rels/slide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9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113.svg"/></Relationships>
</file>

<file path=ppt/slides/_rels/slide2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1.png"/><Relationship Id="rId7" Type="http://schemas.openxmlformats.org/officeDocument/2006/relationships/diagramColors" Target="../diagrams/colors1.xml"/><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1.png"/><Relationship Id="rId7" Type="http://schemas.openxmlformats.org/officeDocument/2006/relationships/diagramColors" Target="../diagrams/colors2.xml"/><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2.png"/><Relationship Id="rId7" Type="http://schemas.openxmlformats.org/officeDocument/2006/relationships/diagramColors" Target="../diagrams/colors3.xml"/><Relationship Id="rId2" Type="http://schemas.openxmlformats.org/officeDocument/2006/relationships/notesSlide" Target="../notesSlides/notesSlide29.xml"/><Relationship Id="rId1" Type="http://schemas.openxmlformats.org/officeDocument/2006/relationships/slideLayout" Target="../slideLayouts/slideLayout3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2.png"/><Relationship Id="rId7" Type="http://schemas.openxmlformats.org/officeDocument/2006/relationships/diagramColors" Target="../diagrams/colors4.xml"/><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39.xml"/><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41.emf"/><Relationship Id="rId5" Type="http://schemas.openxmlformats.org/officeDocument/2006/relationships/image" Target="../media/image37.png"/><Relationship Id="rId4" Type="http://schemas.openxmlformats.org/officeDocument/2006/relationships/image" Target="../media/image40.png"/></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37.xml"/><Relationship Id="rId1" Type="http://schemas.openxmlformats.org/officeDocument/2006/relationships/slideLayout" Target="../slideLayouts/slideLayout4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hyperlink" Target="mailto:jori.harrison@InnoTechAlberta.ca" TargetMode="External"/><Relationship Id="rId2" Type="http://schemas.openxmlformats.org/officeDocument/2006/relationships/image" Target="../media/image136.jpeg"/><Relationship Id="rId1" Type="http://schemas.openxmlformats.org/officeDocument/2006/relationships/slideLayout" Target="../slideLayouts/slideLayout94.xml"/><Relationship Id="rId5" Type="http://schemas.openxmlformats.org/officeDocument/2006/relationships/image" Target="../media/image102.png"/><Relationship Id="rId4" Type="http://schemas.openxmlformats.org/officeDocument/2006/relationships/hyperlink" Target="mailto:eaporter@ualberta.c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41.emf"/><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95.xml"/><Relationship Id="rId6" Type="http://schemas.openxmlformats.org/officeDocument/2006/relationships/image" Target="../media/image47.jpeg"/><Relationship Id="rId11" Type="http://schemas.openxmlformats.org/officeDocument/2006/relationships/image" Target="../media/image37.pn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jpe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52.jpeg"/><Relationship Id="rId5" Type="http://schemas.openxmlformats.org/officeDocument/2006/relationships/image" Target="../media/image41.emf"/><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4.png"/><Relationship Id="rId1" Type="http://schemas.openxmlformats.org/officeDocument/2006/relationships/slideLayout" Target="../slideLayouts/slideLayout94.xml"/><Relationship Id="rId5" Type="http://schemas.openxmlformats.org/officeDocument/2006/relationships/image" Target="../media/image41.emf"/><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
          <p:cNvPicPr preferRelativeResize="0"/>
          <p:nvPr/>
        </p:nvPicPr>
        <p:blipFill>
          <a:blip r:embed="rId3">
            <a:alphaModFix/>
          </a:blip>
          <a:stretch>
            <a:fillRect/>
          </a:stretch>
        </p:blipFill>
        <p:spPr>
          <a:xfrm>
            <a:off x="69625" y="0"/>
            <a:ext cx="12052725" cy="6858001"/>
          </a:xfrm>
          <a:prstGeom prst="rect">
            <a:avLst/>
          </a:prstGeom>
          <a:noFill/>
          <a:ln>
            <a:noFill/>
          </a:ln>
        </p:spPr>
      </p:pic>
      <p:sp>
        <p:nvSpPr>
          <p:cNvPr id="107" name="Google Shape;107;p1"/>
          <p:cNvSpPr txBox="1">
            <a:spLocks noGrp="1"/>
          </p:cNvSpPr>
          <p:nvPr>
            <p:ph type="ctrTitle"/>
          </p:nvPr>
        </p:nvSpPr>
        <p:spPr>
          <a:xfrm>
            <a:off x="1735635" y="0"/>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000000"/>
              </a:buClr>
              <a:buSzPts val="5400"/>
              <a:buFont typeface="Arial"/>
              <a:buNone/>
            </a:pPr>
            <a:r>
              <a:rPr lang="en-CA" sz="5400" b="1" i="0" u="none" strike="noStrike">
                <a:solidFill>
                  <a:srgbClr val="000000"/>
                </a:solidFill>
                <a:latin typeface="Arial"/>
                <a:ea typeface="Arial"/>
                <a:cs typeface="Arial"/>
                <a:sym typeface="Arial"/>
              </a:rPr>
              <a:t>Grassland research forum: eDNA in the grasslands</a:t>
            </a:r>
            <a:endParaRPr sz="5400"/>
          </a:p>
        </p:txBody>
      </p:sp>
      <p:sp>
        <p:nvSpPr>
          <p:cNvPr id="108" name="Google Shape;108;p1"/>
          <p:cNvSpPr txBox="1">
            <a:spLocks noGrp="1"/>
          </p:cNvSpPr>
          <p:nvPr>
            <p:ph type="subTitle" idx="1"/>
          </p:nvPr>
        </p:nvSpPr>
        <p:spPr>
          <a:xfrm>
            <a:off x="1218276" y="3736321"/>
            <a:ext cx="10058400" cy="1143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ct val="133333"/>
              <a:buNone/>
            </a:pPr>
            <a:r>
              <a:rPr lang="en-CA" sz="1800" b="1">
                <a:solidFill>
                  <a:srgbClr val="000000"/>
                </a:solidFill>
                <a:latin typeface="Arial"/>
                <a:ea typeface="Arial"/>
                <a:cs typeface="Arial"/>
                <a:sym typeface="Arial"/>
              </a:rPr>
              <a:t>Porter, Emilie</a:t>
            </a:r>
            <a:r>
              <a:rPr lang="en-CA" sz="1800" b="1" baseline="30000">
                <a:solidFill>
                  <a:srgbClr val="000000"/>
                </a:solidFill>
                <a:latin typeface="Arial"/>
                <a:ea typeface="Arial"/>
                <a:cs typeface="Arial"/>
                <a:sym typeface="Arial"/>
              </a:rPr>
              <a:t>1</a:t>
            </a:r>
            <a:r>
              <a:rPr lang="en-CA" sz="1800" b="1">
                <a:solidFill>
                  <a:srgbClr val="000000"/>
                </a:solidFill>
                <a:latin typeface="Arial"/>
                <a:ea typeface="Arial"/>
                <a:cs typeface="Arial"/>
                <a:sym typeface="Arial"/>
              </a:rPr>
              <a:t> and Harrison, Jori</a:t>
            </a:r>
            <a:r>
              <a:rPr lang="en-CA" sz="1800" b="1" baseline="30000">
                <a:solidFill>
                  <a:srgbClr val="000000"/>
                </a:solidFill>
                <a:latin typeface="Arial"/>
                <a:ea typeface="Arial"/>
                <a:cs typeface="Arial"/>
                <a:sym typeface="Arial"/>
              </a:rPr>
              <a:t>2</a:t>
            </a:r>
            <a:endParaRPr sz="1800" b="1" baseline="30000">
              <a:solidFill>
                <a:srgbClr val="000000"/>
              </a:solidFill>
              <a:latin typeface="Arial"/>
              <a:ea typeface="Arial"/>
              <a:cs typeface="Arial"/>
              <a:sym typeface="Arial"/>
            </a:endParaRPr>
          </a:p>
          <a:p>
            <a:pPr marL="0" lvl="0" indent="0" algn="ctr" rtl="0">
              <a:lnSpc>
                <a:spcPct val="90000"/>
              </a:lnSpc>
              <a:spcBef>
                <a:spcPts val="0"/>
              </a:spcBef>
              <a:spcAft>
                <a:spcPts val="0"/>
              </a:spcAft>
              <a:buSzPct val="133333"/>
              <a:buNone/>
            </a:pPr>
            <a:r>
              <a:rPr lang="en-CA" sz="1800" baseline="30000">
                <a:solidFill>
                  <a:srgbClr val="000000"/>
                </a:solidFill>
                <a:latin typeface="Arial"/>
                <a:ea typeface="Arial"/>
                <a:cs typeface="Arial"/>
                <a:sym typeface="Arial"/>
              </a:rPr>
              <a:t>1</a:t>
            </a:r>
            <a:r>
              <a:rPr lang="en-CA" sz="1800">
                <a:solidFill>
                  <a:srgbClr val="000000"/>
                </a:solidFill>
                <a:latin typeface="Arial"/>
                <a:ea typeface="Arial"/>
                <a:cs typeface="Arial"/>
                <a:sym typeface="Arial"/>
              </a:rPr>
              <a:t>University of Alberta</a:t>
            </a:r>
            <a:endParaRPr sz="1800">
              <a:solidFill>
                <a:srgbClr val="000000"/>
              </a:solidFill>
              <a:latin typeface="Arial"/>
              <a:ea typeface="Arial"/>
              <a:cs typeface="Arial"/>
              <a:sym typeface="Arial"/>
            </a:endParaRPr>
          </a:p>
          <a:p>
            <a:pPr marL="0" lvl="0" indent="0" algn="ctr" rtl="0">
              <a:lnSpc>
                <a:spcPct val="90000"/>
              </a:lnSpc>
              <a:spcBef>
                <a:spcPts val="0"/>
              </a:spcBef>
              <a:spcAft>
                <a:spcPts val="0"/>
              </a:spcAft>
              <a:buSzPct val="133333"/>
              <a:buNone/>
            </a:pPr>
            <a:r>
              <a:rPr lang="en-CA" sz="1800" baseline="30000">
                <a:solidFill>
                  <a:srgbClr val="000000"/>
                </a:solidFill>
                <a:latin typeface="Arial"/>
                <a:ea typeface="Arial"/>
                <a:cs typeface="Arial"/>
                <a:sym typeface="Arial"/>
              </a:rPr>
              <a:t>2</a:t>
            </a:r>
            <a:r>
              <a:rPr lang="en-CA" sz="1800">
                <a:solidFill>
                  <a:srgbClr val="000000"/>
                </a:solidFill>
                <a:latin typeface="Arial"/>
                <a:ea typeface="Arial"/>
                <a:cs typeface="Arial"/>
                <a:sym typeface="Arial"/>
              </a:rPr>
              <a:t>InnoTech Alberta</a:t>
            </a:r>
            <a:br>
              <a:rPr lang="en-CA" sz="1800" b="1">
                <a:solidFill>
                  <a:srgbClr val="000000"/>
                </a:solidFill>
                <a:latin typeface="Arial"/>
                <a:ea typeface="Arial"/>
                <a:cs typeface="Arial"/>
                <a:sym typeface="Arial"/>
              </a:rPr>
            </a:br>
            <a:endParaRPr sz="1800" b="1">
              <a:solidFill>
                <a:srgbClr val="000000"/>
              </a:solidFill>
              <a:latin typeface="Arial"/>
              <a:ea typeface="Arial"/>
              <a:cs typeface="Arial"/>
              <a:sym typeface="Arial"/>
            </a:endParaRPr>
          </a:p>
        </p:txBody>
      </p:sp>
      <p:sp>
        <p:nvSpPr>
          <p:cNvPr id="109" name="Google Shape;109;p1"/>
          <p:cNvSpPr txBox="1"/>
          <p:nvPr/>
        </p:nvSpPr>
        <p:spPr>
          <a:xfrm>
            <a:off x="3048000" y="3244334"/>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0" i="0" u="none" strike="noStrike" cap="none">
                <a:solidFill>
                  <a:schemeClr val="dk1"/>
                </a:solidFill>
                <a:latin typeface="Calibri"/>
                <a:ea typeface="Calibri"/>
                <a:cs typeface="Calibri"/>
                <a:sym typeface="Calibri"/>
              </a:rPr>
              <a:t> </a:t>
            </a:r>
            <a:endParaRPr/>
          </a:p>
        </p:txBody>
      </p:sp>
      <p:sp>
        <p:nvSpPr>
          <p:cNvPr id="110" name="Google Shape;110;p1"/>
          <p:cNvSpPr txBox="1"/>
          <p:nvPr/>
        </p:nvSpPr>
        <p:spPr>
          <a:xfrm>
            <a:off x="3048000" y="3244334"/>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11" name="Google Shape;111;p1"/>
          <p:cNvSpPr txBox="1"/>
          <p:nvPr/>
        </p:nvSpPr>
        <p:spPr>
          <a:xfrm>
            <a:off x="3048000" y="3244334"/>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chemeClr val="dk1"/>
                </a:solidFill>
                <a:latin typeface="Calibri"/>
                <a:ea typeface="Calibri"/>
                <a:cs typeface="Calibri"/>
                <a:sym typeface="Calibri"/>
              </a:rPr>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8D98E7A-72FB-4CF1-A1FA-7F97EC8CCC85}"/>
              </a:ext>
            </a:extLst>
          </p:cNvPr>
          <p:cNvSpPr>
            <a:spLocks noGrp="1"/>
          </p:cNvSpPr>
          <p:nvPr>
            <p:ph type="body" sz="quarter" idx="11"/>
          </p:nvPr>
        </p:nvSpPr>
        <p:spPr>
          <a:xfrm>
            <a:off x="1171629" y="2381081"/>
            <a:ext cx="6468004" cy="365125"/>
          </a:xfrm>
        </p:spPr>
        <p:txBody>
          <a:bodyPr>
            <a:noAutofit/>
          </a:bodyPr>
          <a:lstStyle/>
          <a:p>
            <a:pPr>
              <a:lnSpc>
                <a:spcPct val="115000"/>
              </a:lnSpc>
              <a:spcBef>
                <a:spcPts val="0"/>
              </a:spcBef>
              <a:spcAft>
                <a:spcPts val="200"/>
              </a:spcAft>
              <a:buClr>
                <a:schemeClr val="accent1"/>
              </a:buClr>
              <a:buSzPct val="80000"/>
            </a:pPr>
            <a:r>
              <a:rPr lang="en-US" spc="10">
                <a:solidFill>
                  <a:srgbClr val="000000"/>
                </a:solidFill>
                <a:latin typeface="Arial" panose="020B0604020202020204" pitchFamily="34" charset="0"/>
                <a:ea typeface="Arial"/>
                <a:cs typeface="Arial" panose="020B0604020202020204" pitchFamily="34" charset="0"/>
                <a:sym typeface="Arial"/>
              </a:rPr>
              <a:t>Theoretically, anything with DNA.</a:t>
            </a:r>
          </a:p>
        </p:txBody>
      </p:sp>
      <p:pic>
        <p:nvPicPr>
          <p:cNvPr id="20" name="Picture 19" descr="A picture containing black&#10;&#10;Description automatically generated">
            <a:extLst>
              <a:ext uri="{FF2B5EF4-FFF2-40B4-BE49-F238E27FC236}">
                <a16:creationId xmlns:a16="http://schemas.microsoft.com/office/drawing/2014/main" id="{CE9BE369-BABD-4B4E-8A8C-65468A474D5D}"/>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40615" y="6066293"/>
            <a:ext cx="1634145" cy="630562"/>
          </a:xfrm>
          <a:prstGeom prst="rect">
            <a:avLst/>
          </a:prstGeom>
        </p:spPr>
      </p:pic>
      <p:pic>
        <p:nvPicPr>
          <p:cNvPr id="21" name="Picture 20" descr="A picture containing bird, flying, kite, sky&#10;&#10;Description automatically generated">
            <a:extLst>
              <a:ext uri="{FF2B5EF4-FFF2-40B4-BE49-F238E27FC236}">
                <a16:creationId xmlns:a16="http://schemas.microsoft.com/office/drawing/2014/main" id="{86C234E0-F571-4B98-B39A-EC8DF774E76D}"/>
              </a:ext>
            </a:extLst>
          </p:cNvPr>
          <p:cNvPicPr>
            <a:picLocks noChangeAspect="1"/>
          </p:cNvPicPr>
          <p:nvPr/>
        </p:nvPicPr>
        <p:blipFill>
          <a:blip r:embed="rId4">
            <a:alphaModFix/>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338609" y="5857796"/>
            <a:ext cx="2555712" cy="967026"/>
          </a:xfrm>
          <a:prstGeom prst="rect">
            <a:avLst/>
          </a:prstGeom>
        </p:spPr>
      </p:pic>
      <p:pic>
        <p:nvPicPr>
          <p:cNvPr id="22" name="Picture 21" descr="A picture containing bird&#10;&#10;Description automatically generated">
            <a:extLst>
              <a:ext uri="{FF2B5EF4-FFF2-40B4-BE49-F238E27FC236}">
                <a16:creationId xmlns:a16="http://schemas.microsoft.com/office/drawing/2014/main" id="{F9045C51-DC29-4871-9339-027365518FED}"/>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3558590" y="5901383"/>
            <a:ext cx="2218176" cy="886796"/>
          </a:xfrm>
          <a:prstGeom prst="rect">
            <a:avLst/>
          </a:prstGeom>
        </p:spPr>
      </p:pic>
      <p:pic>
        <p:nvPicPr>
          <p:cNvPr id="23" name="Picture 22" descr="A picture containing clipart&#10;&#10;Description automatically generated">
            <a:extLst>
              <a:ext uri="{FF2B5EF4-FFF2-40B4-BE49-F238E27FC236}">
                <a16:creationId xmlns:a16="http://schemas.microsoft.com/office/drawing/2014/main" id="{E384E690-CFFA-4EF0-B8ED-5AE0236D4FFC}"/>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38200" y="5764011"/>
            <a:ext cx="2256541" cy="1154597"/>
          </a:xfrm>
          <a:prstGeom prst="rect">
            <a:avLst/>
          </a:prstGeom>
          <a:noFill/>
        </p:spPr>
      </p:pic>
      <p:sp>
        <p:nvSpPr>
          <p:cNvPr id="17" name="Text Placeholder 7">
            <a:extLst>
              <a:ext uri="{FF2B5EF4-FFF2-40B4-BE49-F238E27FC236}">
                <a16:creationId xmlns:a16="http://schemas.microsoft.com/office/drawing/2014/main" id="{2601318F-CB18-411A-A60C-A50F518B4014}"/>
              </a:ext>
            </a:extLst>
          </p:cNvPr>
          <p:cNvSpPr txBox="1">
            <a:spLocks/>
          </p:cNvSpPr>
          <p:nvPr/>
        </p:nvSpPr>
        <p:spPr>
          <a:xfrm>
            <a:off x="1171629" y="3551507"/>
            <a:ext cx="8444836" cy="967026"/>
          </a:xfrm>
          <a:prstGeom prst="rect">
            <a:avLst/>
          </a:prstGeom>
        </p:spPr>
        <p:txBody>
          <a:bodyPr vert="horz" lIns="91440" tIns="45720" rIns="91440" bIns="45720" rtlCol="0" anchor="b">
            <a:noAutofit/>
          </a:bodyPr>
          <a:lstStyle>
            <a:lvl1pPr marL="0" indent="0" algn="l" defTabSz="914400" rtl="0" eaLnBrk="1" latinLnBrk="0" hangingPunct="1">
              <a:lnSpc>
                <a:spcPct val="95000"/>
              </a:lnSpc>
              <a:spcBef>
                <a:spcPts val="0"/>
              </a:spcBef>
              <a:spcAft>
                <a:spcPts val="200"/>
              </a:spcAft>
              <a:buClr>
                <a:schemeClr val="accent1"/>
              </a:buClr>
              <a:buSzPct val="80000"/>
              <a:buFont typeface="Arial" pitchFamily="34" charset="0"/>
              <a:buNone/>
              <a:defRPr sz="2000" b="0" kern="1200" spc="10" baseline="0">
                <a:solidFill>
                  <a:schemeClr val="tx2"/>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9pPr>
          </a:lstStyle>
          <a:p>
            <a:r>
              <a:rPr lang="en-US" sz="2400">
                <a:solidFill>
                  <a:srgbClr val="000000"/>
                </a:solidFill>
                <a:latin typeface="Arial" panose="020B0604020202020204" pitchFamily="34" charset="0"/>
                <a:ea typeface="Arial"/>
                <a:cs typeface="Arial" panose="020B0604020202020204" pitchFamily="34" charset="0"/>
              </a:rPr>
              <a:t>Practically, detection is limited by habitat preference, tissue biology, and investment in Assay (</a:t>
            </a:r>
            <a:r>
              <a:rPr lang="en-US" sz="2400" i="1">
                <a:solidFill>
                  <a:srgbClr val="000000"/>
                </a:solidFill>
                <a:latin typeface="Arial" panose="020B0604020202020204" pitchFamily="34" charset="0"/>
                <a:ea typeface="Arial"/>
                <a:cs typeface="Arial" panose="020B0604020202020204" pitchFamily="34" charset="0"/>
              </a:rPr>
              <a:t>primer</a:t>
            </a:r>
            <a:r>
              <a:rPr lang="en-US" sz="2400">
                <a:solidFill>
                  <a:srgbClr val="000000"/>
                </a:solidFill>
                <a:latin typeface="Arial" panose="020B0604020202020204" pitchFamily="34" charset="0"/>
                <a:ea typeface="Arial"/>
                <a:cs typeface="Arial" panose="020B0604020202020204" pitchFamily="34" charset="0"/>
              </a:rPr>
              <a:t>) development</a:t>
            </a:r>
          </a:p>
        </p:txBody>
      </p:sp>
      <p:sp>
        <p:nvSpPr>
          <p:cNvPr id="4" name="Text Placeholder 43">
            <a:extLst>
              <a:ext uri="{FF2B5EF4-FFF2-40B4-BE49-F238E27FC236}">
                <a16:creationId xmlns:a16="http://schemas.microsoft.com/office/drawing/2014/main" id="{2DEBF947-C159-320E-0D4E-88C5AD8D8278}"/>
              </a:ext>
            </a:extLst>
          </p:cNvPr>
          <p:cNvSpPr txBox="1">
            <a:spLocks/>
          </p:cNvSpPr>
          <p:nvPr/>
        </p:nvSpPr>
        <p:spPr>
          <a:xfrm>
            <a:off x="181632" y="362537"/>
            <a:ext cx="10424830" cy="516192"/>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rgbClr val="003A7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Tx/>
              <a:buNone/>
              <a:defRPr sz="1600" i="1" kern="1200">
                <a:solidFill>
                  <a:srgbClr val="003A7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1600" kern="1200">
                <a:solidFill>
                  <a:srgbClr val="003A7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rgbClr val="003A7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rgbClr val="003A7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Tx/>
            </a:pPr>
            <a:r>
              <a:rPr lang="en-US" sz="4400" b="1">
                <a:solidFill>
                  <a:schemeClr val="bg1"/>
                </a:solidFill>
                <a:latin typeface="+mj-lt"/>
              </a:rPr>
              <a:t>What organisms can you detect?</a:t>
            </a:r>
            <a:endParaRPr lang="en-CA" sz="4400" b="1">
              <a:solidFill>
                <a:schemeClr val="bg1"/>
              </a:solidFill>
              <a:latin typeface="+mj-lt"/>
            </a:endParaRPr>
          </a:p>
        </p:txBody>
      </p:sp>
    </p:spTree>
    <p:extLst>
      <p:ext uri="{BB962C8B-B14F-4D97-AF65-F5344CB8AC3E}">
        <p14:creationId xmlns:p14="http://schemas.microsoft.com/office/powerpoint/2010/main" val="275752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6E4B2C18-6EAC-DAEA-06AE-67B662C44063}"/>
              </a:ext>
            </a:extLst>
          </p:cNvPr>
          <p:cNvSpPr>
            <a:spLocks noGrp="1"/>
          </p:cNvSpPr>
          <p:nvPr>
            <p:ph type="body" sz="quarter" idx="11"/>
          </p:nvPr>
        </p:nvSpPr>
        <p:spPr>
          <a:xfrm>
            <a:off x="215848" y="326720"/>
            <a:ext cx="10424830" cy="516192"/>
          </a:xfrm>
        </p:spPr>
        <p:txBody>
          <a:bodyPr/>
          <a:lstStyle/>
          <a:p>
            <a:r>
              <a:rPr lang="en-US" sz="4400" b="1">
                <a:solidFill>
                  <a:schemeClr val="bg1"/>
                </a:solidFill>
                <a:latin typeface="+mj-lt"/>
              </a:rPr>
              <a:t>What is environmental DNA (eDNA)?</a:t>
            </a:r>
            <a:endParaRPr lang="en-CA" sz="4400" b="1">
              <a:solidFill>
                <a:schemeClr val="bg1"/>
              </a:solidFill>
              <a:latin typeface="+mj-lt"/>
            </a:endParaRPr>
          </a:p>
        </p:txBody>
      </p:sp>
      <p:sp>
        <p:nvSpPr>
          <p:cNvPr id="2" name="Title 1" hidden="1">
            <a:extLst>
              <a:ext uri="{FF2B5EF4-FFF2-40B4-BE49-F238E27FC236}">
                <a16:creationId xmlns:a16="http://schemas.microsoft.com/office/drawing/2014/main" id="{C39DBF21-1367-139E-4697-01190F396F47}"/>
              </a:ext>
            </a:extLst>
          </p:cNvPr>
          <p:cNvSpPr>
            <a:spLocks noGrp="1"/>
          </p:cNvSpPr>
          <p:nvPr>
            <p:ph type="title" idx="4294967295"/>
          </p:nvPr>
        </p:nvSpPr>
        <p:spPr>
          <a:xfrm>
            <a:off x="0" y="0"/>
            <a:ext cx="0" cy="0"/>
          </a:xfrm>
        </p:spPr>
        <p:txBody>
          <a:bodyPr/>
          <a:lstStyle/>
          <a:p>
            <a:endParaRPr lang="en-CA"/>
          </a:p>
        </p:txBody>
      </p:sp>
      <p:sp>
        <p:nvSpPr>
          <p:cNvPr id="9" name="AutoShape 4">
            <a:extLst>
              <a:ext uri="{FF2B5EF4-FFF2-40B4-BE49-F238E27FC236}">
                <a16:creationId xmlns:a16="http://schemas.microsoft.com/office/drawing/2014/main" id="{1965B9B4-AE09-CDA8-33C2-54F4956F7FA4}"/>
              </a:ext>
            </a:extLst>
          </p:cNvPr>
          <p:cNvSpPr>
            <a:spLocks noChangeAspect="1" noChangeArrowheads="1"/>
          </p:cNvSpPr>
          <p:nvPr/>
        </p:nvSpPr>
        <p:spPr bwMode="auto">
          <a:xfrm>
            <a:off x="5943600" y="3276600"/>
            <a:ext cx="3248526" cy="3248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 name="Picture 11" descr="Icon&#10;&#10;Description automatically generated">
            <a:extLst>
              <a:ext uri="{FF2B5EF4-FFF2-40B4-BE49-F238E27FC236}">
                <a16:creationId xmlns:a16="http://schemas.microsoft.com/office/drawing/2014/main" id="{C9250E92-DEE3-A2A0-4F3C-223F387457A6}"/>
              </a:ext>
            </a:extLst>
          </p:cNvPr>
          <p:cNvPicPr>
            <a:picLocks noChangeAspect="1"/>
          </p:cNvPicPr>
          <p:nvPr/>
        </p:nvPicPr>
        <p:blipFill rotWithShape="1">
          <a:blip r:embed="rId2">
            <a:extLst>
              <a:ext uri="{28A0092B-C50C-407E-A947-70E740481C1C}">
                <a14:useLocalDpi xmlns:a14="http://schemas.microsoft.com/office/drawing/2010/main" val="0"/>
              </a:ext>
            </a:extLst>
          </a:blip>
          <a:srcRect l="34303" r="34592"/>
          <a:stretch/>
        </p:blipFill>
        <p:spPr>
          <a:xfrm rot="5400000">
            <a:off x="3998222" y="2535284"/>
            <a:ext cx="1679685" cy="2160000"/>
          </a:xfrm>
          <a:prstGeom prst="rect">
            <a:avLst/>
          </a:prstGeom>
        </p:spPr>
      </p:pic>
      <p:grpSp>
        <p:nvGrpSpPr>
          <p:cNvPr id="18" name="Group 17">
            <a:extLst>
              <a:ext uri="{FF2B5EF4-FFF2-40B4-BE49-F238E27FC236}">
                <a16:creationId xmlns:a16="http://schemas.microsoft.com/office/drawing/2014/main" id="{322765DF-B717-32EA-513F-560C6A446C9B}"/>
              </a:ext>
            </a:extLst>
          </p:cNvPr>
          <p:cNvGrpSpPr/>
          <p:nvPr/>
        </p:nvGrpSpPr>
        <p:grpSpPr>
          <a:xfrm>
            <a:off x="6683852" y="2225925"/>
            <a:ext cx="2160000" cy="2235432"/>
            <a:chOff x="6559615" y="2768681"/>
            <a:chExt cx="2160000" cy="2235432"/>
          </a:xfrm>
        </p:grpSpPr>
        <p:pic>
          <p:nvPicPr>
            <p:cNvPr id="14" name="Graphic 13" descr="Beaker with solid fill">
              <a:extLst>
                <a:ext uri="{FF2B5EF4-FFF2-40B4-BE49-F238E27FC236}">
                  <a16:creationId xmlns:a16="http://schemas.microsoft.com/office/drawing/2014/main" id="{B69E79DF-FDCF-9460-A7F6-D751228507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9615" y="2844113"/>
              <a:ext cx="2160000" cy="2160000"/>
            </a:xfrm>
            <a:prstGeom prst="rect">
              <a:avLst/>
            </a:prstGeom>
          </p:spPr>
        </p:pic>
        <p:sp>
          <p:nvSpPr>
            <p:cNvPr id="15" name="Rectangle 14">
              <a:extLst>
                <a:ext uri="{FF2B5EF4-FFF2-40B4-BE49-F238E27FC236}">
                  <a16:creationId xmlns:a16="http://schemas.microsoft.com/office/drawing/2014/main" id="{DA68AED0-02CF-CF6A-CF29-6CA6740A2741}"/>
                </a:ext>
              </a:extLst>
            </p:cNvPr>
            <p:cNvSpPr/>
            <p:nvPr/>
          </p:nvSpPr>
          <p:spPr>
            <a:xfrm>
              <a:off x="6889282" y="2768681"/>
              <a:ext cx="1357162" cy="741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9" name="TextBox 18">
            <a:extLst>
              <a:ext uri="{FF2B5EF4-FFF2-40B4-BE49-F238E27FC236}">
                <a16:creationId xmlns:a16="http://schemas.microsoft.com/office/drawing/2014/main" id="{F6FB325A-218C-7E7A-A644-27F1ADE064DF}"/>
              </a:ext>
            </a:extLst>
          </p:cNvPr>
          <p:cNvSpPr txBox="1"/>
          <p:nvPr/>
        </p:nvSpPr>
        <p:spPr>
          <a:xfrm>
            <a:off x="587657" y="5185298"/>
            <a:ext cx="2542684" cy="461665"/>
          </a:xfrm>
          <a:prstGeom prst="rect">
            <a:avLst/>
          </a:prstGeom>
          <a:noFill/>
        </p:spPr>
        <p:txBody>
          <a:bodyPr wrap="none" rtlCol="0">
            <a:spAutoFit/>
          </a:bodyPr>
          <a:lstStyle/>
          <a:p>
            <a:r>
              <a:rPr lang="en-CA" sz="2400">
                <a:latin typeface="Arial Black" panose="020B0A04020102020204" pitchFamily="34" charset="0"/>
              </a:rPr>
              <a:t>DNA shedding</a:t>
            </a:r>
          </a:p>
        </p:txBody>
      </p:sp>
      <p:sp>
        <p:nvSpPr>
          <p:cNvPr id="20" name="TextBox 19">
            <a:extLst>
              <a:ext uri="{FF2B5EF4-FFF2-40B4-BE49-F238E27FC236}">
                <a16:creationId xmlns:a16="http://schemas.microsoft.com/office/drawing/2014/main" id="{15647D3E-761C-1887-D90C-92FF0301B348}"/>
              </a:ext>
            </a:extLst>
          </p:cNvPr>
          <p:cNvSpPr txBox="1"/>
          <p:nvPr/>
        </p:nvSpPr>
        <p:spPr>
          <a:xfrm>
            <a:off x="2864098" y="5000632"/>
            <a:ext cx="3819754" cy="1200329"/>
          </a:xfrm>
          <a:prstGeom prst="rect">
            <a:avLst/>
          </a:prstGeom>
          <a:noFill/>
        </p:spPr>
        <p:txBody>
          <a:bodyPr wrap="square" rtlCol="0">
            <a:spAutoFit/>
          </a:bodyPr>
          <a:lstStyle/>
          <a:p>
            <a:pPr algn="ctr"/>
            <a:r>
              <a:rPr lang="en-CA" sz="2400">
                <a:latin typeface="Arial Black" panose="020B0A04020102020204" pitchFamily="34" charset="0"/>
              </a:rPr>
              <a:t>Environmental Processes &amp; Collection</a:t>
            </a:r>
          </a:p>
        </p:txBody>
      </p:sp>
      <p:sp>
        <p:nvSpPr>
          <p:cNvPr id="21" name="TextBox 20">
            <a:extLst>
              <a:ext uri="{FF2B5EF4-FFF2-40B4-BE49-F238E27FC236}">
                <a16:creationId xmlns:a16="http://schemas.microsoft.com/office/drawing/2014/main" id="{469054E9-41CD-D6C0-CB60-687C49E9B593}"/>
              </a:ext>
            </a:extLst>
          </p:cNvPr>
          <p:cNvSpPr txBox="1"/>
          <p:nvPr/>
        </p:nvSpPr>
        <p:spPr>
          <a:xfrm>
            <a:off x="6316642" y="5185298"/>
            <a:ext cx="2699442" cy="461665"/>
          </a:xfrm>
          <a:prstGeom prst="rect">
            <a:avLst/>
          </a:prstGeom>
          <a:noFill/>
        </p:spPr>
        <p:txBody>
          <a:bodyPr wrap="square" rtlCol="0">
            <a:spAutoFit/>
          </a:bodyPr>
          <a:lstStyle/>
          <a:p>
            <a:pPr algn="ctr"/>
            <a:r>
              <a:rPr lang="en-CA" sz="2400">
                <a:latin typeface="Arial Black" panose="020B0A04020102020204" pitchFamily="34" charset="0"/>
              </a:rPr>
              <a:t>DNA isolation</a:t>
            </a:r>
          </a:p>
        </p:txBody>
      </p:sp>
      <p:sp>
        <p:nvSpPr>
          <p:cNvPr id="22" name="TextBox 21">
            <a:extLst>
              <a:ext uri="{FF2B5EF4-FFF2-40B4-BE49-F238E27FC236}">
                <a16:creationId xmlns:a16="http://schemas.microsoft.com/office/drawing/2014/main" id="{736035A8-008C-77F1-4543-9C9465721460}"/>
              </a:ext>
            </a:extLst>
          </p:cNvPr>
          <p:cNvSpPr txBox="1"/>
          <p:nvPr/>
        </p:nvSpPr>
        <p:spPr>
          <a:xfrm>
            <a:off x="9016084" y="5000632"/>
            <a:ext cx="2699442" cy="830997"/>
          </a:xfrm>
          <a:prstGeom prst="rect">
            <a:avLst/>
          </a:prstGeom>
          <a:noFill/>
        </p:spPr>
        <p:txBody>
          <a:bodyPr wrap="square" rtlCol="0">
            <a:spAutoFit/>
          </a:bodyPr>
          <a:lstStyle/>
          <a:p>
            <a:pPr algn="ctr"/>
            <a:r>
              <a:rPr lang="en-CA" sz="2400">
                <a:latin typeface="Arial Black" panose="020B0A04020102020204" pitchFamily="34" charset="0"/>
              </a:rPr>
              <a:t>Detection &amp; Identification</a:t>
            </a:r>
          </a:p>
        </p:txBody>
      </p:sp>
      <p:pic>
        <p:nvPicPr>
          <p:cNvPr id="4" name="Graphic 3" descr="Bug with solid fill">
            <a:extLst>
              <a:ext uri="{FF2B5EF4-FFF2-40B4-BE49-F238E27FC236}">
                <a16:creationId xmlns:a16="http://schemas.microsoft.com/office/drawing/2014/main" id="{05853FC1-3158-34CA-33FE-E961809B47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204" y="2104918"/>
            <a:ext cx="1101237" cy="1101237"/>
          </a:xfrm>
          <a:prstGeom prst="rect">
            <a:avLst/>
          </a:prstGeom>
        </p:spPr>
      </p:pic>
      <p:pic>
        <p:nvPicPr>
          <p:cNvPr id="8" name="Graphic 7" descr="Caterpillar with solid fill">
            <a:extLst>
              <a:ext uri="{FF2B5EF4-FFF2-40B4-BE49-F238E27FC236}">
                <a16:creationId xmlns:a16="http://schemas.microsoft.com/office/drawing/2014/main" id="{E9FED841-F0D2-0BB4-D4FD-919A8A67C0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82085" y="1635382"/>
            <a:ext cx="914400" cy="914400"/>
          </a:xfrm>
          <a:prstGeom prst="rect">
            <a:avLst/>
          </a:prstGeom>
        </p:spPr>
      </p:pic>
      <p:pic>
        <p:nvPicPr>
          <p:cNvPr id="11" name="Graphic 10" descr="Caterpillar outline">
            <a:extLst>
              <a:ext uri="{FF2B5EF4-FFF2-40B4-BE49-F238E27FC236}">
                <a16:creationId xmlns:a16="http://schemas.microsoft.com/office/drawing/2014/main" id="{F87FC737-33FC-CC19-968B-01E6E7FD32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64390" y="2232826"/>
            <a:ext cx="914400" cy="914400"/>
          </a:xfrm>
          <a:prstGeom prst="rect">
            <a:avLst/>
          </a:prstGeom>
        </p:spPr>
      </p:pic>
      <p:pic>
        <p:nvPicPr>
          <p:cNvPr id="16" name="Graphic 15" descr="Grasshopper with solid fill">
            <a:extLst>
              <a:ext uri="{FF2B5EF4-FFF2-40B4-BE49-F238E27FC236}">
                <a16:creationId xmlns:a16="http://schemas.microsoft.com/office/drawing/2014/main" id="{4B4DCF90-2DF5-10AA-5F2C-EF6C942CEC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7685" y="3158084"/>
            <a:ext cx="914400" cy="914400"/>
          </a:xfrm>
          <a:prstGeom prst="rect">
            <a:avLst/>
          </a:prstGeom>
        </p:spPr>
      </p:pic>
      <p:pic>
        <p:nvPicPr>
          <p:cNvPr id="29" name="Graphic 28" descr="Bug outline">
            <a:extLst>
              <a:ext uri="{FF2B5EF4-FFF2-40B4-BE49-F238E27FC236}">
                <a16:creationId xmlns:a16="http://schemas.microsoft.com/office/drawing/2014/main" id="{021E5830-ED6C-EFF5-70C9-3189D7E4D3A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40678" y="3391079"/>
            <a:ext cx="1130569" cy="1130569"/>
          </a:xfrm>
          <a:prstGeom prst="rect">
            <a:avLst/>
          </a:prstGeom>
        </p:spPr>
      </p:pic>
      <p:pic>
        <p:nvPicPr>
          <p:cNvPr id="31" name="Graphic 30" descr="Grasshopper outline">
            <a:extLst>
              <a:ext uri="{FF2B5EF4-FFF2-40B4-BE49-F238E27FC236}">
                <a16:creationId xmlns:a16="http://schemas.microsoft.com/office/drawing/2014/main" id="{13D68EB4-EE57-8FD8-79C1-AD701F6339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541995" y="2380985"/>
            <a:ext cx="914400" cy="914400"/>
          </a:xfrm>
          <a:prstGeom prst="rect">
            <a:avLst/>
          </a:prstGeom>
        </p:spPr>
      </p:pic>
      <p:pic>
        <p:nvPicPr>
          <p:cNvPr id="33" name="Graphic 32" descr="Ladybug outline">
            <a:extLst>
              <a:ext uri="{FF2B5EF4-FFF2-40B4-BE49-F238E27FC236}">
                <a16:creationId xmlns:a16="http://schemas.microsoft.com/office/drawing/2014/main" id="{0E12B7CB-3E6D-8E7E-96DC-47DC1006BA6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09639" y="2946239"/>
            <a:ext cx="914400" cy="914400"/>
          </a:xfrm>
          <a:prstGeom prst="rect">
            <a:avLst/>
          </a:prstGeom>
        </p:spPr>
      </p:pic>
      <p:pic>
        <p:nvPicPr>
          <p:cNvPr id="35" name="Graphic 34" descr="Ladybug with solid fill">
            <a:extLst>
              <a:ext uri="{FF2B5EF4-FFF2-40B4-BE49-F238E27FC236}">
                <a16:creationId xmlns:a16="http://schemas.microsoft.com/office/drawing/2014/main" id="{11E37D47-3487-478B-57C9-53606BA7328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16204" y="4103686"/>
            <a:ext cx="914400" cy="914400"/>
          </a:xfrm>
          <a:prstGeom prst="rect">
            <a:avLst/>
          </a:prstGeom>
        </p:spPr>
      </p:pic>
      <p:pic>
        <p:nvPicPr>
          <p:cNvPr id="37" name="Graphic 36" descr="Butterfly with solid fill">
            <a:extLst>
              <a:ext uri="{FF2B5EF4-FFF2-40B4-BE49-F238E27FC236}">
                <a16:creationId xmlns:a16="http://schemas.microsoft.com/office/drawing/2014/main" id="{07C31CD3-BCC8-D8B2-180A-A27350860AA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782085" y="2478231"/>
            <a:ext cx="914400" cy="914400"/>
          </a:xfrm>
          <a:prstGeom prst="rect">
            <a:avLst/>
          </a:prstGeom>
        </p:spPr>
      </p:pic>
      <p:pic>
        <p:nvPicPr>
          <p:cNvPr id="39" name="Graphic 38" descr="Bee outline">
            <a:extLst>
              <a:ext uri="{FF2B5EF4-FFF2-40B4-BE49-F238E27FC236}">
                <a16:creationId xmlns:a16="http://schemas.microsoft.com/office/drawing/2014/main" id="{DAEDB366-D47F-EDA3-6AD4-46DAF68A7DB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96746" y="1411680"/>
            <a:ext cx="1074848" cy="1074848"/>
          </a:xfrm>
          <a:prstGeom prst="rect">
            <a:avLst/>
          </a:prstGeom>
        </p:spPr>
      </p:pic>
      <p:pic>
        <p:nvPicPr>
          <p:cNvPr id="41" name="Graphic 40" descr="Butterfly outline">
            <a:extLst>
              <a:ext uri="{FF2B5EF4-FFF2-40B4-BE49-F238E27FC236}">
                <a16:creationId xmlns:a16="http://schemas.microsoft.com/office/drawing/2014/main" id="{A9953500-B88C-A036-3D02-9F38216725B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667959" y="4076747"/>
            <a:ext cx="914400" cy="914400"/>
          </a:xfrm>
          <a:prstGeom prst="rect">
            <a:avLst/>
          </a:prstGeom>
        </p:spPr>
      </p:pic>
      <p:pic>
        <p:nvPicPr>
          <p:cNvPr id="43" name="Graphic 42" descr="Bee with solid fill">
            <a:extLst>
              <a:ext uri="{FF2B5EF4-FFF2-40B4-BE49-F238E27FC236}">
                <a16:creationId xmlns:a16="http://schemas.microsoft.com/office/drawing/2014/main" id="{610D0EA1-08CB-5901-EC3F-3C38FF22898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672974" y="3460289"/>
            <a:ext cx="1333593" cy="1333593"/>
          </a:xfrm>
          <a:prstGeom prst="rect">
            <a:avLst/>
          </a:prstGeom>
        </p:spPr>
      </p:pic>
      <p:sp>
        <p:nvSpPr>
          <p:cNvPr id="3" name="Rectangle 2">
            <a:extLst>
              <a:ext uri="{FF2B5EF4-FFF2-40B4-BE49-F238E27FC236}">
                <a16:creationId xmlns:a16="http://schemas.microsoft.com/office/drawing/2014/main" id="{80755C93-507E-1902-FE25-F9E7DF2E5C01}"/>
              </a:ext>
            </a:extLst>
          </p:cNvPr>
          <p:cNvSpPr/>
          <p:nvPr/>
        </p:nvSpPr>
        <p:spPr>
          <a:xfrm>
            <a:off x="497711" y="6076811"/>
            <a:ext cx="474562" cy="4483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Graphic 4" descr="Arrow Right outline">
            <a:extLst>
              <a:ext uri="{FF2B5EF4-FFF2-40B4-BE49-F238E27FC236}">
                <a16:creationId xmlns:a16="http://schemas.microsoft.com/office/drawing/2014/main" id="{E65FDA21-E5EA-63AC-9DE2-A5D228E689F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991769" y="3356280"/>
            <a:ext cx="635316" cy="914400"/>
          </a:xfrm>
          <a:prstGeom prst="rect">
            <a:avLst/>
          </a:prstGeom>
        </p:spPr>
      </p:pic>
      <p:pic>
        <p:nvPicPr>
          <p:cNvPr id="6" name="Graphic 5" descr="Arrow Right outline">
            <a:extLst>
              <a:ext uri="{FF2B5EF4-FFF2-40B4-BE49-F238E27FC236}">
                <a16:creationId xmlns:a16="http://schemas.microsoft.com/office/drawing/2014/main" id="{40FD7B84-694D-9582-6F20-5B581BCA266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208019" y="3356280"/>
            <a:ext cx="635316" cy="914400"/>
          </a:xfrm>
          <a:prstGeom prst="rect">
            <a:avLst/>
          </a:prstGeom>
        </p:spPr>
      </p:pic>
      <p:pic>
        <p:nvPicPr>
          <p:cNvPr id="10" name="Graphic 9" descr="Arrow Right outline">
            <a:extLst>
              <a:ext uri="{FF2B5EF4-FFF2-40B4-BE49-F238E27FC236}">
                <a16:creationId xmlns:a16="http://schemas.microsoft.com/office/drawing/2014/main" id="{15F07231-FAB0-AE7B-8C58-2057AA8E319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673449" y="3305024"/>
            <a:ext cx="635316" cy="914400"/>
          </a:xfrm>
          <a:prstGeom prst="rect">
            <a:avLst/>
          </a:prstGeom>
        </p:spPr>
      </p:pic>
    </p:spTree>
    <p:extLst>
      <p:ext uri="{BB962C8B-B14F-4D97-AF65-F5344CB8AC3E}">
        <p14:creationId xmlns:p14="http://schemas.microsoft.com/office/powerpoint/2010/main" val="2738101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F20C8-9A05-3845-8FB9-98EB7E46752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6CBC22-6F10-3D84-8694-74CBFEF7F81D}"/>
              </a:ext>
            </a:extLst>
          </p:cNvPr>
          <p:cNvSpPr>
            <a:spLocks noGrp="1"/>
          </p:cNvSpPr>
          <p:nvPr>
            <p:ph type="body" sz="quarter" idx="11"/>
          </p:nvPr>
        </p:nvSpPr>
        <p:spPr>
          <a:xfrm>
            <a:off x="1171629" y="2381081"/>
            <a:ext cx="6468004" cy="2341644"/>
          </a:xfrm>
        </p:spPr>
        <p:txBody>
          <a:bodyPr>
            <a:noAutofit/>
          </a:bodyPr>
          <a:lstStyle/>
          <a:p>
            <a:pPr marL="342900" indent="-342900">
              <a:lnSpc>
                <a:spcPct val="115000"/>
              </a:lnSpc>
              <a:spcBef>
                <a:spcPts val="0"/>
              </a:spcBef>
              <a:spcAft>
                <a:spcPts val="200"/>
              </a:spcAft>
              <a:buClr>
                <a:schemeClr val="accent1"/>
              </a:buClr>
              <a:buSzPct val="80000"/>
              <a:buFont typeface="Arial" panose="020B0604020202020204" pitchFamily="34" charset="0"/>
              <a:buChar char="•"/>
            </a:pPr>
            <a:r>
              <a:rPr lang="en-US" spc="10">
                <a:solidFill>
                  <a:srgbClr val="000000"/>
                </a:solidFill>
                <a:latin typeface="Arial" panose="020B0604020202020204" pitchFamily="34" charset="0"/>
                <a:ea typeface="Arial"/>
                <a:cs typeface="Arial" panose="020B0604020202020204" pitchFamily="34" charset="0"/>
                <a:sym typeface="Arial"/>
              </a:rPr>
              <a:t>Water</a:t>
            </a:r>
          </a:p>
          <a:p>
            <a:pPr marL="342900" indent="-342900">
              <a:lnSpc>
                <a:spcPct val="115000"/>
              </a:lnSpc>
              <a:spcBef>
                <a:spcPts val="0"/>
              </a:spcBef>
              <a:spcAft>
                <a:spcPts val="200"/>
              </a:spcAft>
              <a:buClr>
                <a:schemeClr val="accent1"/>
              </a:buClr>
              <a:buSzPct val="80000"/>
              <a:buFont typeface="Arial" panose="020B0604020202020204" pitchFamily="34" charset="0"/>
              <a:buChar char="•"/>
            </a:pPr>
            <a:r>
              <a:rPr lang="en-US" spc="10">
                <a:solidFill>
                  <a:srgbClr val="000000"/>
                </a:solidFill>
                <a:latin typeface="Arial" panose="020B0604020202020204" pitchFamily="34" charset="0"/>
                <a:ea typeface="Arial"/>
                <a:cs typeface="Arial" panose="020B0604020202020204" pitchFamily="34" charset="0"/>
                <a:sym typeface="Arial"/>
              </a:rPr>
              <a:t>Soil</a:t>
            </a:r>
          </a:p>
          <a:p>
            <a:pPr marL="342900" indent="-342900">
              <a:lnSpc>
                <a:spcPct val="115000"/>
              </a:lnSpc>
              <a:spcBef>
                <a:spcPts val="0"/>
              </a:spcBef>
              <a:spcAft>
                <a:spcPts val="200"/>
              </a:spcAft>
              <a:buClr>
                <a:schemeClr val="accent1"/>
              </a:buClr>
              <a:buSzPct val="80000"/>
              <a:buFont typeface="Arial" panose="020B0604020202020204" pitchFamily="34" charset="0"/>
              <a:buChar char="•"/>
            </a:pPr>
            <a:r>
              <a:rPr lang="en-US" spc="10">
                <a:solidFill>
                  <a:srgbClr val="000000"/>
                </a:solidFill>
                <a:latin typeface="Arial" panose="020B0604020202020204" pitchFamily="34" charset="0"/>
                <a:ea typeface="Arial"/>
                <a:cs typeface="Arial" panose="020B0604020202020204" pitchFamily="34" charset="0"/>
                <a:sym typeface="Arial"/>
              </a:rPr>
              <a:t>Air</a:t>
            </a:r>
          </a:p>
          <a:p>
            <a:pPr>
              <a:lnSpc>
                <a:spcPct val="115000"/>
              </a:lnSpc>
              <a:spcBef>
                <a:spcPts val="0"/>
              </a:spcBef>
              <a:spcAft>
                <a:spcPts val="200"/>
              </a:spcAft>
              <a:buClr>
                <a:schemeClr val="accent1"/>
              </a:buClr>
              <a:buSzPct val="80000"/>
            </a:pPr>
            <a:endParaRPr lang="en-US" spc="10">
              <a:solidFill>
                <a:srgbClr val="000000"/>
              </a:solidFill>
              <a:latin typeface="Arial" panose="020B0604020202020204" pitchFamily="34" charset="0"/>
              <a:ea typeface="Arial"/>
              <a:cs typeface="Arial" panose="020B0604020202020204" pitchFamily="34" charset="0"/>
              <a:sym typeface="Arial"/>
            </a:endParaRPr>
          </a:p>
        </p:txBody>
      </p:sp>
      <p:pic>
        <p:nvPicPr>
          <p:cNvPr id="20" name="Picture 19" descr="A picture containing black&#10;&#10;Description automatically generated">
            <a:extLst>
              <a:ext uri="{FF2B5EF4-FFF2-40B4-BE49-F238E27FC236}">
                <a16:creationId xmlns:a16="http://schemas.microsoft.com/office/drawing/2014/main" id="{6094014D-DEA0-EEBC-882C-0554469E95D9}"/>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40615" y="6066293"/>
            <a:ext cx="1634145" cy="630562"/>
          </a:xfrm>
          <a:prstGeom prst="rect">
            <a:avLst/>
          </a:prstGeom>
        </p:spPr>
      </p:pic>
      <p:pic>
        <p:nvPicPr>
          <p:cNvPr id="21" name="Picture 20" descr="A picture containing bird, flying, kite, sky&#10;&#10;Description automatically generated">
            <a:extLst>
              <a:ext uri="{FF2B5EF4-FFF2-40B4-BE49-F238E27FC236}">
                <a16:creationId xmlns:a16="http://schemas.microsoft.com/office/drawing/2014/main" id="{A2EDA459-C5F9-8BAA-036A-F31D0DD63BE9}"/>
              </a:ext>
            </a:extLst>
          </p:cNvPr>
          <p:cNvPicPr>
            <a:picLocks noChangeAspect="1"/>
          </p:cNvPicPr>
          <p:nvPr/>
        </p:nvPicPr>
        <p:blipFill>
          <a:blip r:embed="rId4">
            <a:alphaModFix/>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338609" y="5857796"/>
            <a:ext cx="2555712" cy="967026"/>
          </a:xfrm>
          <a:prstGeom prst="rect">
            <a:avLst/>
          </a:prstGeom>
        </p:spPr>
      </p:pic>
      <p:pic>
        <p:nvPicPr>
          <p:cNvPr id="22" name="Picture 21" descr="A picture containing bird&#10;&#10;Description automatically generated">
            <a:extLst>
              <a:ext uri="{FF2B5EF4-FFF2-40B4-BE49-F238E27FC236}">
                <a16:creationId xmlns:a16="http://schemas.microsoft.com/office/drawing/2014/main" id="{362F9991-65FA-D2A8-1A04-9D012929CDA5}"/>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3558590" y="5901383"/>
            <a:ext cx="2218176" cy="886796"/>
          </a:xfrm>
          <a:prstGeom prst="rect">
            <a:avLst/>
          </a:prstGeom>
        </p:spPr>
      </p:pic>
      <p:pic>
        <p:nvPicPr>
          <p:cNvPr id="23" name="Picture 22" descr="A picture containing clipart&#10;&#10;Description automatically generated">
            <a:extLst>
              <a:ext uri="{FF2B5EF4-FFF2-40B4-BE49-F238E27FC236}">
                <a16:creationId xmlns:a16="http://schemas.microsoft.com/office/drawing/2014/main" id="{958149F0-BE54-D9CE-66CB-F68EE701D3AF}"/>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38200" y="5764011"/>
            <a:ext cx="2256541" cy="1154597"/>
          </a:xfrm>
          <a:prstGeom prst="rect">
            <a:avLst/>
          </a:prstGeom>
          <a:noFill/>
        </p:spPr>
      </p:pic>
      <p:sp>
        <p:nvSpPr>
          <p:cNvPr id="4" name="Text Placeholder 43">
            <a:extLst>
              <a:ext uri="{FF2B5EF4-FFF2-40B4-BE49-F238E27FC236}">
                <a16:creationId xmlns:a16="http://schemas.microsoft.com/office/drawing/2014/main" id="{0341DD76-B2B2-1530-ADC6-019100E4386A}"/>
              </a:ext>
            </a:extLst>
          </p:cNvPr>
          <p:cNvSpPr txBox="1">
            <a:spLocks/>
          </p:cNvSpPr>
          <p:nvPr/>
        </p:nvSpPr>
        <p:spPr>
          <a:xfrm>
            <a:off x="181631" y="362537"/>
            <a:ext cx="11564891" cy="516192"/>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rgbClr val="003A7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Tx/>
              <a:buNone/>
              <a:defRPr sz="1600" i="1" kern="1200">
                <a:solidFill>
                  <a:srgbClr val="003A7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1600" kern="1200">
                <a:solidFill>
                  <a:srgbClr val="003A7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rgbClr val="003A7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rgbClr val="003A7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Tx/>
            </a:pPr>
            <a:r>
              <a:rPr lang="en-US" sz="4400" b="1">
                <a:solidFill>
                  <a:schemeClr val="bg1"/>
                </a:solidFill>
                <a:latin typeface="+mj-lt"/>
              </a:rPr>
              <a:t>What environments can you collect DNA from?</a:t>
            </a:r>
            <a:endParaRPr lang="en-CA" sz="4400" b="1">
              <a:solidFill>
                <a:schemeClr val="bg1"/>
              </a:solidFill>
              <a:latin typeface="+mj-lt"/>
            </a:endParaRPr>
          </a:p>
        </p:txBody>
      </p:sp>
      <p:pic>
        <p:nvPicPr>
          <p:cNvPr id="2" name="Picture 1">
            <a:extLst>
              <a:ext uri="{FF2B5EF4-FFF2-40B4-BE49-F238E27FC236}">
                <a16:creationId xmlns:a16="http://schemas.microsoft.com/office/drawing/2014/main" id="{9DCF61B4-7B7A-FA4A-8793-17AABD82E5B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a:stretch/>
        </p:blipFill>
        <p:spPr>
          <a:xfrm>
            <a:off x="4667678" y="1684744"/>
            <a:ext cx="6235567" cy="2942092"/>
          </a:xfrm>
          <a:prstGeom prst="rect">
            <a:avLst/>
          </a:prstGeom>
        </p:spPr>
      </p:pic>
    </p:spTree>
    <p:extLst>
      <p:ext uri="{BB962C8B-B14F-4D97-AF65-F5344CB8AC3E}">
        <p14:creationId xmlns:p14="http://schemas.microsoft.com/office/powerpoint/2010/main" val="277811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083BB-265F-1653-AFFF-6B0D408A0979}"/>
            </a:ext>
          </a:extLst>
        </p:cNvPr>
        <p:cNvGrpSpPr/>
        <p:nvPr/>
      </p:nvGrpSpPr>
      <p:grpSpPr>
        <a:xfrm>
          <a:off x="0" y="0"/>
          <a:ext cx="0" cy="0"/>
          <a:chOff x="0" y="0"/>
          <a:chExt cx="0" cy="0"/>
        </a:xfrm>
      </p:grpSpPr>
      <p:sp>
        <p:nvSpPr>
          <p:cNvPr id="24" name="Text Placeholder 23">
            <a:extLst>
              <a:ext uri="{FF2B5EF4-FFF2-40B4-BE49-F238E27FC236}">
                <a16:creationId xmlns:a16="http://schemas.microsoft.com/office/drawing/2014/main" id="{EBF50E9C-9521-ABF9-F0D5-179DB7E49082}"/>
              </a:ext>
            </a:extLst>
          </p:cNvPr>
          <p:cNvSpPr>
            <a:spLocks noGrp="1"/>
          </p:cNvSpPr>
          <p:nvPr>
            <p:ph type="body" sz="quarter" idx="11"/>
          </p:nvPr>
        </p:nvSpPr>
        <p:spPr>
          <a:xfrm>
            <a:off x="304271" y="294656"/>
            <a:ext cx="9994818" cy="671802"/>
          </a:xfrm>
        </p:spPr>
        <p:txBody>
          <a:bodyPr/>
          <a:lstStyle/>
          <a:p>
            <a:r>
              <a:rPr lang="en-CA" sz="4400" b="1">
                <a:solidFill>
                  <a:schemeClr val="bg1"/>
                </a:solidFill>
                <a:latin typeface="+mj-lt"/>
              </a:rPr>
              <a:t>What is community (bulk) DNA?</a:t>
            </a:r>
          </a:p>
        </p:txBody>
      </p:sp>
      <p:sp>
        <p:nvSpPr>
          <p:cNvPr id="2" name="Title 1" hidden="1">
            <a:extLst>
              <a:ext uri="{FF2B5EF4-FFF2-40B4-BE49-F238E27FC236}">
                <a16:creationId xmlns:a16="http://schemas.microsoft.com/office/drawing/2014/main" id="{A4455514-0A1E-1571-9627-A5060B3A3175}"/>
              </a:ext>
            </a:extLst>
          </p:cNvPr>
          <p:cNvSpPr>
            <a:spLocks noGrp="1"/>
          </p:cNvSpPr>
          <p:nvPr>
            <p:ph type="title" idx="4294967295"/>
          </p:nvPr>
        </p:nvSpPr>
        <p:spPr>
          <a:xfrm>
            <a:off x="0" y="0"/>
            <a:ext cx="0" cy="0"/>
          </a:xfrm>
        </p:spPr>
        <p:txBody>
          <a:bodyPr/>
          <a:lstStyle/>
          <a:p>
            <a:r>
              <a:rPr lang="en-CA"/>
              <a:t>What is community (bulk) DNA?</a:t>
            </a:r>
          </a:p>
        </p:txBody>
      </p:sp>
      <p:sp>
        <p:nvSpPr>
          <p:cNvPr id="9" name="AutoShape 4">
            <a:extLst>
              <a:ext uri="{FF2B5EF4-FFF2-40B4-BE49-F238E27FC236}">
                <a16:creationId xmlns:a16="http://schemas.microsoft.com/office/drawing/2014/main" id="{2FDE1EF0-EC19-83E7-0022-F77B8057920B}"/>
              </a:ext>
            </a:extLst>
          </p:cNvPr>
          <p:cNvSpPr>
            <a:spLocks noChangeAspect="1" noChangeArrowheads="1"/>
          </p:cNvSpPr>
          <p:nvPr/>
        </p:nvSpPr>
        <p:spPr bwMode="auto">
          <a:xfrm>
            <a:off x="5943600" y="3276600"/>
            <a:ext cx="3248526" cy="3248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 name="TextBox 18">
            <a:extLst>
              <a:ext uri="{FF2B5EF4-FFF2-40B4-BE49-F238E27FC236}">
                <a16:creationId xmlns:a16="http://schemas.microsoft.com/office/drawing/2014/main" id="{4FE3DA74-5C66-CD63-D8E6-05A24B242A29}"/>
              </a:ext>
            </a:extLst>
          </p:cNvPr>
          <p:cNvSpPr txBox="1"/>
          <p:nvPr/>
        </p:nvSpPr>
        <p:spPr>
          <a:xfrm>
            <a:off x="518773" y="4784477"/>
            <a:ext cx="2720446" cy="830997"/>
          </a:xfrm>
          <a:prstGeom prst="rect">
            <a:avLst/>
          </a:prstGeom>
          <a:noFill/>
        </p:spPr>
        <p:txBody>
          <a:bodyPr wrap="square" rtlCol="0">
            <a:spAutoFit/>
          </a:bodyPr>
          <a:lstStyle/>
          <a:p>
            <a:pPr algn="ctr"/>
            <a:r>
              <a:rPr lang="en-CA" sz="2400">
                <a:latin typeface="Arial Black" panose="020B0A04020102020204" pitchFamily="34" charset="0"/>
              </a:rPr>
              <a:t>Collection of Bulk Tissue</a:t>
            </a:r>
          </a:p>
        </p:txBody>
      </p:sp>
      <p:sp>
        <p:nvSpPr>
          <p:cNvPr id="21" name="TextBox 20">
            <a:extLst>
              <a:ext uri="{FF2B5EF4-FFF2-40B4-BE49-F238E27FC236}">
                <a16:creationId xmlns:a16="http://schemas.microsoft.com/office/drawing/2014/main" id="{80484FF8-FD93-396C-E108-E62D288ED062}"/>
              </a:ext>
            </a:extLst>
          </p:cNvPr>
          <p:cNvSpPr txBox="1"/>
          <p:nvPr/>
        </p:nvSpPr>
        <p:spPr>
          <a:xfrm>
            <a:off x="6428547" y="4784477"/>
            <a:ext cx="2699442" cy="830997"/>
          </a:xfrm>
          <a:prstGeom prst="rect">
            <a:avLst/>
          </a:prstGeom>
          <a:noFill/>
        </p:spPr>
        <p:txBody>
          <a:bodyPr wrap="square" rtlCol="0">
            <a:spAutoFit/>
          </a:bodyPr>
          <a:lstStyle/>
          <a:p>
            <a:pPr algn="ctr"/>
            <a:r>
              <a:rPr lang="en-CA" sz="2400">
                <a:latin typeface="Arial Black" panose="020B0A04020102020204" pitchFamily="34" charset="0"/>
              </a:rPr>
              <a:t>Bulk </a:t>
            </a:r>
          </a:p>
          <a:p>
            <a:pPr algn="ctr"/>
            <a:r>
              <a:rPr lang="en-CA" sz="2400">
                <a:latin typeface="Arial Black" panose="020B0A04020102020204" pitchFamily="34" charset="0"/>
              </a:rPr>
              <a:t>DNA isolation</a:t>
            </a:r>
          </a:p>
        </p:txBody>
      </p:sp>
      <p:sp>
        <p:nvSpPr>
          <p:cNvPr id="22" name="TextBox 21">
            <a:extLst>
              <a:ext uri="{FF2B5EF4-FFF2-40B4-BE49-F238E27FC236}">
                <a16:creationId xmlns:a16="http://schemas.microsoft.com/office/drawing/2014/main" id="{61DDF808-9D34-F26E-559C-72E14226BF3E}"/>
              </a:ext>
            </a:extLst>
          </p:cNvPr>
          <p:cNvSpPr txBox="1"/>
          <p:nvPr/>
        </p:nvSpPr>
        <p:spPr>
          <a:xfrm>
            <a:off x="9362430" y="4784477"/>
            <a:ext cx="2699442" cy="830997"/>
          </a:xfrm>
          <a:prstGeom prst="rect">
            <a:avLst/>
          </a:prstGeom>
          <a:noFill/>
        </p:spPr>
        <p:txBody>
          <a:bodyPr wrap="square" rtlCol="0">
            <a:spAutoFit/>
          </a:bodyPr>
          <a:lstStyle/>
          <a:p>
            <a:pPr algn="ctr"/>
            <a:r>
              <a:rPr lang="en-CA" sz="2400">
                <a:latin typeface="Arial Black" panose="020B0A04020102020204" pitchFamily="34" charset="0"/>
              </a:rPr>
              <a:t>Detection &amp; Identification</a:t>
            </a:r>
          </a:p>
        </p:txBody>
      </p:sp>
      <p:pic>
        <p:nvPicPr>
          <p:cNvPr id="4" name="Graphic 3" descr="Bug with solid fill">
            <a:extLst>
              <a:ext uri="{FF2B5EF4-FFF2-40B4-BE49-F238E27FC236}">
                <a16:creationId xmlns:a16="http://schemas.microsoft.com/office/drawing/2014/main" id="{C8B48716-6AAC-A22A-7872-5224005CEA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053" y="1896186"/>
            <a:ext cx="1101237" cy="1101237"/>
          </a:xfrm>
          <a:prstGeom prst="rect">
            <a:avLst/>
          </a:prstGeom>
        </p:spPr>
      </p:pic>
      <p:pic>
        <p:nvPicPr>
          <p:cNvPr id="8" name="Graphic 7" descr="Caterpillar with solid fill">
            <a:extLst>
              <a:ext uri="{FF2B5EF4-FFF2-40B4-BE49-F238E27FC236}">
                <a16:creationId xmlns:a16="http://schemas.microsoft.com/office/drawing/2014/main" id="{04168BAB-B92D-EE84-F4C7-DB506E6182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8251" y="1437156"/>
            <a:ext cx="914400" cy="914400"/>
          </a:xfrm>
          <a:prstGeom prst="rect">
            <a:avLst/>
          </a:prstGeom>
        </p:spPr>
      </p:pic>
      <p:pic>
        <p:nvPicPr>
          <p:cNvPr id="11" name="Graphic 10" descr="Caterpillar outline">
            <a:extLst>
              <a:ext uri="{FF2B5EF4-FFF2-40B4-BE49-F238E27FC236}">
                <a16:creationId xmlns:a16="http://schemas.microsoft.com/office/drawing/2014/main" id="{3E341343-E23E-C734-E29F-20F4B1B00C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0962" y="2064606"/>
            <a:ext cx="914400" cy="914400"/>
          </a:xfrm>
          <a:prstGeom prst="rect">
            <a:avLst/>
          </a:prstGeom>
        </p:spPr>
      </p:pic>
      <p:pic>
        <p:nvPicPr>
          <p:cNvPr id="16" name="Graphic 15" descr="Grasshopper with solid fill">
            <a:extLst>
              <a:ext uri="{FF2B5EF4-FFF2-40B4-BE49-F238E27FC236}">
                <a16:creationId xmlns:a16="http://schemas.microsoft.com/office/drawing/2014/main" id="{09476892-F8D2-7EBB-50DF-AD342B39F8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2679" y="2934661"/>
            <a:ext cx="914400" cy="914400"/>
          </a:xfrm>
          <a:prstGeom prst="rect">
            <a:avLst/>
          </a:prstGeom>
        </p:spPr>
      </p:pic>
      <p:pic>
        <p:nvPicPr>
          <p:cNvPr id="29" name="Graphic 28" descr="Bug outline">
            <a:extLst>
              <a:ext uri="{FF2B5EF4-FFF2-40B4-BE49-F238E27FC236}">
                <a16:creationId xmlns:a16="http://schemas.microsoft.com/office/drawing/2014/main" id="{75D645C4-EBC4-A78A-36FF-F096293312F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28790" y="3310855"/>
            <a:ext cx="1130569" cy="1130569"/>
          </a:xfrm>
          <a:prstGeom prst="rect">
            <a:avLst/>
          </a:prstGeom>
        </p:spPr>
      </p:pic>
      <p:pic>
        <p:nvPicPr>
          <p:cNvPr id="31" name="Graphic 30" descr="Grasshopper outline">
            <a:extLst>
              <a:ext uri="{FF2B5EF4-FFF2-40B4-BE49-F238E27FC236}">
                <a16:creationId xmlns:a16="http://schemas.microsoft.com/office/drawing/2014/main" id="{FB850EA2-B8D4-4B6A-FE58-596410E6D6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12151" y="2351556"/>
            <a:ext cx="914400" cy="914400"/>
          </a:xfrm>
          <a:prstGeom prst="rect">
            <a:avLst/>
          </a:prstGeom>
        </p:spPr>
      </p:pic>
      <p:pic>
        <p:nvPicPr>
          <p:cNvPr id="33" name="Graphic 32" descr="Ladybug outline">
            <a:extLst>
              <a:ext uri="{FF2B5EF4-FFF2-40B4-BE49-F238E27FC236}">
                <a16:creationId xmlns:a16="http://schemas.microsoft.com/office/drawing/2014/main" id="{499CBB52-902E-7AE3-A931-5F5AAF25885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97751" y="2866015"/>
            <a:ext cx="914400" cy="914400"/>
          </a:xfrm>
          <a:prstGeom prst="rect">
            <a:avLst/>
          </a:prstGeom>
        </p:spPr>
      </p:pic>
      <p:pic>
        <p:nvPicPr>
          <p:cNvPr id="35" name="Graphic 34" descr="Ladybug with solid fill">
            <a:extLst>
              <a:ext uri="{FF2B5EF4-FFF2-40B4-BE49-F238E27FC236}">
                <a16:creationId xmlns:a16="http://schemas.microsoft.com/office/drawing/2014/main" id="{9960B6E1-1F9B-2552-8957-74019A07591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15475" y="3927151"/>
            <a:ext cx="914400" cy="914400"/>
          </a:xfrm>
          <a:prstGeom prst="rect">
            <a:avLst/>
          </a:prstGeom>
        </p:spPr>
      </p:pic>
      <p:pic>
        <p:nvPicPr>
          <p:cNvPr id="37" name="Graphic 36" descr="Butterfly with solid fill">
            <a:extLst>
              <a:ext uri="{FF2B5EF4-FFF2-40B4-BE49-F238E27FC236}">
                <a16:creationId xmlns:a16="http://schemas.microsoft.com/office/drawing/2014/main" id="{FA5685A4-2165-E0B7-5DE8-3ADD9C8DEB4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970197" y="2398007"/>
            <a:ext cx="914400" cy="914400"/>
          </a:xfrm>
          <a:prstGeom prst="rect">
            <a:avLst/>
          </a:prstGeom>
        </p:spPr>
      </p:pic>
      <p:pic>
        <p:nvPicPr>
          <p:cNvPr id="39" name="Graphic 38" descr="Bee outline">
            <a:extLst>
              <a:ext uri="{FF2B5EF4-FFF2-40B4-BE49-F238E27FC236}">
                <a16:creationId xmlns:a16="http://schemas.microsoft.com/office/drawing/2014/main" id="{941639A5-2FE5-71B3-5B75-AA702988FA5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582971" y="1394622"/>
            <a:ext cx="1074848" cy="1074848"/>
          </a:xfrm>
          <a:prstGeom prst="rect">
            <a:avLst/>
          </a:prstGeom>
        </p:spPr>
      </p:pic>
      <p:pic>
        <p:nvPicPr>
          <p:cNvPr id="41" name="Graphic 40" descr="Butterfly outline">
            <a:extLst>
              <a:ext uri="{FF2B5EF4-FFF2-40B4-BE49-F238E27FC236}">
                <a16:creationId xmlns:a16="http://schemas.microsoft.com/office/drawing/2014/main" id="{B307D1C3-BC03-C310-863D-9397828C1A0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52972" y="3904529"/>
            <a:ext cx="914400" cy="914400"/>
          </a:xfrm>
          <a:prstGeom prst="rect">
            <a:avLst/>
          </a:prstGeom>
        </p:spPr>
      </p:pic>
      <p:pic>
        <p:nvPicPr>
          <p:cNvPr id="43" name="Graphic 42" descr="Bee with solid fill">
            <a:extLst>
              <a:ext uri="{FF2B5EF4-FFF2-40B4-BE49-F238E27FC236}">
                <a16:creationId xmlns:a16="http://schemas.microsoft.com/office/drawing/2014/main" id="{3B5F18AB-10BF-6172-D788-BE01A39259A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861086" y="3380065"/>
            <a:ext cx="1333593" cy="1333593"/>
          </a:xfrm>
          <a:prstGeom prst="rect">
            <a:avLst/>
          </a:prstGeom>
        </p:spPr>
      </p:pic>
      <p:pic>
        <p:nvPicPr>
          <p:cNvPr id="5" name="Graphic 4" descr="Blender outline">
            <a:extLst>
              <a:ext uri="{FF2B5EF4-FFF2-40B4-BE49-F238E27FC236}">
                <a16:creationId xmlns:a16="http://schemas.microsoft.com/office/drawing/2014/main" id="{D62661D4-CD19-65DD-3558-BE55FA747F4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552379" y="1760026"/>
            <a:ext cx="2702843" cy="2702843"/>
          </a:xfrm>
          <a:prstGeom prst="rect">
            <a:avLst/>
          </a:prstGeom>
        </p:spPr>
      </p:pic>
      <p:sp>
        <p:nvSpPr>
          <p:cNvPr id="6" name="TextBox 5">
            <a:extLst>
              <a:ext uri="{FF2B5EF4-FFF2-40B4-BE49-F238E27FC236}">
                <a16:creationId xmlns:a16="http://schemas.microsoft.com/office/drawing/2014/main" id="{58984AB9-33C6-10CD-5A9F-A4CCEEE03943}"/>
              </a:ext>
            </a:extLst>
          </p:cNvPr>
          <p:cNvSpPr txBox="1"/>
          <p:nvPr/>
        </p:nvSpPr>
        <p:spPr>
          <a:xfrm>
            <a:off x="3473660" y="4969143"/>
            <a:ext cx="2720446" cy="461665"/>
          </a:xfrm>
          <a:prstGeom prst="rect">
            <a:avLst/>
          </a:prstGeom>
          <a:noFill/>
        </p:spPr>
        <p:txBody>
          <a:bodyPr wrap="square" rtlCol="0">
            <a:spAutoFit/>
          </a:bodyPr>
          <a:lstStyle/>
          <a:p>
            <a:pPr algn="ctr"/>
            <a:r>
              <a:rPr lang="en-CA" sz="2400">
                <a:latin typeface="Arial Black" panose="020B0A04020102020204" pitchFamily="34" charset="0"/>
              </a:rPr>
              <a:t>Homogenize</a:t>
            </a:r>
          </a:p>
        </p:txBody>
      </p:sp>
      <p:pic>
        <p:nvPicPr>
          <p:cNvPr id="7" name="Graphic 6" descr="DNA with solid fill">
            <a:extLst>
              <a:ext uri="{FF2B5EF4-FFF2-40B4-BE49-F238E27FC236}">
                <a16:creationId xmlns:a16="http://schemas.microsoft.com/office/drawing/2014/main" id="{DDE89827-B02D-0475-F693-645867596AE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rot="5400000">
            <a:off x="6814001" y="2542458"/>
            <a:ext cx="1675213" cy="1675213"/>
          </a:xfrm>
          <a:prstGeom prst="rect">
            <a:avLst/>
          </a:prstGeom>
        </p:spPr>
      </p:pic>
      <p:sp>
        <p:nvSpPr>
          <p:cNvPr id="10" name="Rectangle 9">
            <a:extLst>
              <a:ext uri="{FF2B5EF4-FFF2-40B4-BE49-F238E27FC236}">
                <a16:creationId xmlns:a16="http://schemas.microsoft.com/office/drawing/2014/main" id="{660401F8-EDA4-83FB-10FE-C11C11547F1C}"/>
              </a:ext>
            </a:extLst>
          </p:cNvPr>
          <p:cNvSpPr/>
          <p:nvPr/>
        </p:nvSpPr>
        <p:spPr>
          <a:xfrm>
            <a:off x="497711" y="6076811"/>
            <a:ext cx="474562" cy="4483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Graphic 12" descr="Arrow Right outline">
            <a:extLst>
              <a:ext uri="{FF2B5EF4-FFF2-40B4-BE49-F238E27FC236}">
                <a16:creationId xmlns:a16="http://schemas.microsoft.com/office/drawing/2014/main" id="{A045B4B9-8779-533D-9339-D3F0CBC61B47}"/>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348072" y="2808756"/>
            <a:ext cx="635316" cy="914400"/>
          </a:xfrm>
          <a:prstGeom prst="rect">
            <a:avLst/>
          </a:prstGeom>
        </p:spPr>
      </p:pic>
      <p:pic>
        <p:nvPicPr>
          <p:cNvPr id="17" name="Graphic 16" descr="Arrow Right outline">
            <a:extLst>
              <a:ext uri="{FF2B5EF4-FFF2-40B4-BE49-F238E27FC236}">
                <a16:creationId xmlns:a16="http://schemas.microsoft.com/office/drawing/2014/main" id="{79F1623C-70E3-3A38-7111-28B0DE3A2C73}"/>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793231" y="2808756"/>
            <a:ext cx="635316" cy="914400"/>
          </a:xfrm>
          <a:prstGeom prst="rect">
            <a:avLst/>
          </a:prstGeom>
        </p:spPr>
      </p:pic>
      <p:pic>
        <p:nvPicPr>
          <p:cNvPr id="20" name="Graphic 19" descr="Arrow Right outline">
            <a:extLst>
              <a:ext uri="{FF2B5EF4-FFF2-40B4-BE49-F238E27FC236}">
                <a16:creationId xmlns:a16="http://schemas.microsoft.com/office/drawing/2014/main" id="{C393B872-C62E-76A7-2BAD-A99B37F5CFB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751056" y="2819400"/>
            <a:ext cx="635316" cy="914400"/>
          </a:xfrm>
          <a:prstGeom prst="rect">
            <a:avLst/>
          </a:prstGeom>
        </p:spPr>
      </p:pic>
    </p:spTree>
    <p:extLst>
      <p:ext uri="{BB962C8B-B14F-4D97-AF65-F5344CB8AC3E}">
        <p14:creationId xmlns:p14="http://schemas.microsoft.com/office/powerpoint/2010/main" val="2443373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FX Opus 384 with Starter Pack #17005939 | Bio-Rad">
            <a:extLst>
              <a:ext uri="{FF2B5EF4-FFF2-40B4-BE49-F238E27FC236}">
                <a16:creationId xmlns:a16="http://schemas.microsoft.com/office/drawing/2014/main" id="{E45D8E0F-210B-A9A4-06E7-69ED7F65F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893" y="1802769"/>
            <a:ext cx="2939294" cy="293929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9C23FC1-8C8B-106F-E5D4-4759FE9FEC69}"/>
              </a:ext>
            </a:extLst>
          </p:cNvPr>
          <p:cNvSpPr/>
          <p:nvPr/>
        </p:nvSpPr>
        <p:spPr>
          <a:xfrm>
            <a:off x="9249981" y="5546153"/>
            <a:ext cx="2809101" cy="12420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6">
            <a:extLst>
              <a:ext uri="{FF2B5EF4-FFF2-40B4-BE49-F238E27FC236}">
                <a16:creationId xmlns:a16="http://schemas.microsoft.com/office/drawing/2014/main" id="{785C78DB-4485-4B85-AA16-AEA8079F01C4}"/>
              </a:ext>
            </a:extLst>
          </p:cNvPr>
          <p:cNvSpPr>
            <a:spLocks noGrp="1"/>
          </p:cNvSpPr>
          <p:nvPr>
            <p:ph type="title" idx="4294967295"/>
          </p:nvPr>
        </p:nvSpPr>
        <p:spPr>
          <a:xfrm>
            <a:off x="127321" y="358815"/>
            <a:ext cx="0" cy="0"/>
          </a:xfrm>
        </p:spPr>
        <p:txBody>
          <a:bodyPr/>
          <a:lstStyle/>
          <a:p>
            <a:r>
              <a:rPr lang="en-US" b="1">
                <a:solidFill>
                  <a:schemeClr val="bg1"/>
                </a:solidFill>
              </a:rPr>
              <a:t>“Single-Species”/qPCR Analysis</a:t>
            </a:r>
          </a:p>
        </p:txBody>
      </p:sp>
      <p:pic>
        <p:nvPicPr>
          <p:cNvPr id="13" name="Picture 12">
            <a:extLst>
              <a:ext uri="{FF2B5EF4-FFF2-40B4-BE49-F238E27FC236}">
                <a16:creationId xmlns:a16="http://schemas.microsoft.com/office/drawing/2014/main" id="{91B26839-3F2A-4AC6-81FC-FDB92EA8257C}"/>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00115" y="1900864"/>
            <a:ext cx="1885314" cy="1790921"/>
          </a:xfrm>
          <a:prstGeom prst="rect">
            <a:avLst/>
          </a:prstGeom>
        </p:spPr>
      </p:pic>
      <p:pic>
        <p:nvPicPr>
          <p:cNvPr id="14" name="Picture 13">
            <a:extLst>
              <a:ext uri="{FF2B5EF4-FFF2-40B4-BE49-F238E27FC236}">
                <a16:creationId xmlns:a16="http://schemas.microsoft.com/office/drawing/2014/main" id="{4A5A7CDB-5B67-4E5F-A84A-44BFADAABD8D}"/>
              </a:ext>
            </a:extLst>
          </p:cNvPr>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152084" y="3648854"/>
            <a:ext cx="1885314" cy="1790921"/>
          </a:xfrm>
          <a:prstGeom prst="rect">
            <a:avLst/>
          </a:prstGeom>
        </p:spPr>
      </p:pic>
      <p:pic>
        <p:nvPicPr>
          <p:cNvPr id="15" name="Picture 14">
            <a:extLst>
              <a:ext uri="{FF2B5EF4-FFF2-40B4-BE49-F238E27FC236}">
                <a16:creationId xmlns:a16="http://schemas.microsoft.com/office/drawing/2014/main" id="{4453FDA8-1F0A-4B13-9A67-2597D7225C8A}"/>
              </a:ext>
            </a:extLst>
          </p:cNvPr>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847646" y="1613486"/>
            <a:ext cx="1885313" cy="1790920"/>
          </a:xfrm>
          <a:prstGeom prst="rect">
            <a:avLst/>
          </a:prstGeom>
        </p:spPr>
      </p:pic>
      <p:pic>
        <p:nvPicPr>
          <p:cNvPr id="16" name="Picture 15">
            <a:extLst>
              <a:ext uri="{FF2B5EF4-FFF2-40B4-BE49-F238E27FC236}">
                <a16:creationId xmlns:a16="http://schemas.microsoft.com/office/drawing/2014/main" id="{07596457-D325-4F9B-92EF-8A0EBDF224E4}"/>
              </a:ext>
            </a:extLst>
          </p:cNvPr>
          <p:cNvPicPr>
            <a:picLocks noChangeAspect="1"/>
          </p:cNvPicPr>
          <p:nvPr/>
        </p:nvPicPr>
        <p:blipFill>
          <a:blip r:embed="rId4" cstate="print">
            <a:duotone>
              <a:prstClr val="black"/>
              <a:schemeClr val="accent4">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4339410" y="3678031"/>
            <a:ext cx="1885313" cy="1790920"/>
          </a:xfrm>
          <a:prstGeom prst="rect">
            <a:avLst/>
          </a:prstGeom>
        </p:spPr>
      </p:pic>
      <p:cxnSp>
        <p:nvCxnSpPr>
          <p:cNvPr id="6" name="Straight Arrow Connector 5">
            <a:extLst>
              <a:ext uri="{FF2B5EF4-FFF2-40B4-BE49-F238E27FC236}">
                <a16:creationId xmlns:a16="http://schemas.microsoft.com/office/drawing/2014/main" id="{A9EEAD6E-45A8-4087-9343-AEF41A394E49}"/>
              </a:ext>
            </a:extLst>
          </p:cNvPr>
          <p:cNvCxnSpPr>
            <a:cxnSpLocks/>
          </p:cNvCxnSpPr>
          <p:nvPr/>
        </p:nvCxnSpPr>
        <p:spPr>
          <a:xfrm>
            <a:off x="6240615" y="3792179"/>
            <a:ext cx="102902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CA442A4-AA25-3200-BD8B-1C3F246E9743}"/>
              </a:ext>
            </a:extLst>
          </p:cNvPr>
          <p:cNvGrpSpPr/>
          <p:nvPr/>
        </p:nvGrpSpPr>
        <p:grpSpPr>
          <a:xfrm>
            <a:off x="9842821" y="3678031"/>
            <a:ext cx="464950" cy="2681796"/>
            <a:chOff x="10927556" y="3688007"/>
            <a:chExt cx="683176" cy="2681796"/>
          </a:xfrm>
        </p:grpSpPr>
        <p:cxnSp>
          <p:nvCxnSpPr>
            <p:cNvPr id="9" name="Straight Connector 8">
              <a:extLst>
                <a:ext uri="{FF2B5EF4-FFF2-40B4-BE49-F238E27FC236}">
                  <a16:creationId xmlns:a16="http://schemas.microsoft.com/office/drawing/2014/main" id="{976A076A-8813-076F-4A30-9910A7CC54C9}"/>
                </a:ext>
              </a:extLst>
            </p:cNvPr>
            <p:cNvCxnSpPr>
              <a:cxnSpLocks/>
            </p:cNvCxnSpPr>
            <p:nvPr/>
          </p:nvCxnSpPr>
          <p:spPr>
            <a:xfrm>
              <a:off x="10927556" y="3710762"/>
              <a:ext cx="68317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CD538F-CCD1-6BD9-5C39-B78E0F0CBD06}"/>
                </a:ext>
              </a:extLst>
            </p:cNvPr>
            <p:cNvCxnSpPr>
              <a:cxnSpLocks/>
            </p:cNvCxnSpPr>
            <p:nvPr/>
          </p:nvCxnSpPr>
          <p:spPr>
            <a:xfrm>
              <a:off x="11572705" y="3688007"/>
              <a:ext cx="0" cy="26817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BC0F2FF-2556-B016-E40B-F65337D7DDC5}"/>
                </a:ext>
              </a:extLst>
            </p:cNvPr>
            <p:cNvCxnSpPr>
              <a:cxnSpLocks/>
            </p:cNvCxnSpPr>
            <p:nvPr/>
          </p:nvCxnSpPr>
          <p:spPr>
            <a:xfrm flipH="1">
              <a:off x="10964822" y="6353134"/>
              <a:ext cx="64591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Google Shape;97;p1">
            <a:extLst>
              <a:ext uri="{FF2B5EF4-FFF2-40B4-BE49-F238E27FC236}">
                <a16:creationId xmlns:a16="http://schemas.microsoft.com/office/drawing/2014/main" id="{E0CD0F87-20E1-3F28-2A70-FF59B73CA2BF}"/>
              </a:ext>
            </a:extLst>
          </p:cNvPr>
          <p:cNvPicPr preferRelativeResize="0"/>
          <p:nvPr/>
        </p:nvPicPr>
        <p:blipFill rotWithShape="1">
          <a:blip r:embed="rId7">
            <a:alphaModFix/>
          </a:blip>
          <a:srcRect/>
          <a:stretch/>
        </p:blipFill>
        <p:spPr>
          <a:xfrm>
            <a:off x="10851249" y="3051911"/>
            <a:ext cx="1207833" cy="658850"/>
          </a:xfrm>
          <a:prstGeom prst="rect">
            <a:avLst/>
          </a:prstGeom>
          <a:noFill/>
          <a:ln>
            <a:noFill/>
          </a:ln>
        </p:spPr>
      </p:pic>
      <p:sp>
        <p:nvSpPr>
          <p:cNvPr id="25" name="Rectangle 24">
            <a:extLst>
              <a:ext uri="{FF2B5EF4-FFF2-40B4-BE49-F238E27FC236}">
                <a16:creationId xmlns:a16="http://schemas.microsoft.com/office/drawing/2014/main" id="{F2AA1277-95B7-2A1C-299A-C7CB2F391CCA}"/>
              </a:ext>
            </a:extLst>
          </p:cNvPr>
          <p:cNvSpPr/>
          <p:nvPr/>
        </p:nvSpPr>
        <p:spPr>
          <a:xfrm>
            <a:off x="544010" y="6066293"/>
            <a:ext cx="474562" cy="4483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312A65E6-84C7-229F-4037-2E77B3732474}"/>
              </a:ext>
            </a:extLst>
          </p:cNvPr>
          <p:cNvSpPr/>
          <p:nvPr/>
        </p:nvSpPr>
        <p:spPr>
          <a:xfrm>
            <a:off x="8431557" y="1478796"/>
            <a:ext cx="3330775" cy="523220"/>
          </a:xfrm>
          <a:prstGeom prst="rect">
            <a:avLst/>
          </a:prstGeom>
          <a:noFill/>
        </p:spPr>
        <p:txBody>
          <a:bodyPr wrap="square" lIns="91440" tIns="45720" rIns="91440" bIns="45720">
            <a:spAutoFit/>
          </a:bodyPr>
          <a:lstStyle/>
          <a:p>
            <a:pPr algn="ctr"/>
            <a:r>
              <a:rPr lang="en-US" sz="2800" b="1">
                <a:ln w="13462">
                  <a:solidFill>
                    <a:schemeClr val="accent5">
                      <a:lumMod val="75000"/>
                    </a:schemeClr>
                  </a:solidFill>
                  <a:prstDash val="solid"/>
                </a:ln>
                <a:solidFill>
                  <a:schemeClr val="accent5">
                    <a:lumMod val="75000"/>
                  </a:schemeClr>
                </a:solidFill>
                <a:effectLst>
                  <a:outerShdw dist="38100" dir="2700000" algn="bl" rotWithShape="0">
                    <a:schemeClr val="accent5"/>
                  </a:outerShdw>
                </a:effectLst>
              </a:rPr>
              <a:t>(Primers)</a:t>
            </a:r>
            <a:endParaRPr lang="en-US" sz="4000" b="1">
              <a:ln w="13462">
                <a:solidFill>
                  <a:schemeClr val="accent5">
                    <a:lumMod val="75000"/>
                  </a:schemeClr>
                </a:solidFill>
                <a:prstDash val="solid"/>
              </a:ln>
              <a:solidFill>
                <a:schemeClr val="accent5">
                  <a:lumMod val="75000"/>
                </a:schemeClr>
              </a:solidFill>
              <a:effectLst>
                <a:outerShdw dist="38100" dir="2700000" algn="bl" rotWithShape="0">
                  <a:schemeClr val="accent5"/>
                </a:outerShdw>
              </a:effectLst>
            </a:endParaRPr>
          </a:p>
        </p:txBody>
      </p:sp>
      <p:pic>
        <p:nvPicPr>
          <p:cNvPr id="4" name="Picture 3" descr="A picture containing bird&#10;&#10;Description automatically generated">
            <a:extLst>
              <a:ext uri="{FF2B5EF4-FFF2-40B4-BE49-F238E27FC236}">
                <a16:creationId xmlns:a16="http://schemas.microsoft.com/office/drawing/2014/main" id="{588EADB6-6B38-58C2-B6C7-B818B6AA56A6}"/>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3558590" y="5901383"/>
            <a:ext cx="2218176" cy="886796"/>
          </a:xfrm>
          <a:prstGeom prst="rect">
            <a:avLst/>
          </a:prstGeom>
        </p:spPr>
      </p:pic>
      <p:sp>
        <p:nvSpPr>
          <p:cNvPr id="23" name="TextBox 22">
            <a:extLst>
              <a:ext uri="{FF2B5EF4-FFF2-40B4-BE49-F238E27FC236}">
                <a16:creationId xmlns:a16="http://schemas.microsoft.com/office/drawing/2014/main" id="{542540A9-5910-2987-3123-499729DAA9EE}"/>
              </a:ext>
            </a:extLst>
          </p:cNvPr>
          <p:cNvSpPr txBox="1"/>
          <p:nvPr/>
        </p:nvSpPr>
        <p:spPr>
          <a:xfrm>
            <a:off x="9249981" y="967965"/>
            <a:ext cx="2327491" cy="707886"/>
          </a:xfrm>
          <a:prstGeom prst="rect">
            <a:avLst/>
          </a:prstGeom>
          <a:noFill/>
        </p:spPr>
        <p:txBody>
          <a:bodyPr wrap="square">
            <a:spAutoFit/>
          </a:bodyPr>
          <a:lstStyle/>
          <a:p>
            <a:r>
              <a:rPr lang="en-US" sz="4000" b="1">
                <a:ln w="13462">
                  <a:solidFill>
                    <a:schemeClr val="accent5">
                      <a:lumMod val="75000"/>
                    </a:schemeClr>
                  </a:solidFill>
                  <a:prstDash val="solid"/>
                </a:ln>
                <a:solidFill>
                  <a:schemeClr val="accent5">
                    <a:lumMod val="75000"/>
                  </a:schemeClr>
                </a:solidFill>
                <a:effectLst>
                  <a:outerShdw dist="38100" dir="2700000" algn="bl" rotWithShape="0">
                    <a:schemeClr val="accent5"/>
                  </a:outerShdw>
                </a:effectLst>
              </a:rPr>
              <a:t>Assay</a:t>
            </a:r>
            <a:endParaRPr lang="en-CA" sz="4000"/>
          </a:p>
        </p:txBody>
      </p:sp>
    </p:spTree>
    <p:extLst>
      <p:ext uri="{BB962C8B-B14F-4D97-AF65-F5344CB8AC3E}">
        <p14:creationId xmlns:p14="http://schemas.microsoft.com/office/powerpoint/2010/main" val="38933217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grpId="0" nodeType="clickEffect" p14:presetBounceEnd="25000">
                                      <p:stCondLst>
                                        <p:cond delay="0"/>
                                      </p:stCondLst>
                                      <p:childTnLst>
                                        <p:animMotion origin="layout" path="M 5E-6 -3.7037E-6 L -0.39584 0.4176 C -0.40652 0.31204 -0.41784 0.20672 -0.42878 0.10139 L -0.63816 0.1463 C -0.62748 0.28496 -0.59753 0.26713 -0.58672 0.40579 " pathEditMode="relative" rAng="0" ptsTypes="AAAAA" p14:bounceEnd="25000">
                                          <p:cBhvr>
                                            <p:cTn id="6" dur="4000" fill="hold"/>
                                            <p:tgtEl>
                                              <p:spTgt spid="2"/>
                                            </p:tgtEl>
                                            <p:attrNameLst>
                                              <p:attrName>ppt_x</p:attrName>
                                              <p:attrName>ppt_y</p:attrName>
                                            </p:attrNameLst>
                                          </p:cBhvr>
                                          <p:rCtr x="-31914" y="2088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grpId="0" nodeType="clickEffect">
                                      <p:stCondLst>
                                        <p:cond delay="0"/>
                                      </p:stCondLst>
                                      <p:childTnLst>
                                        <p:animMotion origin="layout" path="M 5E-6 -3.7037E-6 L -0.39584 0.4176 C -0.40652 0.31204 -0.41784 0.20672 -0.42878 0.10139 L -0.63816 0.1463 C -0.62748 0.28496 -0.59753 0.26713 -0.58672 0.40579 " pathEditMode="relative" rAng="0" ptsTypes="AAAAA">
                                          <p:cBhvr>
                                            <p:cTn id="6" dur="4000" fill="hold"/>
                                            <p:tgtEl>
                                              <p:spTgt spid="2"/>
                                            </p:tgtEl>
                                            <p:attrNameLst>
                                              <p:attrName>ppt_x</p:attrName>
                                              <p:attrName>ppt_y</p:attrName>
                                            </p:attrNameLst>
                                          </p:cBhvr>
                                          <p:rCtr x="-31914" y="2088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22DA32-9199-6D50-A9A5-4E0DFA1A44AF}"/>
              </a:ext>
            </a:extLst>
          </p:cNvPr>
          <p:cNvSpPr/>
          <p:nvPr/>
        </p:nvSpPr>
        <p:spPr>
          <a:xfrm>
            <a:off x="9249981" y="5546153"/>
            <a:ext cx="2809101" cy="12420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A903EA89-BD8D-E5FD-B01B-22C6B65BDE08}"/>
              </a:ext>
            </a:extLst>
          </p:cNvPr>
          <p:cNvPicPr>
            <a:picLocks noChangeAspect="1"/>
          </p:cNvPicPr>
          <p:nvPr/>
        </p:nvPicPr>
        <p:blipFill>
          <a:blip r:embed="rId3"/>
          <a:stretch>
            <a:fillRect/>
          </a:stretch>
        </p:blipFill>
        <p:spPr>
          <a:xfrm>
            <a:off x="11465582" y="1027906"/>
            <a:ext cx="593500" cy="964532"/>
          </a:xfrm>
          <a:prstGeom prst="rect">
            <a:avLst/>
          </a:prstGeom>
        </p:spPr>
      </p:pic>
      <p:pic>
        <p:nvPicPr>
          <p:cNvPr id="63" name="Picture 62">
            <a:extLst>
              <a:ext uri="{FF2B5EF4-FFF2-40B4-BE49-F238E27FC236}">
                <a16:creationId xmlns:a16="http://schemas.microsoft.com/office/drawing/2014/main" id="{22B6534B-5068-4486-8B63-A48C7CED780C}"/>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87218" y="1978066"/>
            <a:ext cx="1885314" cy="1790921"/>
          </a:xfrm>
          <a:prstGeom prst="rect">
            <a:avLst/>
          </a:prstGeom>
        </p:spPr>
      </p:pic>
      <p:pic>
        <p:nvPicPr>
          <p:cNvPr id="64" name="Picture 63">
            <a:extLst>
              <a:ext uri="{FF2B5EF4-FFF2-40B4-BE49-F238E27FC236}">
                <a16:creationId xmlns:a16="http://schemas.microsoft.com/office/drawing/2014/main" id="{79648E97-CFD5-4D0D-8A0F-CD7EB66B98C6}"/>
              </a:ext>
            </a:extLst>
          </p:cNvPr>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239187" y="3726056"/>
            <a:ext cx="1885314" cy="1790921"/>
          </a:xfrm>
          <a:prstGeom prst="rect">
            <a:avLst/>
          </a:prstGeom>
        </p:spPr>
      </p:pic>
      <p:pic>
        <p:nvPicPr>
          <p:cNvPr id="65" name="Picture 64">
            <a:extLst>
              <a:ext uri="{FF2B5EF4-FFF2-40B4-BE49-F238E27FC236}">
                <a16:creationId xmlns:a16="http://schemas.microsoft.com/office/drawing/2014/main" id="{EF9ABA42-7E76-440F-8062-AC4EBC80FBDA}"/>
              </a:ext>
            </a:extLst>
          </p:cNvPr>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934749" y="1690688"/>
            <a:ext cx="1885313" cy="1790920"/>
          </a:xfrm>
          <a:prstGeom prst="rect">
            <a:avLst/>
          </a:prstGeom>
        </p:spPr>
      </p:pic>
      <p:pic>
        <p:nvPicPr>
          <p:cNvPr id="66" name="Picture 65">
            <a:extLst>
              <a:ext uri="{FF2B5EF4-FFF2-40B4-BE49-F238E27FC236}">
                <a16:creationId xmlns:a16="http://schemas.microsoft.com/office/drawing/2014/main" id="{AD3014DE-7A48-48F3-85CE-A851C4217C81}"/>
              </a:ext>
            </a:extLst>
          </p:cNvPr>
          <p:cNvPicPr>
            <a:picLocks noChangeAspect="1"/>
          </p:cNvPicPr>
          <p:nvPr/>
        </p:nvPicPr>
        <p:blipFill>
          <a:blip r:embed="rId4" cstate="print">
            <a:duotone>
              <a:prstClr val="black"/>
              <a:schemeClr val="accent4">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3426513" y="3755233"/>
            <a:ext cx="1885313" cy="1790920"/>
          </a:xfrm>
          <a:prstGeom prst="rect">
            <a:avLst/>
          </a:prstGeom>
        </p:spPr>
      </p:pic>
      <p:sp>
        <p:nvSpPr>
          <p:cNvPr id="7" name="Title 6">
            <a:extLst>
              <a:ext uri="{FF2B5EF4-FFF2-40B4-BE49-F238E27FC236}">
                <a16:creationId xmlns:a16="http://schemas.microsoft.com/office/drawing/2014/main" id="{785C78DB-4485-4B85-AA16-AEA8079F01C4}"/>
              </a:ext>
            </a:extLst>
          </p:cNvPr>
          <p:cNvSpPr>
            <a:spLocks noGrp="1"/>
          </p:cNvSpPr>
          <p:nvPr>
            <p:ph type="title" idx="4294967295"/>
          </p:nvPr>
        </p:nvSpPr>
        <p:spPr>
          <a:xfrm>
            <a:off x="65893" y="249012"/>
            <a:ext cx="10863262" cy="1325563"/>
          </a:xfrm>
        </p:spPr>
        <p:txBody>
          <a:bodyPr/>
          <a:lstStyle/>
          <a:p>
            <a:r>
              <a:rPr lang="en-US" b="1">
                <a:solidFill>
                  <a:schemeClr val="bg1"/>
                </a:solidFill>
              </a:rPr>
              <a:t>“Multi-Species”/Metabarcoding Analysis</a:t>
            </a:r>
          </a:p>
        </p:txBody>
      </p:sp>
      <p:cxnSp>
        <p:nvCxnSpPr>
          <p:cNvPr id="17" name="Straight Arrow Connector 16">
            <a:extLst>
              <a:ext uri="{FF2B5EF4-FFF2-40B4-BE49-F238E27FC236}">
                <a16:creationId xmlns:a16="http://schemas.microsoft.com/office/drawing/2014/main" id="{977D7C78-8414-42CF-B92C-BD505D7DD322}"/>
              </a:ext>
            </a:extLst>
          </p:cNvPr>
          <p:cNvCxnSpPr>
            <a:cxnSpLocks/>
          </p:cNvCxnSpPr>
          <p:nvPr/>
        </p:nvCxnSpPr>
        <p:spPr>
          <a:xfrm>
            <a:off x="5666242" y="3688007"/>
            <a:ext cx="102902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462E1C99-9901-44B4-8EF2-F41D16203211}"/>
              </a:ext>
            </a:extLst>
          </p:cNvPr>
          <p:cNvGrpSpPr/>
          <p:nvPr/>
        </p:nvGrpSpPr>
        <p:grpSpPr>
          <a:xfrm>
            <a:off x="10464205" y="3688007"/>
            <a:ext cx="464950" cy="2681796"/>
            <a:chOff x="10927556" y="3688007"/>
            <a:chExt cx="683176" cy="2681796"/>
          </a:xfrm>
        </p:grpSpPr>
        <p:cxnSp>
          <p:nvCxnSpPr>
            <p:cNvPr id="35" name="Straight Connector 34">
              <a:extLst>
                <a:ext uri="{FF2B5EF4-FFF2-40B4-BE49-F238E27FC236}">
                  <a16:creationId xmlns:a16="http://schemas.microsoft.com/office/drawing/2014/main" id="{B488DBC9-DE95-4BD9-AB31-CFFBA426B891}"/>
                </a:ext>
              </a:extLst>
            </p:cNvPr>
            <p:cNvCxnSpPr>
              <a:cxnSpLocks/>
            </p:cNvCxnSpPr>
            <p:nvPr/>
          </p:nvCxnSpPr>
          <p:spPr>
            <a:xfrm>
              <a:off x="10927556" y="3710762"/>
              <a:ext cx="68317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BC2C026-8557-4A9A-9261-FACE2C5443C3}"/>
                </a:ext>
              </a:extLst>
            </p:cNvPr>
            <p:cNvCxnSpPr>
              <a:cxnSpLocks/>
            </p:cNvCxnSpPr>
            <p:nvPr/>
          </p:nvCxnSpPr>
          <p:spPr>
            <a:xfrm>
              <a:off x="11572705" y="3688007"/>
              <a:ext cx="0" cy="26817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FEFFA0D-11D8-4757-8BB9-F01BBE8E13AB}"/>
                </a:ext>
              </a:extLst>
            </p:cNvPr>
            <p:cNvCxnSpPr>
              <a:cxnSpLocks/>
            </p:cNvCxnSpPr>
            <p:nvPr/>
          </p:nvCxnSpPr>
          <p:spPr>
            <a:xfrm flipH="1">
              <a:off x="10964822" y="6353134"/>
              <a:ext cx="64591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9" name="Picture 58" descr="A picture containing black&#10;&#10;Description automatically generated">
            <a:extLst>
              <a:ext uri="{FF2B5EF4-FFF2-40B4-BE49-F238E27FC236}">
                <a16:creationId xmlns:a16="http://schemas.microsoft.com/office/drawing/2014/main" id="{DDFDE9B5-5894-4AB3-854E-35A69CC2ED3D}"/>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40615" y="6066293"/>
            <a:ext cx="1634145" cy="630562"/>
          </a:xfrm>
          <a:prstGeom prst="rect">
            <a:avLst/>
          </a:prstGeom>
        </p:spPr>
      </p:pic>
      <p:pic>
        <p:nvPicPr>
          <p:cNvPr id="60" name="Picture 59" descr="A picture containing bird, flying, kite, sky&#10;&#10;Description automatically generated">
            <a:extLst>
              <a:ext uri="{FF2B5EF4-FFF2-40B4-BE49-F238E27FC236}">
                <a16:creationId xmlns:a16="http://schemas.microsoft.com/office/drawing/2014/main" id="{A4BAEF01-8258-4DCC-A0EC-5A3017E11CB0}"/>
              </a:ext>
            </a:extLst>
          </p:cNvPr>
          <p:cNvPicPr>
            <a:picLocks noChangeAspect="1"/>
          </p:cNvPicPr>
          <p:nvPr/>
        </p:nvPicPr>
        <p:blipFill>
          <a:blip r:embed="rId8">
            <a:alphaModFix/>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972125" y="5869621"/>
            <a:ext cx="2555712" cy="967026"/>
          </a:xfrm>
          <a:prstGeom prst="rect">
            <a:avLst/>
          </a:prstGeom>
        </p:spPr>
      </p:pic>
      <p:pic>
        <p:nvPicPr>
          <p:cNvPr id="61" name="Picture 60" descr="A picture containing bird&#10;&#10;Description automatically generated">
            <a:extLst>
              <a:ext uri="{FF2B5EF4-FFF2-40B4-BE49-F238E27FC236}">
                <a16:creationId xmlns:a16="http://schemas.microsoft.com/office/drawing/2014/main" id="{1AB6AD69-A0F0-4704-BFE0-7BF0B06E4F47}"/>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3558590" y="5901383"/>
            <a:ext cx="2218176" cy="886796"/>
          </a:xfrm>
          <a:prstGeom prst="rect">
            <a:avLst/>
          </a:prstGeom>
        </p:spPr>
      </p:pic>
      <p:pic>
        <p:nvPicPr>
          <p:cNvPr id="62" name="Picture 61" descr="A picture containing clipart&#10;&#10;Description automatically generated">
            <a:extLst>
              <a:ext uri="{FF2B5EF4-FFF2-40B4-BE49-F238E27FC236}">
                <a16:creationId xmlns:a16="http://schemas.microsoft.com/office/drawing/2014/main" id="{B6D242E4-B75B-4424-B6DA-E5562552A7AD}"/>
              </a:ext>
            </a:extLst>
          </p:cNvPr>
          <p:cNvPicPr>
            <a:picLocks noChangeAspect="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38200" y="5764011"/>
            <a:ext cx="2256541" cy="1154597"/>
          </a:xfrm>
          <a:prstGeom prst="rect">
            <a:avLst/>
          </a:prstGeom>
          <a:noFill/>
        </p:spPr>
      </p:pic>
      <p:pic>
        <p:nvPicPr>
          <p:cNvPr id="3074" name="Picture 2" descr="GridION - Nanopore store">
            <a:extLst>
              <a:ext uri="{FF2B5EF4-FFF2-40B4-BE49-F238E27FC236}">
                <a16:creationId xmlns:a16="http://schemas.microsoft.com/office/drawing/2014/main" id="{4D21CBF0-28B6-60FF-C6B0-5F67CADB1A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0615" y="2499506"/>
            <a:ext cx="4024847" cy="29113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1AC0E06-5405-EFE4-C49A-675030872297}"/>
              </a:ext>
            </a:extLst>
          </p:cNvPr>
          <p:cNvSpPr/>
          <p:nvPr/>
        </p:nvSpPr>
        <p:spPr>
          <a:xfrm>
            <a:off x="8618567" y="1606605"/>
            <a:ext cx="2555712" cy="769441"/>
          </a:xfrm>
          <a:prstGeom prst="rect">
            <a:avLst/>
          </a:prstGeom>
          <a:noFill/>
        </p:spPr>
        <p:txBody>
          <a:bodyPr wrap="square" lIns="91440" tIns="45720" rIns="91440" bIns="45720">
            <a:spAutoFit/>
          </a:bodyPr>
          <a:lstStyle/>
          <a:p>
            <a:pPr algn="ctr"/>
            <a:r>
              <a:rPr lang="en-US" sz="4400" b="1">
                <a:ln w="15875">
                  <a:solidFill>
                    <a:schemeClr val="tx1"/>
                  </a:solidFill>
                  <a:prstDash val="solid"/>
                </a:ln>
                <a:blipFill dpi="0" rotWithShape="1">
                  <a:blip r:embed="rId12"/>
                  <a:srcRect/>
                  <a:stretch>
                    <a:fillRect/>
                  </a:stretch>
                </a:blipFill>
                <a:effectLst>
                  <a:outerShdw dist="38100" dir="2700000" algn="bl" rotWithShape="0">
                    <a:schemeClr val="accent5"/>
                  </a:outerShdw>
                </a:effectLst>
              </a:rPr>
              <a:t>Primers</a:t>
            </a:r>
            <a:endParaRPr lang="en-US" sz="5400" b="1">
              <a:ln w="15875">
                <a:solidFill>
                  <a:schemeClr val="tx1"/>
                </a:solidFill>
                <a:prstDash val="solid"/>
              </a:ln>
              <a:blipFill dpi="0" rotWithShape="1">
                <a:blip r:embed="rId12"/>
                <a:srcRect/>
                <a:stretch>
                  <a:fillRect/>
                </a:stretch>
              </a:blipFill>
              <a:effectLst>
                <a:outerShdw dist="38100" dir="2700000" algn="bl" rotWithShape="0">
                  <a:schemeClr val="accent5"/>
                </a:outerShdw>
              </a:effectLst>
            </a:endParaRPr>
          </a:p>
        </p:txBody>
      </p:sp>
      <p:sp>
        <p:nvSpPr>
          <p:cNvPr id="5" name="Rectangle 4">
            <a:extLst>
              <a:ext uri="{FF2B5EF4-FFF2-40B4-BE49-F238E27FC236}">
                <a16:creationId xmlns:a16="http://schemas.microsoft.com/office/drawing/2014/main" id="{1F1B58DA-55B4-C025-EC9E-E016D7C9E2AA}"/>
              </a:ext>
            </a:extLst>
          </p:cNvPr>
          <p:cNvSpPr/>
          <p:nvPr/>
        </p:nvSpPr>
        <p:spPr>
          <a:xfrm>
            <a:off x="8618567" y="1580726"/>
            <a:ext cx="2555712" cy="769441"/>
          </a:xfrm>
          <a:prstGeom prst="rect">
            <a:avLst/>
          </a:prstGeom>
          <a:noFill/>
        </p:spPr>
        <p:txBody>
          <a:bodyPr wrap="square" lIns="91440" tIns="45720" rIns="91440" bIns="45720">
            <a:spAutoFit/>
          </a:bodyPr>
          <a:lstStyle/>
          <a:p>
            <a:pPr algn="ctr"/>
            <a:r>
              <a:rPr lang="en-US" sz="4400" b="1">
                <a:ln w="15875">
                  <a:solidFill>
                    <a:schemeClr val="tx1"/>
                  </a:solidFill>
                  <a:prstDash val="solid"/>
                </a:ln>
                <a:blipFill dpi="0" rotWithShape="1">
                  <a:blip r:embed="rId12"/>
                  <a:srcRect/>
                  <a:stretch>
                    <a:fillRect/>
                  </a:stretch>
                </a:blipFill>
                <a:effectLst>
                  <a:outerShdw dist="38100" dir="2700000" algn="bl" rotWithShape="0">
                    <a:schemeClr val="accent5"/>
                  </a:outerShdw>
                </a:effectLst>
              </a:rPr>
              <a:t>Primers</a:t>
            </a:r>
            <a:endParaRPr lang="en-US" sz="5400" b="1">
              <a:ln w="15875">
                <a:solidFill>
                  <a:schemeClr val="tx1"/>
                </a:solidFill>
                <a:prstDash val="solid"/>
              </a:ln>
              <a:blipFill dpi="0" rotWithShape="1">
                <a:blip r:embed="rId12"/>
                <a:srcRect/>
                <a:stretch>
                  <a:fillRect/>
                </a:stretch>
              </a:blipFill>
              <a:effectLst>
                <a:outerShdw dist="38100" dir="2700000" algn="bl" rotWithShape="0">
                  <a:schemeClr val="accent5"/>
                </a:outerShdw>
              </a:effectLst>
            </a:endParaRPr>
          </a:p>
        </p:txBody>
      </p:sp>
      <p:sp>
        <p:nvSpPr>
          <p:cNvPr id="11" name="Rectangle 10">
            <a:extLst>
              <a:ext uri="{FF2B5EF4-FFF2-40B4-BE49-F238E27FC236}">
                <a16:creationId xmlns:a16="http://schemas.microsoft.com/office/drawing/2014/main" id="{973852A2-21D1-076C-11FB-1F0293F9F977}"/>
              </a:ext>
            </a:extLst>
          </p:cNvPr>
          <p:cNvSpPr/>
          <p:nvPr/>
        </p:nvSpPr>
        <p:spPr>
          <a:xfrm>
            <a:off x="8620444" y="1618486"/>
            <a:ext cx="2555712" cy="769441"/>
          </a:xfrm>
          <a:prstGeom prst="rect">
            <a:avLst/>
          </a:prstGeom>
          <a:noFill/>
        </p:spPr>
        <p:txBody>
          <a:bodyPr wrap="square" lIns="91440" tIns="45720" rIns="91440" bIns="45720">
            <a:spAutoFit/>
          </a:bodyPr>
          <a:lstStyle/>
          <a:p>
            <a:pPr algn="ctr"/>
            <a:r>
              <a:rPr lang="en-US" sz="4400" b="1">
                <a:ln w="15875">
                  <a:solidFill>
                    <a:schemeClr val="tx1"/>
                  </a:solidFill>
                  <a:prstDash val="solid"/>
                </a:ln>
                <a:blipFill dpi="0" rotWithShape="1">
                  <a:blip r:embed="rId12"/>
                  <a:srcRect/>
                  <a:stretch>
                    <a:fillRect/>
                  </a:stretch>
                </a:blipFill>
                <a:effectLst>
                  <a:outerShdw dist="38100" dir="2700000" algn="bl" rotWithShape="0">
                    <a:schemeClr val="accent5"/>
                  </a:outerShdw>
                </a:effectLst>
              </a:rPr>
              <a:t>Primers</a:t>
            </a:r>
            <a:endParaRPr lang="en-US" sz="5400" b="1">
              <a:ln w="15875">
                <a:solidFill>
                  <a:schemeClr val="tx1"/>
                </a:solidFill>
                <a:prstDash val="solid"/>
              </a:ln>
              <a:blipFill dpi="0" rotWithShape="1">
                <a:blip r:embed="rId12"/>
                <a:srcRect/>
                <a:stretch>
                  <a:fillRect/>
                </a:stretch>
              </a:blipFill>
              <a:effectLst>
                <a:outerShdw dist="38100" dir="2700000" algn="bl" rotWithShape="0">
                  <a:schemeClr val="accent5"/>
                </a:outerShdw>
              </a:effectLst>
            </a:endParaRPr>
          </a:p>
        </p:txBody>
      </p:sp>
      <p:sp>
        <p:nvSpPr>
          <p:cNvPr id="12" name="Rectangle 11">
            <a:extLst>
              <a:ext uri="{FF2B5EF4-FFF2-40B4-BE49-F238E27FC236}">
                <a16:creationId xmlns:a16="http://schemas.microsoft.com/office/drawing/2014/main" id="{C7001333-DCA9-7DF8-556D-A41C5A46447C}"/>
              </a:ext>
            </a:extLst>
          </p:cNvPr>
          <p:cNvSpPr/>
          <p:nvPr/>
        </p:nvSpPr>
        <p:spPr>
          <a:xfrm>
            <a:off x="8618567" y="1599606"/>
            <a:ext cx="2555712" cy="769441"/>
          </a:xfrm>
          <a:prstGeom prst="rect">
            <a:avLst/>
          </a:prstGeom>
          <a:noFill/>
        </p:spPr>
        <p:txBody>
          <a:bodyPr wrap="square" lIns="91440" tIns="45720" rIns="91440" bIns="45720">
            <a:spAutoFit/>
          </a:bodyPr>
          <a:lstStyle/>
          <a:p>
            <a:pPr algn="ctr"/>
            <a:r>
              <a:rPr lang="en-US" sz="4400" b="1">
                <a:ln w="15875">
                  <a:solidFill>
                    <a:schemeClr val="tx1"/>
                  </a:solidFill>
                  <a:prstDash val="solid"/>
                </a:ln>
                <a:blipFill dpi="0" rotWithShape="1">
                  <a:blip r:embed="rId12"/>
                  <a:srcRect/>
                  <a:stretch>
                    <a:fillRect/>
                  </a:stretch>
                </a:blipFill>
                <a:effectLst>
                  <a:outerShdw dist="38100" dir="2700000" algn="bl" rotWithShape="0">
                    <a:schemeClr val="accent5"/>
                  </a:outerShdw>
                </a:effectLst>
              </a:rPr>
              <a:t>Primers</a:t>
            </a:r>
            <a:endParaRPr lang="en-US" sz="5400" b="1">
              <a:ln w="15875">
                <a:solidFill>
                  <a:schemeClr val="tx1"/>
                </a:solidFill>
                <a:prstDash val="solid"/>
              </a:ln>
              <a:blipFill dpi="0" rotWithShape="1">
                <a:blip r:embed="rId12"/>
                <a:srcRect/>
                <a:stretch>
                  <a:fillRect/>
                </a:stretch>
              </a:blipFill>
              <a:effectLst>
                <a:outerShdw dist="38100" dir="2700000" algn="bl" rotWithShape="0">
                  <a:schemeClr val="accent5"/>
                </a:outerShdw>
              </a:effectLst>
            </a:endParaRPr>
          </a:p>
        </p:txBody>
      </p:sp>
      <p:sp>
        <p:nvSpPr>
          <p:cNvPr id="14" name="Rectangle 13">
            <a:extLst>
              <a:ext uri="{FF2B5EF4-FFF2-40B4-BE49-F238E27FC236}">
                <a16:creationId xmlns:a16="http://schemas.microsoft.com/office/drawing/2014/main" id="{32571754-D744-388E-F884-FC7001D7B274}"/>
              </a:ext>
            </a:extLst>
          </p:cNvPr>
          <p:cNvSpPr/>
          <p:nvPr/>
        </p:nvSpPr>
        <p:spPr>
          <a:xfrm>
            <a:off x="8616690" y="989202"/>
            <a:ext cx="2555712" cy="769441"/>
          </a:xfrm>
          <a:prstGeom prst="rect">
            <a:avLst/>
          </a:prstGeom>
          <a:noFill/>
        </p:spPr>
        <p:txBody>
          <a:bodyPr wrap="square" lIns="91440" tIns="45720" rIns="91440" bIns="45720">
            <a:spAutoFit/>
          </a:bodyPr>
          <a:lstStyle/>
          <a:p>
            <a:pPr algn="ctr"/>
            <a:r>
              <a:rPr lang="en-US" sz="4400" b="1">
                <a:ln w="15875">
                  <a:solidFill>
                    <a:schemeClr val="tx1"/>
                  </a:solidFill>
                  <a:prstDash val="solid"/>
                </a:ln>
                <a:blipFill dpi="0" rotWithShape="1">
                  <a:blip r:embed="rId12"/>
                  <a:srcRect/>
                  <a:stretch>
                    <a:fillRect/>
                  </a:stretch>
                </a:blipFill>
                <a:effectLst>
                  <a:outerShdw dist="38100" dir="2700000" algn="bl" rotWithShape="0">
                    <a:schemeClr val="accent5"/>
                  </a:outerShdw>
                </a:effectLst>
              </a:rPr>
              <a:t>Assay</a:t>
            </a:r>
            <a:endParaRPr lang="en-US" sz="5400" b="1">
              <a:ln w="15875">
                <a:solidFill>
                  <a:schemeClr val="tx1"/>
                </a:solidFill>
                <a:prstDash val="solid"/>
              </a:ln>
              <a:blipFill dpi="0" rotWithShape="1">
                <a:blip r:embed="rId12"/>
                <a:srcRect/>
                <a:stretch>
                  <a:fillRect/>
                </a:stretch>
              </a:blipFill>
              <a:effectLst>
                <a:outerShdw dist="38100" dir="2700000" algn="bl" rotWithShape="0">
                  <a:schemeClr val="accent5"/>
                </a:outerShdw>
              </a:effectLst>
            </a:endParaRPr>
          </a:p>
        </p:txBody>
      </p:sp>
      <p:sp>
        <p:nvSpPr>
          <p:cNvPr id="15" name="Rectangle 14">
            <a:extLst>
              <a:ext uri="{FF2B5EF4-FFF2-40B4-BE49-F238E27FC236}">
                <a16:creationId xmlns:a16="http://schemas.microsoft.com/office/drawing/2014/main" id="{C6E722C8-E47C-4457-1677-98FBBE5D3048}"/>
              </a:ext>
            </a:extLst>
          </p:cNvPr>
          <p:cNvSpPr/>
          <p:nvPr/>
        </p:nvSpPr>
        <p:spPr>
          <a:xfrm>
            <a:off x="8575816" y="1570763"/>
            <a:ext cx="2637459" cy="769441"/>
          </a:xfrm>
          <a:prstGeom prst="rect">
            <a:avLst/>
          </a:prstGeom>
          <a:noFill/>
        </p:spPr>
        <p:txBody>
          <a:bodyPr wrap="square" lIns="91440" tIns="45720" rIns="91440" bIns="45720">
            <a:spAutoFit/>
          </a:bodyPr>
          <a:lstStyle/>
          <a:p>
            <a:pPr algn="ctr"/>
            <a:r>
              <a:rPr lang="en-US" sz="4400" b="1">
                <a:ln w="15875">
                  <a:solidFill>
                    <a:schemeClr val="tx1"/>
                  </a:solidFill>
                  <a:prstDash val="solid"/>
                </a:ln>
                <a:blipFill dpi="0" rotWithShape="1">
                  <a:blip r:embed="rId12"/>
                  <a:srcRect/>
                  <a:stretch>
                    <a:fillRect/>
                  </a:stretch>
                </a:blipFill>
                <a:effectLst>
                  <a:outerShdw dist="38100" dir="2700000" algn="bl" rotWithShape="0">
                    <a:schemeClr val="accent5"/>
                  </a:outerShdw>
                </a:effectLst>
              </a:rPr>
              <a:t>(             )</a:t>
            </a:r>
            <a:endParaRPr lang="en-US" sz="5400" b="1">
              <a:ln w="15875">
                <a:solidFill>
                  <a:schemeClr val="tx1"/>
                </a:solidFill>
                <a:prstDash val="solid"/>
              </a:ln>
              <a:blipFill dpi="0" rotWithShape="1">
                <a:blip r:embed="rId12"/>
                <a:srcRect/>
                <a:stretch>
                  <a:fillRect/>
                </a:stretch>
              </a:blipFill>
              <a:effectLst>
                <a:outerShdw dist="38100" dir="2700000" algn="bl" rotWithShape="0">
                  <a:schemeClr val="accent5"/>
                </a:outerShdw>
              </a:effectLst>
            </a:endParaRPr>
          </a:p>
        </p:txBody>
      </p:sp>
      <p:sp>
        <p:nvSpPr>
          <p:cNvPr id="16" name="Rectangle 15">
            <a:extLst>
              <a:ext uri="{FF2B5EF4-FFF2-40B4-BE49-F238E27FC236}">
                <a16:creationId xmlns:a16="http://schemas.microsoft.com/office/drawing/2014/main" id="{135E36B0-21A2-2300-80AE-638EDEA967AF}"/>
              </a:ext>
            </a:extLst>
          </p:cNvPr>
          <p:cNvSpPr/>
          <p:nvPr/>
        </p:nvSpPr>
        <p:spPr>
          <a:xfrm>
            <a:off x="9435288" y="4517018"/>
            <a:ext cx="2809093" cy="769441"/>
          </a:xfrm>
          <a:prstGeom prst="rect">
            <a:avLst/>
          </a:prstGeom>
          <a:noFill/>
        </p:spPr>
        <p:txBody>
          <a:bodyPr wrap="square" lIns="91440" tIns="45720" rIns="91440" bIns="45720">
            <a:spAutoFit/>
          </a:bodyPr>
          <a:lstStyle/>
          <a:p>
            <a:pPr algn="ctr"/>
            <a:r>
              <a:rPr lang="en-US" sz="4400" b="1">
                <a:ln w="15875">
                  <a:solidFill>
                    <a:schemeClr val="tx1"/>
                  </a:solidFill>
                  <a:prstDash val="solid"/>
                </a:ln>
                <a:blipFill dpi="0" rotWithShape="1">
                  <a:blip r:embed="rId12"/>
                  <a:srcRect/>
                  <a:stretch>
                    <a:fillRect/>
                  </a:stretch>
                </a:blipFill>
                <a:effectLst>
                  <a:outerShdw dist="38100" dir="2700000" algn="bl" rotWithShape="0">
                    <a:schemeClr val="accent5"/>
                  </a:outerShdw>
                </a:effectLst>
              </a:rPr>
              <a:t>Database</a:t>
            </a:r>
            <a:endParaRPr lang="en-US" sz="5400" b="1">
              <a:ln w="15875">
                <a:solidFill>
                  <a:schemeClr val="tx1"/>
                </a:solidFill>
                <a:prstDash val="solid"/>
              </a:ln>
              <a:blipFill dpi="0" rotWithShape="1">
                <a:blip r:embed="rId12"/>
                <a:srcRect/>
                <a:stretch>
                  <a:fillRect/>
                </a:stretch>
              </a:blipFill>
              <a:effectLst>
                <a:outerShdw dist="38100" dir="2700000" algn="bl" rotWithShape="0">
                  <a:schemeClr val="accent5"/>
                </a:outerShdw>
              </a:effectLst>
            </a:endParaRPr>
          </a:p>
        </p:txBody>
      </p:sp>
    </p:spTree>
    <p:extLst>
      <p:ext uri="{BB962C8B-B14F-4D97-AF65-F5344CB8AC3E}">
        <p14:creationId xmlns:p14="http://schemas.microsoft.com/office/powerpoint/2010/main" val="40431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25E-6 2.22222E-6 L -0.69922 0.23796 " pathEditMode="relative" rAng="0" ptsTypes="AA">
                                      <p:cBhvr>
                                        <p:cTn id="6" dur="2000" fill="hold"/>
                                        <p:tgtEl>
                                          <p:spTgt spid="3"/>
                                        </p:tgtEl>
                                        <p:attrNameLst>
                                          <p:attrName>ppt_x</p:attrName>
                                          <p:attrName>ppt_y</p:attrName>
                                        </p:attrNameLst>
                                      </p:cBhvr>
                                      <p:rCtr x="-34961" y="11898"/>
                                    </p:animMotion>
                                  </p:childTnLst>
                                </p:cTn>
                              </p:par>
                              <p:par>
                                <p:cTn id="7" presetID="0" presetClass="path" presetSubtype="0" accel="50000" decel="50000" fill="hold" grpId="0" nodeType="withEffect">
                                  <p:stCondLst>
                                    <p:cond delay="0"/>
                                  </p:stCondLst>
                                  <p:childTnLst>
                                    <p:animMotion origin="layout" path="M 3.125E-6 -2.59259E-6 L -0.69922 0.51204 " pathEditMode="relative" rAng="0" ptsTypes="AA">
                                      <p:cBhvr>
                                        <p:cTn id="8" dur="2000" fill="hold"/>
                                        <p:tgtEl>
                                          <p:spTgt spid="5"/>
                                        </p:tgtEl>
                                        <p:attrNameLst>
                                          <p:attrName>ppt_x</p:attrName>
                                          <p:attrName>ppt_y</p:attrName>
                                        </p:attrNameLst>
                                      </p:cBhvr>
                                      <p:rCtr x="-34909" y="25602"/>
                                    </p:animMotion>
                                  </p:childTnLst>
                                </p:cTn>
                              </p:par>
                              <p:par>
                                <p:cTn id="9" presetID="0" presetClass="path" presetSubtype="0" accel="50000" decel="50000" fill="hold" grpId="0" nodeType="withEffect">
                                  <p:stCondLst>
                                    <p:cond delay="0"/>
                                  </p:stCondLst>
                                  <p:childTnLst>
                                    <p:animMotion origin="layout" path="M 0.00013 -0.00579 L -0.48451 0.2037 " pathEditMode="relative" rAng="0" ptsTypes="AA">
                                      <p:cBhvr>
                                        <p:cTn id="10" dur="2000" fill="hold"/>
                                        <p:tgtEl>
                                          <p:spTgt spid="11"/>
                                        </p:tgtEl>
                                        <p:attrNameLst>
                                          <p:attrName>ppt_x</p:attrName>
                                          <p:attrName>ppt_y</p:attrName>
                                        </p:attrNameLst>
                                      </p:cBhvr>
                                      <p:rCtr x="-24232" y="10463"/>
                                    </p:animMotion>
                                  </p:childTnLst>
                                </p:cTn>
                              </p:par>
                              <p:par>
                                <p:cTn id="11" presetID="0" presetClass="path" presetSubtype="0" accel="50000" decel="50000" fill="hold" grpId="0" nodeType="withEffect">
                                  <p:stCondLst>
                                    <p:cond delay="0"/>
                                  </p:stCondLst>
                                  <p:childTnLst>
                                    <p:animMotion origin="layout" path="M 1.25E-6 -1.85185E-6 L -0.46771 0.48009 " pathEditMode="relative" rAng="0" ptsTypes="AA">
                                      <p:cBhvr>
                                        <p:cTn id="12" dur="2000" fill="hold"/>
                                        <p:tgtEl>
                                          <p:spTgt spid="12"/>
                                        </p:tgtEl>
                                        <p:attrNameLst>
                                          <p:attrName>ppt_x</p:attrName>
                                          <p:attrName>ppt_y</p:attrName>
                                        </p:attrNameLst>
                                      </p:cBhvr>
                                      <p:rCtr x="-23385" y="24005"/>
                                    </p:animMotion>
                                  </p:childTnLst>
                                </p:cTn>
                              </p:par>
                              <p:par>
                                <p:cTn id="13" presetID="1" presetClass="exit"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D6836-5450-FEE9-7828-9F3E7FDCABE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38CCE2F-4857-DD87-16DA-B1E5A3AFE90C}"/>
              </a:ext>
            </a:extLst>
          </p:cNvPr>
          <p:cNvSpPr>
            <a:spLocks noGrp="1"/>
          </p:cNvSpPr>
          <p:nvPr>
            <p:ph type="body" sz="quarter" idx="13"/>
          </p:nvPr>
        </p:nvSpPr>
        <p:spPr>
          <a:xfrm>
            <a:off x="2899983" y="1909823"/>
            <a:ext cx="6392033" cy="4860485"/>
          </a:xfrm>
        </p:spPr>
        <p:txBody>
          <a:bodyPr/>
          <a:lstStyle/>
          <a:p>
            <a:pPr marL="0" indent="0">
              <a:buNone/>
            </a:pPr>
            <a:endParaRPr lang="en-US" sz="2600"/>
          </a:p>
          <a:p>
            <a:pPr marL="0" indent="0" algn="ctr">
              <a:buNone/>
            </a:pPr>
            <a:r>
              <a:rPr lang="en-US" sz="4400"/>
              <a:t>So, does eDNA work?</a:t>
            </a:r>
          </a:p>
        </p:txBody>
      </p:sp>
    </p:spTree>
    <p:extLst>
      <p:ext uri="{BB962C8B-B14F-4D97-AF65-F5344CB8AC3E}">
        <p14:creationId xmlns:p14="http://schemas.microsoft.com/office/powerpoint/2010/main" val="1595244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EE220-6E0F-B11B-0419-0C1B3600CB6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E3AB048-0320-95BE-3D03-6258E7AE72E2}"/>
              </a:ext>
            </a:extLst>
          </p:cNvPr>
          <p:cNvSpPr>
            <a:spLocks noGrp="1"/>
          </p:cNvSpPr>
          <p:nvPr>
            <p:ph type="body" sz="quarter" idx="13"/>
          </p:nvPr>
        </p:nvSpPr>
        <p:spPr>
          <a:xfrm>
            <a:off x="570567" y="1099595"/>
            <a:ext cx="6392033" cy="5562359"/>
          </a:xfrm>
        </p:spPr>
        <p:txBody>
          <a:bodyPr anchor="ctr"/>
          <a:lstStyle/>
          <a:p>
            <a:r>
              <a:rPr lang="en-US" sz="2600"/>
              <a:t>Can you </a:t>
            </a:r>
            <a:r>
              <a:rPr lang="en-US" sz="2600">
                <a:solidFill>
                  <a:schemeClr val="accent5">
                    <a:lumMod val="50000"/>
                  </a:schemeClr>
                </a:solidFill>
              </a:rPr>
              <a:t>detect t</a:t>
            </a:r>
            <a:r>
              <a:rPr lang="en-US" sz="2600"/>
              <a:t>he organism you’re looking for?</a:t>
            </a:r>
          </a:p>
          <a:p>
            <a:pPr lvl="1"/>
            <a:r>
              <a:rPr lang="en-US" sz="2600">
                <a:solidFill>
                  <a:schemeClr val="accent5">
                    <a:lumMod val="50000"/>
                  </a:schemeClr>
                </a:solidFill>
                <a:latin typeface="Calibri" panose="020F0502020204030204" pitchFamily="34" charset="0"/>
                <a:cs typeface="Calibri" panose="020F0502020204030204" pitchFamily="34" charset="0"/>
              </a:rPr>
              <a:t>Generally, yes! But...</a:t>
            </a:r>
          </a:p>
          <a:p>
            <a:pPr lvl="1"/>
            <a:r>
              <a:rPr lang="en-US" sz="2600">
                <a:solidFill>
                  <a:schemeClr val="accent5">
                    <a:lumMod val="50000"/>
                  </a:schemeClr>
                </a:solidFill>
                <a:latin typeface="Calibri" panose="020F0502020204030204" pitchFamily="34" charset="0"/>
                <a:cs typeface="Calibri" panose="020F0502020204030204" pitchFamily="34" charset="0"/>
              </a:rPr>
              <a:t>It depends on the taxa, environment, and assay design</a:t>
            </a:r>
            <a:r>
              <a:rPr lang="en-US" sz="3400">
                <a:solidFill>
                  <a:schemeClr val="accent5">
                    <a:lumMod val="50000"/>
                  </a:schemeClr>
                </a:solidFill>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3B614988-0021-886B-9E59-5C007432E11B}"/>
              </a:ext>
            </a:extLst>
          </p:cNvPr>
          <p:cNvSpPr txBox="1"/>
          <p:nvPr/>
        </p:nvSpPr>
        <p:spPr>
          <a:xfrm>
            <a:off x="258050" y="153899"/>
            <a:ext cx="8677606" cy="769441"/>
          </a:xfrm>
          <a:prstGeom prst="rect">
            <a:avLst/>
          </a:prstGeom>
          <a:noFill/>
        </p:spPr>
        <p:txBody>
          <a:bodyPr wrap="square" rtlCol="0">
            <a:spAutoFit/>
          </a:bodyPr>
          <a:lstStyle/>
          <a:p>
            <a:r>
              <a:rPr lang="en-CA" sz="4400" b="1">
                <a:solidFill>
                  <a:schemeClr val="bg1">
                    <a:lumMod val="95000"/>
                  </a:schemeClr>
                </a:solidFill>
                <a:latin typeface="+mj-lt"/>
                <a:cs typeface="Calibri" panose="020F0502020204030204" pitchFamily="34" charset="0"/>
              </a:rPr>
              <a:t>What is a successful eDNA study?</a:t>
            </a:r>
          </a:p>
        </p:txBody>
      </p:sp>
      <p:pic>
        <p:nvPicPr>
          <p:cNvPr id="10" name="Graphic 9" descr="Bug under magnifying glass with solid fill">
            <a:extLst>
              <a:ext uri="{FF2B5EF4-FFF2-40B4-BE49-F238E27FC236}">
                <a16:creationId xmlns:a16="http://schemas.microsoft.com/office/drawing/2014/main" id="{9D36E3EF-8EA6-3FC3-3F1E-FEB5191094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6201" y="2325207"/>
            <a:ext cx="2166394" cy="2166394"/>
          </a:xfrm>
          <a:prstGeom prst="rect">
            <a:avLst/>
          </a:prstGeom>
        </p:spPr>
      </p:pic>
    </p:spTree>
    <p:extLst>
      <p:ext uri="{BB962C8B-B14F-4D97-AF65-F5344CB8AC3E}">
        <p14:creationId xmlns:p14="http://schemas.microsoft.com/office/powerpoint/2010/main" val="420298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E930A-1B4D-86C4-CFE9-ED22438952C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4FE5255-AC57-14F2-586C-44DDF81B8ECC}"/>
              </a:ext>
            </a:extLst>
          </p:cNvPr>
          <p:cNvSpPr>
            <a:spLocks noGrp="1"/>
          </p:cNvSpPr>
          <p:nvPr>
            <p:ph type="body" sz="quarter" idx="13"/>
          </p:nvPr>
        </p:nvSpPr>
        <p:spPr>
          <a:xfrm>
            <a:off x="570567" y="1099595"/>
            <a:ext cx="7079668" cy="5562359"/>
          </a:xfrm>
        </p:spPr>
        <p:txBody>
          <a:bodyPr anchor="ctr"/>
          <a:lstStyle/>
          <a:p>
            <a:r>
              <a:rPr lang="en-US" sz="2600"/>
              <a:t>Can you distinguish between closely related taxa?</a:t>
            </a:r>
          </a:p>
          <a:p>
            <a:pPr lvl="1"/>
            <a:r>
              <a:rPr lang="en-US" sz="2600">
                <a:solidFill>
                  <a:schemeClr val="accent5">
                    <a:lumMod val="50000"/>
                  </a:schemeClr>
                </a:solidFill>
                <a:latin typeface="Calibri" panose="020F0502020204030204" pitchFamily="34" charset="0"/>
                <a:cs typeface="Calibri" panose="020F0502020204030204" pitchFamily="34" charset="0"/>
              </a:rPr>
              <a:t>Often yes. But…</a:t>
            </a:r>
          </a:p>
          <a:p>
            <a:pPr lvl="1"/>
            <a:r>
              <a:rPr lang="en-US" sz="2600">
                <a:solidFill>
                  <a:schemeClr val="accent5">
                    <a:lumMod val="50000"/>
                  </a:schemeClr>
                </a:solidFill>
                <a:latin typeface="Calibri" panose="020F0502020204030204" pitchFamily="34" charset="0"/>
                <a:cs typeface="Calibri" panose="020F0502020204030204" pitchFamily="34" charset="0"/>
              </a:rPr>
              <a:t>Taxonomy isn’t perfect, and DNA fragments aren’t an entire organism</a:t>
            </a:r>
          </a:p>
          <a:p>
            <a:pPr lvl="1"/>
            <a:r>
              <a:rPr lang="en-US" sz="2600">
                <a:solidFill>
                  <a:schemeClr val="accent5">
                    <a:lumMod val="50000"/>
                  </a:schemeClr>
                </a:solidFill>
                <a:latin typeface="Calibri" panose="020F0502020204030204" pitchFamily="34" charset="0"/>
                <a:cs typeface="Calibri" panose="020F0502020204030204" pitchFamily="34" charset="0"/>
              </a:rPr>
              <a:t>Organisms vary genetically over geographic distance</a:t>
            </a:r>
          </a:p>
          <a:p>
            <a:pPr lvl="1"/>
            <a:r>
              <a:rPr lang="en-US" sz="2600">
                <a:solidFill>
                  <a:schemeClr val="accent5">
                    <a:lumMod val="50000"/>
                  </a:schemeClr>
                </a:solidFill>
                <a:latin typeface="Calibri" panose="020F0502020204030204" pitchFamily="34" charset="0"/>
                <a:cs typeface="Calibri" panose="020F0502020204030204" pitchFamily="34" charset="0"/>
              </a:rPr>
              <a:t>Management decisions are made either on taxonomic units (species, genera, DUs) or specific metrics (species richness, evenness) </a:t>
            </a:r>
          </a:p>
          <a:p>
            <a:pPr lvl="1"/>
            <a:r>
              <a:rPr lang="en-US" sz="2600">
                <a:solidFill>
                  <a:schemeClr val="accent5">
                    <a:lumMod val="50000"/>
                  </a:schemeClr>
                </a:solidFill>
                <a:latin typeface="Calibri" panose="020F0502020204030204" pitchFamily="34" charset="0"/>
                <a:cs typeface="Calibri" panose="020F0502020204030204" pitchFamily="34" charset="0"/>
              </a:rPr>
              <a:t>It depends on the taxa, assay design, and </a:t>
            </a:r>
            <a:r>
              <a:rPr lang="en-US" sz="2600" b="1">
                <a:solidFill>
                  <a:schemeClr val="accent5">
                    <a:lumMod val="50000"/>
                  </a:schemeClr>
                </a:solidFill>
                <a:latin typeface="Calibri" panose="020F0502020204030204" pitchFamily="34" charset="0"/>
                <a:cs typeface="Calibri" panose="020F0502020204030204" pitchFamily="34" charset="0"/>
              </a:rPr>
              <a:t>reference databases</a:t>
            </a:r>
            <a:r>
              <a:rPr lang="en-US" sz="2600">
                <a:solidFill>
                  <a:schemeClr val="accent5">
                    <a:lumMod val="50000"/>
                  </a:schemeClr>
                </a:solidFill>
                <a:latin typeface="Calibri" panose="020F0502020204030204" pitchFamily="34" charset="0"/>
                <a:cs typeface="Calibri" panose="020F0502020204030204" pitchFamily="34" charset="0"/>
              </a:rPr>
              <a:t>. </a:t>
            </a:r>
          </a:p>
          <a:p>
            <a:pPr marL="457200" lvl="1" indent="0">
              <a:buNone/>
            </a:pPr>
            <a:endParaRPr lang="en-US" sz="2600">
              <a:solidFill>
                <a:schemeClr val="accent5">
                  <a:lumMod val="50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B2F0B4D-805E-D11E-7AC8-5E463B3E80C5}"/>
              </a:ext>
            </a:extLst>
          </p:cNvPr>
          <p:cNvSpPr txBox="1"/>
          <p:nvPr/>
        </p:nvSpPr>
        <p:spPr>
          <a:xfrm>
            <a:off x="258050" y="153899"/>
            <a:ext cx="8677606" cy="769441"/>
          </a:xfrm>
          <a:prstGeom prst="rect">
            <a:avLst/>
          </a:prstGeom>
          <a:noFill/>
        </p:spPr>
        <p:txBody>
          <a:bodyPr wrap="square" rtlCol="0">
            <a:spAutoFit/>
          </a:bodyPr>
          <a:lstStyle/>
          <a:p>
            <a:r>
              <a:rPr lang="en-CA" sz="4400" b="1">
                <a:solidFill>
                  <a:schemeClr val="bg1">
                    <a:lumMod val="95000"/>
                  </a:schemeClr>
                </a:solidFill>
                <a:latin typeface="+mj-lt"/>
                <a:cs typeface="Calibri" panose="020F0502020204030204" pitchFamily="34" charset="0"/>
              </a:rPr>
              <a:t>What is a successful eDNA study?</a:t>
            </a:r>
          </a:p>
        </p:txBody>
      </p:sp>
      <p:pic>
        <p:nvPicPr>
          <p:cNvPr id="7" name="Graphic 6" descr="Bee with solid fill">
            <a:extLst>
              <a:ext uri="{FF2B5EF4-FFF2-40B4-BE49-F238E27FC236}">
                <a16:creationId xmlns:a16="http://schemas.microsoft.com/office/drawing/2014/main" id="{48004DFD-86CE-F097-3360-A3F8D8739F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8146" y="3171238"/>
            <a:ext cx="1435710" cy="1435710"/>
          </a:xfrm>
          <a:prstGeom prst="rect">
            <a:avLst/>
          </a:prstGeom>
        </p:spPr>
      </p:pic>
      <p:pic>
        <p:nvPicPr>
          <p:cNvPr id="12" name="Graphic 11" descr="Beetle with solid fill">
            <a:extLst>
              <a:ext uri="{FF2B5EF4-FFF2-40B4-BE49-F238E27FC236}">
                <a16:creationId xmlns:a16="http://schemas.microsoft.com/office/drawing/2014/main" id="{FC5E5606-E54C-8B63-F4F1-293654FE4F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2492" y="3168344"/>
            <a:ext cx="1435711" cy="1435711"/>
          </a:xfrm>
          <a:prstGeom prst="rect">
            <a:avLst/>
          </a:prstGeom>
        </p:spPr>
      </p:pic>
      <p:pic>
        <p:nvPicPr>
          <p:cNvPr id="14" name="Graphic 13" descr="Fork In Road outline">
            <a:extLst>
              <a:ext uri="{FF2B5EF4-FFF2-40B4-BE49-F238E27FC236}">
                <a16:creationId xmlns:a16="http://schemas.microsoft.com/office/drawing/2014/main" id="{B6851316-25E4-D547-748D-EE82749D3D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64390" y="3689655"/>
            <a:ext cx="914400" cy="914400"/>
          </a:xfrm>
          <a:prstGeom prst="rect">
            <a:avLst/>
          </a:prstGeom>
        </p:spPr>
      </p:pic>
    </p:spTree>
    <p:extLst>
      <p:ext uri="{BB962C8B-B14F-4D97-AF65-F5344CB8AC3E}">
        <p14:creationId xmlns:p14="http://schemas.microsoft.com/office/powerpoint/2010/main" val="121507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1160C5-BCD3-A07C-8A1C-010D46A4E5DB}"/>
              </a:ext>
            </a:extLst>
          </p:cNvPr>
          <p:cNvSpPr>
            <a:spLocks noGrp="1"/>
          </p:cNvSpPr>
          <p:nvPr>
            <p:ph type="sldNum" sz="quarter" idx="4"/>
          </p:nvPr>
        </p:nvSpPr>
        <p:spPr/>
        <p:txBody>
          <a:bodyPr/>
          <a:lstStyle/>
          <a:p>
            <a:fld id="{97593E37-06DA-3E48-AB8E-4FBC316E41BB}" type="slidenum">
              <a:rPr lang="en-US" smtClean="0"/>
              <a:pPr/>
              <a:t>19</a:t>
            </a:fld>
            <a:endParaRPr lang="en-US"/>
          </a:p>
        </p:txBody>
      </p:sp>
      <p:sp>
        <p:nvSpPr>
          <p:cNvPr id="5" name="Text Placeholder 4">
            <a:extLst>
              <a:ext uri="{FF2B5EF4-FFF2-40B4-BE49-F238E27FC236}">
                <a16:creationId xmlns:a16="http://schemas.microsoft.com/office/drawing/2014/main" id="{B37FA584-A34C-BE58-497A-756186D876A6}"/>
              </a:ext>
            </a:extLst>
          </p:cNvPr>
          <p:cNvSpPr>
            <a:spLocks noGrp="1"/>
          </p:cNvSpPr>
          <p:nvPr>
            <p:ph type="body" sz="quarter" idx="13"/>
          </p:nvPr>
        </p:nvSpPr>
        <p:spPr>
          <a:xfrm>
            <a:off x="531812" y="1938331"/>
            <a:ext cx="5656785" cy="4252681"/>
          </a:xfrm>
        </p:spPr>
        <p:txBody>
          <a:bodyPr/>
          <a:lstStyle/>
          <a:p>
            <a:pPr marL="0" indent="0">
              <a:buNone/>
            </a:pPr>
            <a:r>
              <a:rPr lang="en-US" sz="2400"/>
              <a:t>For successful projects, users need to:</a:t>
            </a:r>
          </a:p>
          <a:p>
            <a:r>
              <a:rPr lang="en-US" sz="2400"/>
              <a:t>Develop appropriate and useable bioinformatic and statistical methods for data analysis</a:t>
            </a:r>
          </a:p>
          <a:p>
            <a:r>
              <a:rPr lang="en-CA" sz="2400"/>
              <a:t>Create/curate databases of verified reference sequences appropriate for western Canadian samples</a:t>
            </a:r>
          </a:p>
          <a:p>
            <a:r>
              <a:rPr lang="en-CA" sz="2400"/>
              <a:t>Evaluate databases and data results on biologically relevant scales</a:t>
            </a:r>
          </a:p>
        </p:txBody>
      </p:sp>
      <p:sp>
        <p:nvSpPr>
          <p:cNvPr id="6" name="Text Placeholder 2">
            <a:extLst>
              <a:ext uri="{FF2B5EF4-FFF2-40B4-BE49-F238E27FC236}">
                <a16:creationId xmlns:a16="http://schemas.microsoft.com/office/drawing/2014/main" id="{6F5C9261-46D3-3EC1-6279-15D4B764BAE7}"/>
              </a:ext>
            </a:extLst>
          </p:cNvPr>
          <p:cNvSpPr txBox="1">
            <a:spLocks/>
          </p:cNvSpPr>
          <p:nvPr/>
        </p:nvSpPr>
        <p:spPr>
          <a:xfrm>
            <a:off x="242683" y="251605"/>
            <a:ext cx="9725281" cy="36512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a:buNone/>
              <a:defRPr sz="2400" kern="1200">
                <a:solidFill>
                  <a:srgbClr val="003A7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Tx/>
              <a:buNone/>
              <a:defRPr sz="1600" i="1" kern="1200">
                <a:solidFill>
                  <a:srgbClr val="003A7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1600" kern="1200">
                <a:solidFill>
                  <a:srgbClr val="003A7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rgbClr val="003A7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rgbClr val="003A7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4400" b="1">
                <a:solidFill>
                  <a:schemeClr val="bg1">
                    <a:lumMod val="95000"/>
                  </a:schemeClr>
                </a:solidFill>
                <a:latin typeface="+mj-lt"/>
                <a:cs typeface="Calibri" panose="020F0502020204030204" pitchFamily="34" charset="0"/>
              </a:rPr>
              <a:t>What is a successful eDNA study?</a:t>
            </a:r>
          </a:p>
        </p:txBody>
      </p:sp>
      <p:pic>
        <p:nvPicPr>
          <p:cNvPr id="9" name="Picture 8">
            <a:extLst>
              <a:ext uri="{FF2B5EF4-FFF2-40B4-BE49-F238E27FC236}">
                <a16:creationId xmlns:a16="http://schemas.microsoft.com/office/drawing/2014/main" id="{80A474AA-16A2-D859-B879-5A82CED8768B}"/>
              </a:ext>
            </a:extLst>
          </p:cNvPr>
          <p:cNvPicPr>
            <a:picLocks noChangeAspect="1"/>
          </p:cNvPicPr>
          <p:nvPr/>
        </p:nvPicPr>
        <p:blipFill>
          <a:blip r:embed="rId3"/>
          <a:srcRect t="7955" b="6331"/>
          <a:stretch/>
        </p:blipFill>
        <p:spPr>
          <a:xfrm>
            <a:off x="6535215" y="979713"/>
            <a:ext cx="5656785" cy="5878287"/>
          </a:xfrm>
          <a:prstGeom prst="rect">
            <a:avLst/>
          </a:prstGeom>
        </p:spPr>
      </p:pic>
      <p:grpSp>
        <p:nvGrpSpPr>
          <p:cNvPr id="11" name="Group 10">
            <a:extLst>
              <a:ext uri="{FF2B5EF4-FFF2-40B4-BE49-F238E27FC236}">
                <a16:creationId xmlns:a16="http://schemas.microsoft.com/office/drawing/2014/main" id="{3161F48A-5C45-8DD2-FD52-5785978184F0}"/>
              </a:ext>
            </a:extLst>
          </p:cNvPr>
          <p:cNvGrpSpPr/>
          <p:nvPr/>
        </p:nvGrpSpPr>
        <p:grpSpPr>
          <a:xfrm>
            <a:off x="6678994" y="1430668"/>
            <a:ext cx="5202945" cy="3434867"/>
            <a:chOff x="6678994" y="1430668"/>
            <a:chExt cx="5202945" cy="3434867"/>
          </a:xfrm>
        </p:grpSpPr>
        <p:sp>
          <p:nvSpPr>
            <p:cNvPr id="4" name="Rectangle: Rounded Corners 3">
              <a:extLst>
                <a:ext uri="{FF2B5EF4-FFF2-40B4-BE49-F238E27FC236}">
                  <a16:creationId xmlns:a16="http://schemas.microsoft.com/office/drawing/2014/main" id="{5121D6B0-F01F-65C1-7803-C28BC25A6DE8}"/>
                </a:ext>
              </a:extLst>
            </p:cNvPr>
            <p:cNvSpPr/>
            <p:nvPr/>
          </p:nvSpPr>
          <p:spPr>
            <a:xfrm>
              <a:off x="6845274" y="1809818"/>
              <a:ext cx="5036665" cy="30557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939444A4-161E-C327-A6BB-4A799ED198CE}"/>
                </a:ext>
              </a:extLst>
            </p:cNvPr>
            <p:cNvSpPr txBox="1"/>
            <p:nvPr/>
          </p:nvSpPr>
          <p:spPr>
            <a:xfrm>
              <a:off x="7008158" y="2121958"/>
              <a:ext cx="4710896" cy="2308324"/>
            </a:xfrm>
            <a:prstGeom prst="rect">
              <a:avLst/>
            </a:prstGeom>
            <a:noFill/>
          </p:spPr>
          <p:txBody>
            <a:bodyPr wrap="square" rtlCol="0">
              <a:spAutoFit/>
            </a:bodyPr>
            <a:lstStyle/>
            <a:p>
              <a:endParaRPr lang="en-US" sz="2400" b="1">
                <a:solidFill>
                  <a:schemeClr val="bg1">
                    <a:lumMod val="95000"/>
                  </a:schemeClr>
                </a:solidFill>
                <a:latin typeface="Calibri" panose="020F0502020204030204" pitchFamily="34" charset="0"/>
                <a:cs typeface="Calibri" panose="020F0502020204030204" pitchFamily="34" charset="0"/>
              </a:endParaRPr>
            </a:p>
            <a:p>
              <a:r>
                <a:rPr lang="en-US" sz="2400" b="1">
                  <a:solidFill>
                    <a:schemeClr val="bg1">
                      <a:lumMod val="95000"/>
                    </a:schemeClr>
                  </a:solidFill>
                  <a:latin typeface="Calibri" panose="020F0502020204030204" pitchFamily="34" charset="0"/>
                  <a:cs typeface="Calibri" panose="020F0502020204030204" pitchFamily="34" charset="0"/>
                </a:rPr>
                <a:t>We’d love your help collecting local tissue samples! Insects, Fish, Amphibians, Plants, etc. </a:t>
              </a:r>
            </a:p>
            <a:p>
              <a:endParaRPr lang="en-US" sz="2400" b="1">
                <a:solidFill>
                  <a:schemeClr val="bg1">
                    <a:lumMod val="95000"/>
                  </a:schemeClr>
                </a:solidFill>
                <a:latin typeface="Calibri" panose="020F0502020204030204" pitchFamily="34" charset="0"/>
                <a:cs typeface="Calibri" panose="020F0502020204030204" pitchFamily="34" charset="0"/>
              </a:endParaRPr>
            </a:p>
            <a:p>
              <a:r>
                <a:rPr lang="en-US" sz="2400" b="1">
                  <a:solidFill>
                    <a:schemeClr val="bg1">
                      <a:lumMod val="95000"/>
                    </a:schemeClr>
                  </a:solidFill>
                  <a:latin typeface="Calibri" panose="020F0502020204030204" pitchFamily="34" charset="0"/>
                  <a:cs typeface="Calibri" panose="020F0502020204030204" pitchFamily="34" charset="0"/>
                </a:rPr>
                <a:t>Jori.Harrison@InnoTechAlberta.ca</a:t>
              </a:r>
              <a:endParaRPr lang="en-CA" sz="2400" b="1">
                <a:solidFill>
                  <a:schemeClr val="bg1">
                    <a:lumMod val="95000"/>
                  </a:schemeClr>
                </a:solidFill>
                <a:latin typeface="Calibri" panose="020F0502020204030204" pitchFamily="34" charset="0"/>
                <a:cs typeface="Calibri" panose="020F0502020204030204" pitchFamily="34" charset="0"/>
              </a:endParaRPr>
            </a:p>
          </p:txBody>
        </p:sp>
        <p:sp>
          <p:nvSpPr>
            <p:cNvPr id="8" name="Star: 5 Points 7">
              <a:extLst>
                <a:ext uri="{FF2B5EF4-FFF2-40B4-BE49-F238E27FC236}">
                  <a16:creationId xmlns:a16="http://schemas.microsoft.com/office/drawing/2014/main" id="{D3BB154F-9864-7F9C-7C3E-2FD0E722532D}"/>
                </a:ext>
              </a:extLst>
            </p:cNvPr>
            <p:cNvSpPr/>
            <p:nvPr/>
          </p:nvSpPr>
          <p:spPr>
            <a:xfrm rot="20203830">
              <a:off x="6678994" y="1430668"/>
              <a:ext cx="1395901" cy="1015326"/>
            </a:xfrm>
            <a:prstGeom prst="star5">
              <a:avLst/>
            </a:prstGeom>
            <a:solidFill>
              <a:schemeClr val="accent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Rectangle 11">
            <a:extLst>
              <a:ext uri="{FF2B5EF4-FFF2-40B4-BE49-F238E27FC236}">
                <a16:creationId xmlns:a16="http://schemas.microsoft.com/office/drawing/2014/main" id="{EFF2AAD3-4F6D-84FE-D7C6-C91F2C3F1084}"/>
              </a:ext>
            </a:extLst>
          </p:cNvPr>
          <p:cNvSpPr/>
          <p:nvPr/>
        </p:nvSpPr>
        <p:spPr>
          <a:xfrm>
            <a:off x="544010" y="6066293"/>
            <a:ext cx="474562" cy="4483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21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1097280" y="286603"/>
            <a:ext cx="10058400" cy="749491"/>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CA"/>
              <a:t>Thank you</a:t>
            </a:r>
            <a:endParaRPr/>
          </a:p>
        </p:txBody>
      </p:sp>
      <p:sp>
        <p:nvSpPr>
          <p:cNvPr id="118" name="Google Shape;118;p2"/>
          <p:cNvSpPr txBox="1">
            <a:spLocks noGrp="1"/>
          </p:cNvSpPr>
          <p:nvPr>
            <p:ph type="body" idx="1"/>
          </p:nvPr>
        </p:nvSpPr>
        <p:spPr>
          <a:xfrm>
            <a:off x="344487" y="970479"/>
            <a:ext cx="4270085" cy="3611716"/>
          </a:xfrm>
          <a:prstGeom prst="rect">
            <a:avLst/>
          </a:prstGeom>
          <a:noFill/>
          <a:ln>
            <a:noFill/>
          </a:ln>
        </p:spPr>
        <p:txBody>
          <a:bodyPr spcFirstLastPara="1" wrap="square" lIns="0" tIns="45700" rIns="0" bIns="45700" anchor="t" anchorCtr="0">
            <a:normAutofit fontScale="92500" lnSpcReduction="10000"/>
          </a:bodyPr>
          <a:lstStyle/>
          <a:p>
            <a:pPr marL="0" lvl="0" indent="0" algn="l" rtl="0">
              <a:lnSpc>
                <a:spcPct val="90000"/>
              </a:lnSpc>
              <a:spcBef>
                <a:spcPts val="0"/>
              </a:spcBef>
              <a:spcAft>
                <a:spcPts val="0"/>
              </a:spcAft>
              <a:buSzPts val="2000"/>
              <a:buNone/>
            </a:pPr>
            <a:r>
              <a:rPr lang="en-CA"/>
              <a:t>Extend grateful acknowledgement to Alberta Innovates, Innotech Alberta, University of Alberta, Mitacs Accelerate grants. </a:t>
            </a:r>
            <a:endParaRPr/>
          </a:p>
          <a:p>
            <a:pPr marL="91440" lvl="0" indent="-127000" algn="l" rtl="0">
              <a:lnSpc>
                <a:spcPct val="90000"/>
              </a:lnSpc>
              <a:spcBef>
                <a:spcPts val="1400"/>
              </a:spcBef>
              <a:spcAft>
                <a:spcPts val="0"/>
              </a:spcAft>
              <a:buSzPts val="2000"/>
              <a:buChar char=" "/>
            </a:pPr>
            <a:r>
              <a:rPr lang="en-CA"/>
              <a:t>We would also like to thank Diane </a:t>
            </a:r>
            <a:r>
              <a:rPr lang="en-CA" err="1"/>
              <a:t>Haughland</a:t>
            </a:r>
            <a:r>
              <a:rPr lang="en-CA"/>
              <a:t>, Scott Nielsen, Brian Eaton, Sue Koziel for support and supervision</a:t>
            </a:r>
            <a:endParaRPr/>
          </a:p>
        </p:txBody>
      </p:sp>
      <p:pic>
        <p:nvPicPr>
          <p:cNvPr id="119" name="Google Shape;119;p2"/>
          <p:cNvPicPr preferRelativeResize="0"/>
          <p:nvPr/>
        </p:nvPicPr>
        <p:blipFill rotWithShape="1">
          <a:blip r:embed="rId3">
            <a:alphaModFix/>
          </a:blip>
          <a:srcRect/>
          <a:stretch/>
        </p:blipFill>
        <p:spPr>
          <a:xfrm>
            <a:off x="7517200" y="3690107"/>
            <a:ext cx="4579690" cy="2576076"/>
          </a:xfrm>
          <a:prstGeom prst="rect">
            <a:avLst/>
          </a:prstGeom>
          <a:noFill/>
          <a:ln>
            <a:noFill/>
          </a:ln>
        </p:spPr>
      </p:pic>
      <p:pic>
        <p:nvPicPr>
          <p:cNvPr id="120" name="Google Shape;120;p2"/>
          <p:cNvPicPr preferRelativeResize="0"/>
          <p:nvPr/>
        </p:nvPicPr>
        <p:blipFill rotWithShape="1">
          <a:blip r:embed="rId4">
            <a:alphaModFix/>
          </a:blip>
          <a:srcRect/>
          <a:stretch/>
        </p:blipFill>
        <p:spPr>
          <a:xfrm>
            <a:off x="7034213" y="74923"/>
            <a:ext cx="5157787" cy="2857500"/>
          </a:xfrm>
          <a:prstGeom prst="rect">
            <a:avLst/>
          </a:prstGeom>
          <a:noFill/>
          <a:ln>
            <a:noFill/>
          </a:ln>
        </p:spPr>
      </p:pic>
      <p:pic>
        <p:nvPicPr>
          <p:cNvPr id="121" name="Google Shape;121;p2"/>
          <p:cNvPicPr preferRelativeResize="0"/>
          <p:nvPr/>
        </p:nvPicPr>
        <p:blipFill rotWithShape="1">
          <a:blip r:embed="rId5">
            <a:alphaModFix/>
          </a:blip>
          <a:srcRect/>
          <a:stretch/>
        </p:blipFill>
        <p:spPr>
          <a:xfrm>
            <a:off x="521477" y="4582195"/>
            <a:ext cx="5043467" cy="1305326"/>
          </a:xfrm>
          <a:prstGeom prst="rect">
            <a:avLst/>
          </a:prstGeom>
          <a:noFill/>
          <a:ln>
            <a:noFill/>
          </a:ln>
        </p:spPr>
      </p:pic>
      <p:pic>
        <p:nvPicPr>
          <p:cNvPr id="122" name="Google Shape;122;p2"/>
          <p:cNvPicPr preferRelativeResize="0"/>
          <p:nvPr/>
        </p:nvPicPr>
        <p:blipFill rotWithShape="1">
          <a:blip r:embed="rId6">
            <a:alphaModFix/>
          </a:blip>
          <a:srcRect/>
          <a:stretch/>
        </p:blipFill>
        <p:spPr>
          <a:xfrm>
            <a:off x="4674801" y="329888"/>
            <a:ext cx="2316007" cy="3480338"/>
          </a:xfrm>
          <a:prstGeom prst="rect">
            <a:avLst/>
          </a:prstGeom>
          <a:noFill/>
          <a:ln>
            <a:noFill/>
          </a:ln>
        </p:spPr>
      </p:pic>
      <p:pic>
        <p:nvPicPr>
          <p:cNvPr id="123" name="Google Shape;123;p2"/>
          <p:cNvPicPr preferRelativeResize="0"/>
          <p:nvPr/>
        </p:nvPicPr>
        <p:blipFill rotWithShape="1">
          <a:blip r:embed="rId7">
            <a:alphaModFix/>
          </a:blip>
          <a:srcRect/>
          <a:stretch/>
        </p:blipFill>
        <p:spPr>
          <a:xfrm>
            <a:off x="7034213" y="2565320"/>
            <a:ext cx="5157788" cy="1070599"/>
          </a:xfrm>
          <a:prstGeom prst="rect">
            <a:avLst/>
          </a:prstGeom>
          <a:noFill/>
          <a:ln>
            <a:noFill/>
          </a:ln>
        </p:spPr>
      </p:pic>
      <p:grpSp>
        <p:nvGrpSpPr>
          <p:cNvPr id="2" name="Group 1">
            <a:extLst>
              <a:ext uri="{FF2B5EF4-FFF2-40B4-BE49-F238E27FC236}">
                <a16:creationId xmlns:a16="http://schemas.microsoft.com/office/drawing/2014/main" id="{5A3CE0DE-74B1-8B8E-D7E2-57B572AC1B2D}"/>
              </a:ext>
            </a:extLst>
          </p:cNvPr>
          <p:cNvGrpSpPr/>
          <p:nvPr/>
        </p:nvGrpSpPr>
        <p:grpSpPr>
          <a:xfrm>
            <a:off x="5789548" y="4873330"/>
            <a:ext cx="2023575" cy="1698067"/>
            <a:chOff x="8248320" y="5602223"/>
            <a:chExt cx="1255777" cy="1255777"/>
          </a:xfrm>
        </p:grpSpPr>
        <p:pic>
          <p:nvPicPr>
            <p:cNvPr id="3" name="Google Shape;149;p10">
              <a:extLst>
                <a:ext uri="{FF2B5EF4-FFF2-40B4-BE49-F238E27FC236}">
                  <a16:creationId xmlns:a16="http://schemas.microsoft.com/office/drawing/2014/main" id="{1A9D6E78-4312-C509-1C14-FA80039BF0B6}"/>
                </a:ext>
              </a:extLst>
            </p:cNvPr>
            <p:cNvPicPr preferRelativeResize="0"/>
            <p:nvPr/>
          </p:nvPicPr>
          <p:blipFill rotWithShape="1">
            <a:blip r:embed="rId8">
              <a:alphaModFix/>
            </a:blip>
            <a:srcRect/>
            <a:stretch/>
          </p:blipFill>
          <p:spPr>
            <a:xfrm rot="10800000">
              <a:off x="8248320" y="5602223"/>
              <a:ext cx="1255777" cy="1255777"/>
            </a:xfrm>
            <a:prstGeom prst="rect">
              <a:avLst/>
            </a:prstGeom>
            <a:noFill/>
            <a:ln>
              <a:noFill/>
            </a:ln>
          </p:spPr>
        </p:pic>
        <p:pic>
          <p:nvPicPr>
            <p:cNvPr id="4" name="Google Shape;150;p10">
              <a:extLst>
                <a:ext uri="{FF2B5EF4-FFF2-40B4-BE49-F238E27FC236}">
                  <a16:creationId xmlns:a16="http://schemas.microsoft.com/office/drawing/2014/main" id="{419EA568-CC11-74F7-3CE5-FF1439FD538D}"/>
                </a:ext>
              </a:extLst>
            </p:cNvPr>
            <p:cNvPicPr preferRelativeResize="0"/>
            <p:nvPr/>
          </p:nvPicPr>
          <p:blipFill rotWithShape="1">
            <a:blip r:embed="rId9">
              <a:alphaModFix/>
            </a:blip>
            <a:srcRect/>
            <a:stretch/>
          </p:blipFill>
          <p:spPr>
            <a:xfrm>
              <a:off x="8527084" y="5901823"/>
              <a:ext cx="734823" cy="491906"/>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0D649-E31A-7C9C-2F8A-225C37E8035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F60EDE7-007A-D154-8903-84A77D27A871}"/>
              </a:ext>
            </a:extLst>
          </p:cNvPr>
          <p:cNvSpPr>
            <a:spLocks noGrp="1"/>
          </p:cNvSpPr>
          <p:nvPr>
            <p:ph type="body" sz="quarter" idx="13"/>
          </p:nvPr>
        </p:nvSpPr>
        <p:spPr>
          <a:xfrm>
            <a:off x="570567" y="1099595"/>
            <a:ext cx="6904606" cy="5562359"/>
          </a:xfrm>
        </p:spPr>
        <p:txBody>
          <a:bodyPr anchor="ctr"/>
          <a:lstStyle/>
          <a:p>
            <a:r>
              <a:rPr lang="en-US" sz="2600"/>
              <a:t>Can you identify if an organism isn’t there?</a:t>
            </a:r>
          </a:p>
          <a:p>
            <a:pPr lvl="1"/>
            <a:r>
              <a:rPr lang="en-US" sz="2600">
                <a:solidFill>
                  <a:schemeClr val="accent5">
                    <a:lumMod val="50000"/>
                  </a:schemeClr>
                </a:solidFill>
                <a:latin typeface="Calibri" panose="020F0502020204030204" pitchFamily="34" charset="0"/>
                <a:cs typeface="Calibri" panose="020F0502020204030204" pitchFamily="34" charset="0"/>
              </a:rPr>
              <a:t>No.</a:t>
            </a:r>
            <a:endParaRPr lang="en-US" sz="3400">
              <a:solidFill>
                <a:schemeClr val="accent5">
                  <a:lumMod val="50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BBB93F6-9F7B-6D02-EFE0-27DB61223425}"/>
              </a:ext>
            </a:extLst>
          </p:cNvPr>
          <p:cNvSpPr txBox="1"/>
          <p:nvPr/>
        </p:nvSpPr>
        <p:spPr>
          <a:xfrm>
            <a:off x="258050" y="153899"/>
            <a:ext cx="8677606" cy="769441"/>
          </a:xfrm>
          <a:prstGeom prst="rect">
            <a:avLst/>
          </a:prstGeom>
          <a:noFill/>
        </p:spPr>
        <p:txBody>
          <a:bodyPr wrap="square" rtlCol="0">
            <a:spAutoFit/>
          </a:bodyPr>
          <a:lstStyle/>
          <a:p>
            <a:r>
              <a:rPr lang="en-CA" sz="4400" b="1">
                <a:solidFill>
                  <a:schemeClr val="bg1">
                    <a:lumMod val="95000"/>
                  </a:schemeClr>
                </a:solidFill>
                <a:latin typeface="+mj-lt"/>
                <a:cs typeface="Calibri" panose="020F0502020204030204" pitchFamily="34" charset="0"/>
              </a:rPr>
              <a:t>What is a successful eDNA study?</a:t>
            </a:r>
          </a:p>
        </p:txBody>
      </p:sp>
      <p:pic>
        <p:nvPicPr>
          <p:cNvPr id="7" name="Graphic 6" descr="Magnifying glass with solid fill">
            <a:extLst>
              <a:ext uri="{FF2B5EF4-FFF2-40B4-BE49-F238E27FC236}">
                <a16:creationId xmlns:a16="http://schemas.microsoft.com/office/drawing/2014/main" id="{26E2DA01-635F-4B58-9EA5-696386B837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8987" y="2890333"/>
            <a:ext cx="1950805" cy="1950805"/>
          </a:xfrm>
          <a:prstGeom prst="rect">
            <a:avLst/>
          </a:prstGeom>
        </p:spPr>
      </p:pic>
    </p:spTree>
    <p:extLst>
      <p:ext uri="{BB962C8B-B14F-4D97-AF65-F5344CB8AC3E}">
        <p14:creationId xmlns:p14="http://schemas.microsoft.com/office/powerpoint/2010/main" val="210590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EECEB-411D-9360-22FB-DDDFDEB814B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BA3ABB6-0B35-6846-8C55-5852B479EBE7}"/>
              </a:ext>
            </a:extLst>
          </p:cNvPr>
          <p:cNvSpPr>
            <a:spLocks noGrp="1"/>
          </p:cNvSpPr>
          <p:nvPr>
            <p:ph type="body" sz="quarter" idx="13"/>
          </p:nvPr>
        </p:nvSpPr>
        <p:spPr>
          <a:xfrm>
            <a:off x="255061" y="1207949"/>
            <a:ext cx="4881248" cy="5562359"/>
          </a:xfrm>
        </p:spPr>
        <p:txBody>
          <a:bodyPr anchor="ctr"/>
          <a:lstStyle/>
          <a:p>
            <a:r>
              <a:rPr lang="en-US" sz="2600"/>
              <a:t>Can you tell where the organism was/when it was there?</a:t>
            </a:r>
          </a:p>
          <a:p>
            <a:pPr lvl="1"/>
            <a:r>
              <a:rPr lang="en-US" sz="2600">
                <a:solidFill>
                  <a:schemeClr val="accent5">
                    <a:lumMod val="50000"/>
                  </a:schemeClr>
                </a:solidFill>
                <a:latin typeface="Calibri" panose="020F0502020204030204" pitchFamily="34" charset="0"/>
                <a:cs typeface="Calibri" panose="020F0502020204030204" pitchFamily="34" charset="0"/>
              </a:rPr>
              <a:t>We’re getting there</a:t>
            </a:r>
          </a:p>
          <a:p>
            <a:pPr lvl="1"/>
            <a:r>
              <a:rPr lang="en-US" sz="2600">
                <a:solidFill>
                  <a:schemeClr val="accent5">
                    <a:lumMod val="50000"/>
                  </a:schemeClr>
                </a:solidFill>
                <a:latin typeface="Calibri" panose="020F0502020204030204" pitchFamily="34" charset="0"/>
                <a:cs typeface="Calibri" panose="020F0502020204030204" pitchFamily="34" charset="0"/>
              </a:rPr>
              <a:t>It depends heavily on the environment</a:t>
            </a:r>
          </a:p>
          <a:p>
            <a:pPr lvl="1"/>
            <a:r>
              <a:rPr lang="en-US" sz="2600">
                <a:solidFill>
                  <a:schemeClr val="accent5">
                    <a:lumMod val="50000"/>
                  </a:schemeClr>
                </a:solidFill>
                <a:latin typeface="Calibri" panose="020F0502020204030204" pitchFamily="34" charset="0"/>
                <a:cs typeface="Calibri" panose="020F0502020204030204" pitchFamily="34" charset="0"/>
              </a:rPr>
              <a:t>*For bulk DNA samples, this is not an issue. </a:t>
            </a:r>
            <a:endParaRPr lang="en-US" sz="3400">
              <a:solidFill>
                <a:schemeClr val="accent5">
                  <a:lumMod val="50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520B05F-D104-326F-E65E-08C44F604081}"/>
              </a:ext>
            </a:extLst>
          </p:cNvPr>
          <p:cNvSpPr txBox="1"/>
          <p:nvPr/>
        </p:nvSpPr>
        <p:spPr>
          <a:xfrm>
            <a:off x="258050" y="153899"/>
            <a:ext cx="8677606" cy="769441"/>
          </a:xfrm>
          <a:prstGeom prst="rect">
            <a:avLst/>
          </a:prstGeom>
          <a:noFill/>
        </p:spPr>
        <p:txBody>
          <a:bodyPr wrap="square" rtlCol="0">
            <a:spAutoFit/>
          </a:bodyPr>
          <a:lstStyle/>
          <a:p>
            <a:r>
              <a:rPr lang="en-CA" sz="4400" b="1">
                <a:solidFill>
                  <a:schemeClr val="bg1">
                    <a:lumMod val="95000"/>
                  </a:schemeClr>
                </a:solidFill>
                <a:latin typeface="+mj-lt"/>
                <a:cs typeface="Calibri" panose="020F0502020204030204" pitchFamily="34" charset="0"/>
              </a:rPr>
              <a:t>What is a successful eDNA study?</a:t>
            </a:r>
          </a:p>
        </p:txBody>
      </p:sp>
      <p:sp>
        <p:nvSpPr>
          <p:cNvPr id="12" name="Rectangle 11">
            <a:extLst>
              <a:ext uri="{FF2B5EF4-FFF2-40B4-BE49-F238E27FC236}">
                <a16:creationId xmlns:a16="http://schemas.microsoft.com/office/drawing/2014/main" id="{81E39B83-1D6E-28A9-F942-89B7B79588B6}"/>
              </a:ext>
            </a:extLst>
          </p:cNvPr>
          <p:cNvSpPr/>
          <p:nvPr/>
        </p:nvSpPr>
        <p:spPr>
          <a:xfrm>
            <a:off x="10355009" y="5190513"/>
            <a:ext cx="2075107"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600"/>
              <a:t>Harrison et al 2019</a:t>
            </a:r>
          </a:p>
        </p:txBody>
      </p:sp>
      <p:pic>
        <p:nvPicPr>
          <p:cNvPr id="13" name="Picture 12">
            <a:extLst>
              <a:ext uri="{FF2B5EF4-FFF2-40B4-BE49-F238E27FC236}">
                <a16:creationId xmlns:a16="http://schemas.microsoft.com/office/drawing/2014/main" id="{CC03A0F0-2401-5C48-F4A6-FCBC25988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425" y="1693333"/>
            <a:ext cx="6817575" cy="3471334"/>
          </a:xfrm>
          <a:prstGeom prst="rect">
            <a:avLst/>
          </a:prstGeom>
        </p:spPr>
      </p:pic>
    </p:spTree>
    <p:extLst>
      <p:ext uri="{BB962C8B-B14F-4D97-AF65-F5344CB8AC3E}">
        <p14:creationId xmlns:p14="http://schemas.microsoft.com/office/powerpoint/2010/main" val="261753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E4C4D-8E16-63FF-DE44-DCABBD84A7F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EFFEF14-E89A-5C86-A99D-8DE83C648BEE}"/>
              </a:ext>
            </a:extLst>
          </p:cNvPr>
          <p:cNvSpPr>
            <a:spLocks noGrp="1"/>
          </p:cNvSpPr>
          <p:nvPr>
            <p:ph type="body" sz="quarter" idx="13"/>
          </p:nvPr>
        </p:nvSpPr>
        <p:spPr>
          <a:xfrm>
            <a:off x="570567" y="1099595"/>
            <a:ext cx="6392033" cy="5562359"/>
          </a:xfrm>
        </p:spPr>
        <p:txBody>
          <a:bodyPr anchor="ctr"/>
          <a:lstStyle/>
          <a:p>
            <a:r>
              <a:rPr lang="en-US" sz="2600"/>
              <a:t>Can you quantify how many organisms are there?</a:t>
            </a:r>
          </a:p>
          <a:p>
            <a:pPr lvl="1"/>
            <a:r>
              <a:rPr lang="en-US" sz="2600">
                <a:solidFill>
                  <a:schemeClr val="accent5">
                    <a:lumMod val="50000"/>
                  </a:schemeClr>
                </a:solidFill>
                <a:latin typeface="Calibri" panose="020F0502020204030204" pitchFamily="34" charset="0"/>
                <a:cs typeface="Calibri" panose="020F0502020204030204" pitchFamily="34" charset="0"/>
              </a:rPr>
              <a:t>We are very good at quantifying how much DNA is in a sample, BUT</a:t>
            </a:r>
          </a:p>
          <a:p>
            <a:pPr lvl="1"/>
            <a:r>
              <a:rPr lang="en-US" sz="2600">
                <a:solidFill>
                  <a:schemeClr val="accent5">
                    <a:lumMod val="50000"/>
                  </a:schemeClr>
                </a:solidFill>
                <a:latin typeface="Calibri" panose="020F0502020204030204" pitchFamily="34" charset="0"/>
                <a:cs typeface="Calibri" panose="020F0502020204030204" pitchFamily="34" charset="0"/>
              </a:rPr>
              <a:t>Relating the amount of DNA in a sample to the organism abundance is much more challenging.</a:t>
            </a:r>
          </a:p>
          <a:p>
            <a:pPr lvl="1"/>
            <a:r>
              <a:rPr lang="en-US" sz="2600">
                <a:solidFill>
                  <a:schemeClr val="accent5">
                    <a:lumMod val="50000"/>
                  </a:schemeClr>
                </a:solidFill>
                <a:latin typeface="Calibri" panose="020F0502020204030204" pitchFamily="34" charset="0"/>
                <a:cs typeface="Calibri" panose="020F0502020204030204" pitchFamily="34" charset="0"/>
              </a:rPr>
              <a:t>This is much more likely to be successful with bulk DNA than eDNA</a:t>
            </a:r>
            <a:r>
              <a:rPr lang="en-US" sz="3400">
                <a:solidFill>
                  <a:schemeClr val="accent5">
                    <a:lumMod val="50000"/>
                  </a:schemeClr>
                </a:solidFill>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80A45BBA-7804-8842-AE56-125172AE6ED3}"/>
              </a:ext>
            </a:extLst>
          </p:cNvPr>
          <p:cNvSpPr txBox="1"/>
          <p:nvPr/>
        </p:nvSpPr>
        <p:spPr>
          <a:xfrm>
            <a:off x="258050" y="153899"/>
            <a:ext cx="8677606" cy="769441"/>
          </a:xfrm>
          <a:prstGeom prst="rect">
            <a:avLst/>
          </a:prstGeom>
          <a:noFill/>
        </p:spPr>
        <p:txBody>
          <a:bodyPr wrap="square" rtlCol="0">
            <a:spAutoFit/>
          </a:bodyPr>
          <a:lstStyle/>
          <a:p>
            <a:r>
              <a:rPr lang="en-CA" sz="4400" b="1">
                <a:solidFill>
                  <a:schemeClr val="bg1">
                    <a:lumMod val="95000"/>
                  </a:schemeClr>
                </a:solidFill>
                <a:latin typeface="+mj-lt"/>
                <a:cs typeface="Calibri" panose="020F0502020204030204" pitchFamily="34" charset="0"/>
              </a:rPr>
              <a:t>What is a successful eDNA study?</a:t>
            </a:r>
          </a:p>
        </p:txBody>
      </p:sp>
      <p:pic>
        <p:nvPicPr>
          <p:cNvPr id="1026" name="Picture 2">
            <a:extLst>
              <a:ext uri="{FF2B5EF4-FFF2-40B4-BE49-F238E27FC236}">
                <a16:creationId xmlns:a16="http://schemas.microsoft.com/office/drawing/2014/main" id="{F81B808E-3F5C-C695-AC85-7ABF5C332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5656" y="2052001"/>
            <a:ext cx="2019534" cy="2712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1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C3C16-DCE3-C211-D918-5CCF222E4CB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F4A8B5E-954F-A61B-B503-B585D68F77F3}"/>
              </a:ext>
            </a:extLst>
          </p:cNvPr>
          <p:cNvSpPr>
            <a:spLocks noGrp="1"/>
          </p:cNvSpPr>
          <p:nvPr>
            <p:ph type="body" sz="quarter" idx="13"/>
          </p:nvPr>
        </p:nvSpPr>
        <p:spPr>
          <a:xfrm>
            <a:off x="1238492" y="1032983"/>
            <a:ext cx="9942653" cy="4860485"/>
          </a:xfrm>
        </p:spPr>
        <p:txBody>
          <a:bodyPr/>
          <a:lstStyle/>
          <a:p>
            <a:pPr marL="0" indent="0">
              <a:buNone/>
            </a:pPr>
            <a:endParaRPr lang="en-US" sz="2600"/>
          </a:p>
          <a:p>
            <a:pPr marL="0" indent="0" algn="ctr">
              <a:buNone/>
            </a:pPr>
            <a:r>
              <a:rPr lang="en-US" sz="4400"/>
              <a:t>So, does eDNA work?</a:t>
            </a:r>
          </a:p>
          <a:p>
            <a:pPr marL="0" indent="0" algn="ctr">
              <a:buNone/>
            </a:pPr>
            <a:endParaRPr lang="en-US" sz="4400"/>
          </a:p>
          <a:p>
            <a:pPr marL="0" indent="0" algn="ctr">
              <a:buNone/>
            </a:pPr>
            <a:r>
              <a:rPr lang="en-US" sz="4400"/>
              <a:t>eDNA studies can give very useful information, but need environment and taxa specific validation and appropriate constraints on interpretation </a:t>
            </a:r>
          </a:p>
        </p:txBody>
      </p:sp>
    </p:spTree>
    <p:extLst>
      <p:ext uri="{BB962C8B-B14F-4D97-AF65-F5344CB8AC3E}">
        <p14:creationId xmlns:p14="http://schemas.microsoft.com/office/powerpoint/2010/main" val="2104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Google Shape;194;p7"/>
          <p:cNvSpPr txBox="1">
            <a:spLocks noGrp="1"/>
          </p:cNvSpPr>
          <p:nvPr>
            <p:ph type="body" sz="quarter" idx="11"/>
          </p:nvPr>
        </p:nvSpPr>
        <p:spPr>
          <a:xfrm>
            <a:off x="327055" y="1385498"/>
            <a:ext cx="6816715" cy="4165621"/>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CA" dirty="0">
                <a:latin typeface="Calibri"/>
                <a:cs typeface="Calibri"/>
              </a:rPr>
              <a:t>Exclusive habitat for many lifeforms (birds, reptiles, vascular plants, lichens)</a:t>
            </a:r>
          </a:p>
          <a:p>
            <a:pPr>
              <a:spcBef>
                <a:spcPts val="0"/>
              </a:spcBef>
              <a:buSzPts val="2000"/>
            </a:pPr>
            <a:endParaRPr lang="en-CA" dirty="0">
              <a:latin typeface="Calibri"/>
              <a:cs typeface="Calibri"/>
            </a:endParaRPr>
          </a:p>
          <a:p>
            <a:pPr marL="91440" indent="-127000">
              <a:spcBef>
                <a:spcPts val="0"/>
              </a:spcBef>
              <a:buSzPts val="2000"/>
              <a:buChar char=" "/>
            </a:pPr>
            <a:r>
              <a:rPr lang="en-CA" dirty="0">
                <a:latin typeface="Calibri"/>
                <a:cs typeface="Calibri"/>
              </a:rPr>
              <a:t>Cryptic species not well understood</a:t>
            </a:r>
          </a:p>
          <a:p>
            <a:pPr marL="91440" indent="-127000">
              <a:spcBef>
                <a:spcPts val="0"/>
              </a:spcBef>
              <a:buSzPts val="2000"/>
              <a:buChar char=" "/>
            </a:pPr>
            <a:endParaRPr lang="en-CA" dirty="0">
              <a:latin typeface="Calibri"/>
              <a:cs typeface="Calibri"/>
            </a:endParaRPr>
          </a:p>
          <a:p>
            <a:pPr marL="91440" lvl="0" indent="-127000" algn="l" rtl="0">
              <a:lnSpc>
                <a:spcPct val="90000"/>
              </a:lnSpc>
              <a:spcBef>
                <a:spcPts val="1400"/>
              </a:spcBef>
              <a:spcAft>
                <a:spcPts val="0"/>
              </a:spcAft>
              <a:buSzPts val="2000"/>
              <a:buChar char=" "/>
            </a:pPr>
            <a:r>
              <a:rPr lang="en-CA" dirty="0">
                <a:latin typeface="Calibri"/>
                <a:cs typeface="Calibri"/>
              </a:rPr>
              <a:t>Losing space (and diversity) at a rapid rate</a:t>
            </a:r>
            <a:endParaRPr dirty="0">
              <a:latin typeface="Calibri"/>
              <a:cs typeface="Calibri"/>
            </a:endParaRPr>
          </a:p>
          <a:p>
            <a:pPr marL="91440" lvl="0" indent="-127000" algn="l" rtl="0">
              <a:lnSpc>
                <a:spcPct val="90000"/>
              </a:lnSpc>
              <a:spcBef>
                <a:spcPts val="1400"/>
              </a:spcBef>
              <a:spcAft>
                <a:spcPts val="0"/>
              </a:spcAft>
              <a:buSzPts val="2000"/>
              <a:buChar char=" "/>
            </a:pPr>
            <a:endParaRPr lang="en-CA" dirty="0"/>
          </a:p>
          <a:p>
            <a:pPr marL="91440" lvl="0" indent="-127000" algn="l" rtl="0">
              <a:lnSpc>
                <a:spcPct val="90000"/>
              </a:lnSpc>
              <a:spcBef>
                <a:spcPts val="1400"/>
              </a:spcBef>
              <a:spcAft>
                <a:spcPts val="0"/>
              </a:spcAft>
              <a:buSzPts val="2000"/>
              <a:buChar char=" "/>
            </a:pPr>
            <a:r>
              <a:rPr lang="en-CA" dirty="0">
                <a:latin typeface="Calibri"/>
                <a:cs typeface="Calibri"/>
              </a:rPr>
              <a:t>Track shifts in communities</a:t>
            </a:r>
            <a:endParaRPr dirty="0">
              <a:latin typeface="Calibri"/>
              <a:cs typeface="Calibri"/>
            </a:endParaRPr>
          </a:p>
          <a:p>
            <a:pPr marL="91440" lvl="0" indent="0" algn="l" rtl="0">
              <a:lnSpc>
                <a:spcPct val="90000"/>
              </a:lnSpc>
              <a:spcBef>
                <a:spcPts val="1400"/>
              </a:spcBef>
              <a:spcAft>
                <a:spcPts val="0"/>
              </a:spcAft>
              <a:buSzPts val="2000"/>
              <a:buNone/>
            </a:pPr>
            <a:endParaRPr/>
          </a:p>
        </p:txBody>
      </p:sp>
      <p:sp>
        <p:nvSpPr>
          <p:cNvPr id="193" name="Google Shape;193;p7"/>
          <p:cNvSpPr txBox="1">
            <a:spLocks noGrp="1"/>
          </p:cNvSpPr>
          <p:nvPr>
            <p:ph type="title" idx="4294967295"/>
          </p:nvPr>
        </p:nvSpPr>
        <p:spPr>
          <a:xfrm>
            <a:off x="0" y="-532171"/>
            <a:ext cx="8316283" cy="144938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Calibri"/>
              <a:buNone/>
            </a:pPr>
            <a:r>
              <a:rPr lang="en-CA" sz="4000">
                <a:solidFill>
                  <a:srgbClr val="FFFFFF"/>
                </a:solidFill>
              </a:rPr>
              <a:t>Monitoring Grassland Biodiversity</a:t>
            </a:r>
            <a:endParaRPr sz="4000">
              <a:solidFill>
                <a:srgbClr val="FFFFFF"/>
              </a:solidFill>
            </a:endParaRPr>
          </a:p>
        </p:txBody>
      </p:sp>
      <p:pic>
        <p:nvPicPr>
          <p:cNvPr id="195" name="Google Shape;195;p7"/>
          <p:cNvPicPr preferRelativeResize="0"/>
          <p:nvPr/>
        </p:nvPicPr>
        <p:blipFill rotWithShape="1">
          <a:blip r:embed="rId3">
            <a:alphaModFix/>
          </a:blip>
          <a:srcRect b="8394"/>
          <a:stretch/>
        </p:blipFill>
        <p:spPr>
          <a:xfrm>
            <a:off x="7364802" y="563464"/>
            <a:ext cx="4628791" cy="535936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6"/>
          <p:cNvSpPr txBox="1">
            <a:spLocks noGrp="1"/>
          </p:cNvSpPr>
          <p:nvPr>
            <p:ph type="body" sz="quarter" idx="14"/>
          </p:nvPr>
        </p:nvSpPr>
        <p:spPr>
          <a:xfrm>
            <a:off x="362467" y="1044274"/>
            <a:ext cx="4275969" cy="5040700"/>
          </a:xfrm>
          <a:prstGeom prst="rect">
            <a:avLst/>
          </a:prstGeom>
          <a:noFill/>
          <a:ln>
            <a:noFill/>
          </a:ln>
        </p:spPr>
        <p:txBody>
          <a:bodyPr spcFirstLastPara="1" wrap="square" lIns="0" tIns="45700" rIns="0" bIns="45700" anchor="t" anchorCtr="0">
            <a:noAutofit/>
          </a:bodyPr>
          <a:lstStyle/>
          <a:p>
            <a:pPr marL="91440" lvl="0" indent="-152400" algn="l" rtl="0">
              <a:lnSpc>
                <a:spcPct val="90000"/>
              </a:lnSpc>
              <a:spcBef>
                <a:spcPts val="0"/>
              </a:spcBef>
              <a:spcAft>
                <a:spcPts val="0"/>
              </a:spcAft>
              <a:buSzPts val="2400"/>
              <a:buChar char=" "/>
            </a:pPr>
            <a:r>
              <a:rPr lang="en-CA" sz="2800" dirty="0">
                <a:latin typeface="Calibri"/>
                <a:cs typeface="Calibri"/>
              </a:rPr>
              <a:t>Army of taxonomists required to identify biodiversity</a:t>
            </a:r>
            <a:endParaRPr sz="2800">
              <a:latin typeface="Calibri"/>
              <a:cs typeface="Calibri"/>
            </a:endParaRPr>
          </a:p>
          <a:p>
            <a:pPr marL="91440" indent="-152400">
              <a:lnSpc>
                <a:spcPct val="90000"/>
              </a:lnSpc>
              <a:spcBef>
                <a:spcPts val="1400"/>
              </a:spcBef>
              <a:buSzPts val="2400"/>
              <a:buChar char=" "/>
            </a:pPr>
            <a:r>
              <a:rPr lang="en-CA" sz="2800">
                <a:latin typeface="Calibri"/>
                <a:cs typeface="Calibri"/>
              </a:rPr>
              <a:t>Plant blindness</a:t>
            </a:r>
            <a:endParaRPr sz="2800">
              <a:latin typeface="Calibri"/>
              <a:cs typeface="Calibri"/>
            </a:endParaRPr>
          </a:p>
          <a:p>
            <a:pPr marL="91440" lvl="0" indent="-152400" algn="l" rtl="0">
              <a:lnSpc>
                <a:spcPct val="90000"/>
              </a:lnSpc>
              <a:spcBef>
                <a:spcPts val="1400"/>
              </a:spcBef>
              <a:spcAft>
                <a:spcPts val="0"/>
              </a:spcAft>
              <a:buSzPts val="2400"/>
              <a:buChar char=" "/>
            </a:pPr>
            <a:r>
              <a:rPr lang="en-CA" sz="2800">
                <a:latin typeface="Calibri"/>
                <a:cs typeface="Calibri"/>
              </a:rPr>
              <a:t>Reliance on vouchers and </a:t>
            </a:r>
            <a:r>
              <a:rPr lang="en-CA" sz="2800" dirty="0">
                <a:latin typeface="Calibri"/>
                <a:cs typeface="Calibri"/>
              </a:rPr>
              <a:t>dichotomous keys</a:t>
            </a:r>
            <a:endParaRPr sz="2800">
              <a:latin typeface="Calibri"/>
              <a:cs typeface="Calibri"/>
            </a:endParaRPr>
          </a:p>
          <a:p>
            <a:pPr marL="91440" lvl="0" indent="-152400" algn="l" rtl="0">
              <a:lnSpc>
                <a:spcPct val="90000"/>
              </a:lnSpc>
              <a:spcBef>
                <a:spcPts val="1400"/>
              </a:spcBef>
              <a:spcAft>
                <a:spcPts val="0"/>
              </a:spcAft>
              <a:buSzPts val="2400"/>
              <a:buChar char=" "/>
            </a:pPr>
            <a:r>
              <a:rPr lang="en-CA" sz="2800" dirty="0">
                <a:latin typeface="Calibri"/>
                <a:cs typeface="Calibri"/>
              </a:rPr>
              <a:t>Novel technologies act as a tool to add to the tool kit of monitoring methodology</a:t>
            </a:r>
            <a:endParaRPr sz="2800" dirty="0">
              <a:latin typeface="Calibri"/>
              <a:cs typeface="Calibri"/>
            </a:endParaRPr>
          </a:p>
          <a:p>
            <a:pPr marL="91440" lvl="0" indent="0" algn="l" rtl="0">
              <a:lnSpc>
                <a:spcPct val="90000"/>
              </a:lnSpc>
              <a:spcBef>
                <a:spcPts val="1400"/>
              </a:spcBef>
              <a:spcAft>
                <a:spcPts val="0"/>
              </a:spcAft>
              <a:buSzPts val="2400"/>
              <a:buNone/>
            </a:pPr>
            <a:endParaRPr sz="2400"/>
          </a:p>
          <a:p>
            <a:pPr marL="91440" lvl="0" indent="0" algn="l" rtl="0">
              <a:lnSpc>
                <a:spcPct val="90000"/>
              </a:lnSpc>
              <a:spcBef>
                <a:spcPts val="1400"/>
              </a:spcBef>
              <a:spcAft>
                <a:spcPts val="0"/>
              </a:spcAft>
              <a:buSzPts val="2000"/>
              <a:buNone/>
            </a:pPr>
            <a:endParaRPr/>
          </a:p>
        </p:txBody>
      </p:sp>
      <p:sp>
        <p:nvSpPr>
          <p:cNvPr id="16" name="Text Placeholder 15">
            <a:extLst>
              <a:ext uri="{FF2B5EF4-FFF2-40B4-BE49-F238E27FC236}">
                <a16:creationId xmlns:a16="http://schemas.microsoft.com/office/drawing/2014/main" id="{177DB82F-A2BE-2563-0737-2D589D1876DF}"/>
              </a:ext>
            </a:extLst>
          </p:cNvPr>
          <p:cNvSpPr>
            <a:spLocks noGrp="1"/>
          </p:cNvSpPr>
          <p:nvPr>
            <p:ph type="body" sz="quarter" idx="15"/>
          </p:nvPr>
        </p:nvSpPr>
        <p:spPr>
          <a:xfrm>
            <a:off x="365089" y="302758"/>
            <a:ext cx="11311096" cy="647701"/>
          </a:xfrm>
        </p:spPr>
        <p:txBody>
          <a:bodyPr lIns="91440" tIns="45720" rIns="91440" bIns="45720" anchor="t"/>
          <a:lstStyle/>
          <a:p>
            <a:r>
              <a:rPr lang="en-US">
                <a:latin typeface="Calibri"/>
                <a:cs typeface="Calibri"/>
              </a:rPr>
              <a:t>Conventional Surveys</a:t>
            </a:r>
            <a:endParaRPr lang="en-US"/>
          </a:p>
        </p:txBody>
      </p:sp>
      <p:pic>
        <p:nvPicPr>
          <p:cNvPr id="187" name="Google Shape;187;p6"/>
          <p:cNvPicPr preferRelativeResize="0"/>
          <p:nvPr/>
        </p:nvPicPr>
        <p:blipFill rotWithShape="1">
          <a:blip r:embed="rId3">
            <a:alphaModFix/>
          </a:blip>
          <a:srcRect l="9925" t="8050" b="19497"/>
          <a:stretch/>
        </p:blipFill>
        <p:spPr>
          <a:xfrm>
            <a:off x="4925983" y="1031818"/>
            <a:ext cx="7266017" cy="438565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2" name="Text Placeholder 1">
            <a:extLst>
              <a:ext uri="{FF2B5EF4-FFF2-40B4-BE49-F238E27FC236}">
                <a16:creationId xmlns:a16="http://schemas.microsoft.com/office/drawing/2014/main" id="{502DB85A-4AA8-0CB5-11A9-F47631310E78}"/>
              </a:ext>
            </a:extLst>
          </p:cNvPr>
          <p:cNvSpPr>
            <a:spLocks noGrp="1"/>
          </p:cNvSpPr>
          <p:nvPr>
            <p:ph type="body" sz="quarter" idx="11"/>
          </p:nvPr>
        </p:nvSpPr>
        <p:spPr>
          <a:xfrm>
            <a:off x="212035" y="1040441"/>
            <a:ext cx="11945776" cy="667049"/>
          </a:xfrm>
        </p:spPr>
        <p:txBody>
          <a:bodyPr lIns="91440" tIns="45720" rIns="91440" bIns="45720" anchor="t"/>
          <a:lstStyle/>
          <a:p>
            <a:r>
              <a:rPr lang="en-US" dirty="0">
                <a:latin typeface="Calibri"/>
                <a:cs typeface="Calibri"/>
              </a:rPr>
              <a:t>Simultaneously identify multiple species from the collection of an environmental sample. </a:t>
            </a:r>
            <a:endParaRPr lang="en-US" dirty="0"/>
          </a:p>
        </p:txBody>
      </p:sp>
      <p:sp>
        <p:nvSpPr>
          <p:cNvPr id="3" name="Text Placeholder 2">
            <a:extLst>
              <a:ext uri="{FF2B5EF4-FFF2-40B4-BE49-F238E27FC236}">
                <a16:creationId xmlns:a16="http://schemas.microsoft.com/office/drawing/2014/main" id="{94747BB5-F9E4-A962-F944-9B73D91A77B3}"/>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2648CEC1-E573-55F0-2266-68B38990EE84}"/>
              </a:ext>
            </a:extLst>
          </p:cNvPr>
          <p:cNvSpPr>
            <a:spLocks noGrp="1"/>
          </p:cNvSpPr>
          <p:nvPr>
            <p:ph type="body" sz="quarter" idx="13"/>
          </p:nvPr>
        </p:nvSpPr>
        <p:spPr/>
        <p:txBody>
          <a:bodyPr/>
          <a:lstStyle/>
          <a:p>
            <a:endParaRPr lang="en-US"/>
          </a:p>
        </p:txBody>
      </p:sp>
      <p:sp>
        <p:nvSpPr>
          <p:cNvPr id="138" name="Google Shape;138;p5"/>
          <p:cNvSpPr txBox="1">
            <a:spLocks noGrp="1"/>
          </p:cNvSpPr>
          <p:nvPr>
            <p:ph type="title" idx="4294967295"/>
          </p:nvPr>
        </p:nvSpPr>
        <p:spPr>
          <a:xfrm>
            <a:off x="235789" y="-489039"/>
            <a:ext cx="10058400" cy="144938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CA">
                <a:solidFill>
                  <a:srgbClr val="FFFFFF"/>
                </a:solidFill>
              </a:rPr>
              <a:t>eDNA concepts</a:t>
            </a:r>
            <a:endParaRPr>
              <a:solidFill>
                <a:srgbClr val="FFFFFF"/>
              </a:solidFill>
            </a:endParaRPr>
          </a:p>
        </p:txBody>
      </p:sp>
      <p:pic>
        <p:nvPicPr>
          <p:cNvPr id="5" name="Picture 4" descr="A diagram of different organisms&#10;&#10;Description automatically generated">
            <a:extLst>
              <a:ext uri="{FF2B5EF4-FFF2-40B4-BE49-F238E27FC236}">
                <a16:creationId xmlns:a16="http://schemas.microsoft.com/office/drawing/2014/main" id="{EE3FB737-C59E-1CF1-C0B8-9B586AD35329}"/>
              </a:ext>
            </a:extLst>
          </p:cNvPr>
          <p:cNvPicPr>
            <a:picLocks noChangeAspect="1"/>
          </p:cNvPicPr>
          <p:nvPr/>
        </p:nvPicPr>
        <p:blipFill>
          <a:blip r:embed="rId3"/>
          <a:stretch>
            <a:fillRect/>
          </a:stretch>
        </p:blipFill>
        <p:spPr>
          <a:xfrm>
            <a:off x="0" y="1401065"/>
            <a:ext cx="12192000" cy="497602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F36BB1-5324-D298-33C5-B5722C640B39}"/>
              </a:ext>
            </a:extLst>
          </p:cNvPr>
          <p:cNvSpPr>
            <a:spLocks noGrp="1"/>
          </p:cNvSpPr>
          <p:nvPr>
            <p:ph type="sldNum" sz="quarter" idx="4"/>
          </p:nvPr>
        </p:nvSpPr>
        <p:spPr/>
        <p:txBody>
          <a:bodyPr/>
          <a:lstStyle/>
          <a:p>
            <a:fld id="{97593E37-06DA-3E48-AB8E-4FBC316E41BB}" type="slidenum">
              <a:rPr lang="en-US" smtClean="0"/>
              <a:pPr/>
              <a:t>27</a:t>
            </a:fld>
            <a:endParaRPr lang="en-US"/>
          </a:p>
        </p:txBody>
      </p:sp>
      <p:sp>
        <p:nvSpPr>
          <p:cNvPr id="3" name="Text Placeholder 2">
            <a:extLst>
              <a:ext uri="{FF2B5EF4-FFF2-40B4-BE49-F238E27FC236}">
                <a16:creationId xmlns:a16="http://schemas.microsoft.com/office/drawing/2014/main" id="{1022D237-A643-CCE7-B4D8-E4479B292C1A}"/>
              </a:ext>
            </a:extLst>
          </p:cNvPr>
          <p:cNvSpPr>
            <a:spLocks noGrp="1"/>
          </p:cNvSpPr>
          <p:nvPr>
            <p:ph type="body" sz="quarter" idx="11"/>
          </p:nvPr>
        </p:nvSpPr>
        <p:spPr>
          <a:xfrm>
            <a:off x="269546" y="335951"/>
            <a:ext cx="6468004" cy="537653"/>
          </a:xfrm>
        </p:spPr>
        <p:txBody>
          <a:bodyPr lIns="91440" tIns="45720" rIns="91440" bIns="45720" anchor="t"/>
          <a:lstStyle/>
          <a:p>
            <a:r>
              <a:rPr lang="en-US" sz="3200" dirty="0">
                <a:solidFill>
                  <a:srgbClr val="FFFFFF"/>
                </a:solidFill>
                <a:latin typeface="Calibri"/>
                <a:cs typeface="Calibri"/>
              </a:rPr>
              <a:t>Goals of eDNA</a:t>
            </a:r>
            <a:endParaRPr lang="en-US" sz="3200" dirty="0">
              <a:solidFill>
                <a:srgbClr val="FFFFFF"/>
              </a:solidFill>
            </a:endParaRPr>
          </a:p>
        </p:txBody>
      </p:sp>
      <p:sp>
        <p:nvSpPr>
          <p:cNvPr id="5" name="Text Placeholder 4">
            <a:extLst>
              <a:ext uri="{FF2B5EF4-FFF2-40B4-BE49-F238E27FC236}">
                <a16:creationId xmlns:a16="http://schemas.microsoft.com/office/drawing/2014/main" id="{C295DD09-E1F1-C8B3-C398-9FFC6C3104CD}"/>
              </a:ext>
            </a:extLst>
          </p:cNvPr>
          <p:cNvSpPr>
            <a:spLocks noGrp="1"/>
          </p:cNvSpPr>
          <p:nvPr>
            <p:ph type="body" sz="quarter" idx="13"/>
          </p:nvPr>
        </p:nvSpPr>
        <p:spPr>
          <a:xfrm>
            <a:off x="853634" y="1488856"/>
            <a:ext cx="2988684" cy="4319958"/>
          </a:xfrm>
        </p:spPr>
        <p:txBody>
          <a:bodyPr lIns="91440" tIns="45720" rIns="91440" bIns="45720" anchor="t"/>
          <a:lstStyle/>
          <a:p>
            <a:pPr marL="0" indent="0">
              <a:buNone/>
            </a:pPr>
            <a:r>
              <a:rPr lang="en-US" dirty="0">
                <a:latin typeface="Calibri"/>
                <a:cs typeface="Calibri"/>
              </a:rPr>
              <a:t>Develop community DNA and eDNA tools  for biodiversity surveys. </a:t>
            </a:r>
          </a:p>
          <a:p>
            <a:pPr marL="0" indent="0">
              <a:buNone/>
            </a:pPr>
            <a:endParaRPr lang="en-US" dirty="0"/>
          </a:p>
          <a:p>
            <a:pPr marL="0" indent="0">
              <a:buNone/>
            </a:pPr>
            <a:r>
              <a:rPr lang="en-US" dirty="0">
                <a:latin typeface="Calibri"/>
                <a:cs typeface="Calibri"/>
              </a:rPr>
              <a:t>Determine if it can be an appropriate test for monitoring in our grasslands</a:t>
            </a:r>
            <a:endParaRPr lang="en-US" dirty="0"/>
          </a:p>
          <a:p>
            <a:pPr marL="0" indent="0">
              <a:buNone/>
            </a:pPr>
            <a:endParaRPr lang="en-US" dirty="0"/>
          </a:p>
          <a:p>
            <a:pPr marL="0" indent="0">
              <a:buNone/>
            </a:pPr>
            <a:r>
              <a:rPr lang="en-US" dirty="0">
                <a:latin typeface="Calibri"/>
                <a:cs typeface="Calibri"/>
              </a:rPr>
              <a:t>Multivariate analyses</a:t>
            </a:r>
            <a:endParaRPr lang="en-US" dirty="0"/>
          </a:p>
          <a:p>
            <a:pPr marL="0" indent="0">
              <a:buNone/>
            </a:pPr>
            <a:endParaRPr lang="en-US" dirty="0"/>
          </a:p>
          <a:p>
            <a:pPr marL="0" indent="0">
              <a:buNone/>
            </a:pPr>
            <a:endParaRPr lang="en-US" dirty="0"/>
          </a:p>
          <a:p>
            <a:pPr marL="0" indent="0">
              <a:buNone/>
            </a:pPr>
            <a:endParaRPr lang="en-US" dirty="0"/>
          </a:p>
        </p:txBody>
      </p:sp>
      <p:pic>
        <p:nvPicPr>
          <p:cNvPr id="7" name="Google Shape;253;p13" descr="A diagram of different types of health&#10;&#10;Description automatically generated">
            <a:extLst>
              <a:ext uri="{FF2B5EF4-FFF2-40B4-BE49-F238E27FC236}">
                <a16:creationId xmlns:a16="http://schemas.microsoft.com/office/drawing/2014/main" id="{28F84186-E59F-11A1-0C90-F84A7EED6C75}"/>
              </a:ext>
            </a:extLst>
          </p:cNvPr>
          <p:cNvPicPr preferRelativeResize="0"/>
          <p:nvPr/>
        </p:nvPicPr>
        <p:blipFill rotWithShape="1">
          <a:blip r:embed="rId3">
            <a:alphaModFix/>
          </a:blip>
          <a:srcRect/>
          <a:stretch/>
        </p:blipFill>
        <p:spPr>
          <a:xfrm>
            <a:off x="3841450" y="1306246"/>
            <a:ext cx="7486672" cy="4683370"/>
          </a:xfrm>
          <a:prstGeom prst="rect">
            <a:avLst/>
          </a:prstGeom>
          <a:noFill/>
          <a:ln>
            <a:noFill/>
          </a:ln>
        </p:spPr>
      </p:pic>
    </p:spTree>
    <p:extLst>
      <p:ext uri="{BB962C8B-B14F-4D97-AF65-F5344CB8AC3E}">
        <p14:creationId xmlns:p14="http://schemas.microsoft.com/office/powerpoint/2010/main" val="544897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FAE4805-0D0C-68F3-F58C-2F95BBB2316B}"/>
              </a:ext>
            </a:extLst>
          </p:cNvPr>
          <p:cNvSpPr>
            <a:spLocks noGrp="1"/>
          </p:cNvSpPr>
          <p:nvPr>
            <p:ph type="pic" sz="quarter" idx="10"/>
          </p:nvPr>
        </p:nvSpPr>
        <p:spPr/>
      </p:sp>
      <p:sp>
        <p:nvSpPr>
          <p:cNvPr id="226" name="Google Shape;226;p11"/>
          <p:cNvSpPr txBox="1">
            <a:spLocks noGrp="1"/>
          </p:cNvSpPr>
          <p:nvPr>
            <p:ph type="body" sz="quarter" idx="14"/>
          </p:nvPr>
        </p:nvSpPr>
        <p:spPr>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1400"/>
              </a:spcBef>
              <a:spcAft>
                <a:spcPts val="0"/>
              </a:spcAft>
              <a:buSzPts val="2000"/>
              <a:buChar char=" "/>
            </a:pPr>
            <a:endParaRPr/>
          </a:p>
          <a:p>
            <a:pPr marL="91440" lvl="0" indent="-127000" algn="l" rtl="0">
              <a:lnSpc>
                <a:spcPct val="90000"/>
              </a:lnSpc>
              <a:spcBef>
                <a:spcPts val="1400"/>
              </a:spcBef>
              <a:spcAft>
                <a:spcPts val="0"/>
              </a:spcAft>
              <a:buSzPts val="2000"/>
              <a:buChar char=" "/>
            </a:pPr>
            <a:endParaRPr/>
          </a:p>
          <a:p>
            <a:pPr marL="91440" lvl="0" indent="-127000" algn="l" rtl="0">
              <a:lnSpc>
                <a:spcPct val="90000"/>
              </a:lnSpc>
              <a:spcBef>
                <a:spcPts val="1400"/>
              </a:spcBef>
              <a:spcAft>
                <a:spcPts val="0"/>
              </a:spcAft>
              <a:buSzPts val="2000"/>
              <a:buChar char=" "/>
            </a:pPr>
            <a:endParaRPr/>
          </a:p>
          <a:p>
            <a:pPr marL="91440" lvl="0" indent="0" algn="l" rtl="0">
              <a:lnSpc>
                <a:spcPct val="90000"/>
              </a:lnSpc>
              <a:spcBef>
                <a:spcPts val="1400"/>
              </a:spcBef>
              <a:spcAft>
                <a:spcPts val="0"/>
              </a:spcAft>
              <a:buSzPts val="2000"/>
              <a:buNone/>
            </a:pPr>
            <a:endParaRPr/>
          </a:p>
        </p:txBody>
      </p:sp>
      <p:sp>
        <p:nvSpPr>
          <p:cNvPr id="225" name="Google Shape;225;p11"/>
          <p:cNvSpPr txBox="1">
            <a:spLocks noGrp="1"/>
          </p:cNvSpPr>
          <p:nvPr>
            <p:ph type="title" idx="4294967295"/>
          </p:nvPr>
        </p:nvSpPr>
        <p:spPr>
          <a:xfrm>
            <a:off x="227263" y="1588"/>
            <a:ext cx="10656888" cy="1450975"/>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CA">
                <a:solidFill>
                  <a:srgbClr val="FFFFFF"/>
                </a:solidFill>
              </a:rPr>
              <a:t>Vegetation monitoring</a:t>
            </a:r>
            <a:br>
              <a:rPr lang="en-CA">
                <a:solidFill>
                  <a:srgbClr val="FFFFFF"/>
                </a:solidFill>
              </a:rPr>
            </a:br>
            <a:endParaRPr>
              <a:solidFill>
                <a:srgbClr val="FFFFFF"/>
              </a:solidFill>
            </a:endParaRPr>
          </a:p>
        </p:txBody>
      </p:sp>
      <p:pic>
        <p:nvPicPr>
          <p:cNvPr id="227" name="Google Shape;227;p11"/>
          <p:cNvPicPr preferRelativeResize="0"/>
          <p:nvPr/>
        </p:nvPicPr>
        <p:blipFill rotWithShape="1">
          <a:blip r:embed="rId3">
            <a:alphaModFix/>
          </a:blip>
          <a:srcRect l="26467" t="17748" r="9464" b="6927"/>
          <a:stretch/>
        </p:blipFill>
        <p:spPr>
          <a:xfrm rot="5400000">
            <a:off x="6367557" y="560550"/>
            <a:ext cx="5599542" cy="5051649"/>
          </a:xfrm>
          <a:prstGeom prst="rect">
            <a:avLst/>
          </a:prstGeom>
          <a:noFill/>
          <a:ln>
            <a:noFill/>
          </a:ln>
        </p:spPr>
      </p:pic>
      <p:sp>
        <p:nvSpPr>
          <p:cNvPr id="230" name="Google Shape;230;p11"/>
          <p:cNvSpPr/>
          <p:nvPr/>
        </p:nvSpPr>
        <p:spPr>
          <a:xfrm>
            <a:off x="3261705" y="2342860"/>
            <a:ext cx="3046800" cy="2828983"/>
          </a:xfrm>
          <a:prstGeom prst="rect">
            <a:avLst/>
          </a:prstGeom>
          <a:solidFill>
            <a:schemeClr val="accent1">
              <a:lumMod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3200" dirty="0">
                <a:latin typeface="Calibri"/>
                <a:ea typeface="Calibri"/>
                <a:cs typeface="Calibri"/>
                <a:sym typeface="Calibri"/>
              </a:rPr>
              <a:t>Soil eDNA</a:t>
            </a:r>
            <a:endParaRPr sz="3200" dirty="0">
              <a:latin typeface="Calibri"/>
              <a:ea typeface="Calibri"/>
              <a:cs typeface="Calibri"/>
              <a:sym typeface="Calibri"/>
            </a:endParaRPr>
          </a:p>
        </p:txBody>
      </p:sp>
      <p:sp>
        <p:nvSpPr>
          <p:cNvPr id="231" name="Google Shape;231;p11"/>
          <p:cNvSpPr/>
          <p:nvPr/>
        </p:nvSpPr>
        <p:spPr>
          <a:xfrm>
            <a:off x="222029" y="2347537"/>
            <a:ext cx="2816761" cy="2814604"/>
          </a:xfrm>
          <a:prstGeom prst="rect">
            <a:avLst/>
          </a:prstGeom>
          <a:solidFill>
            <a:schemeClr val="accent1">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CA" sz="3200" dirty="0">
                <a:latin typeface="Calibri"/>
                <a:ea typeface="Calibri"/>
                <a:cs typeface="Calibri"/>
                <a:sym typeface="Calibri"/>
              </a:rPr>
              <a:t>Community tissue metabarcoding</a:t>
            </a:r>
            <a:endParaRPr sz="3200" dirty="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17FC140-4FBA-43A9-278C-3BB4E347ED20}"/>
              </a:ext>
            </a:extLst>
          </p:cNvPr>
          <p:cNvSpPr>
            <a:spLocks noGrp="1"/>
          </p:cNvSpPr>
          <p:nvPr>
            <p:ph type="pic" sz="quarter" idx="10"/>
          </p:nvPr>
        </p:nvSpPr>
        <p:spPr/>
      </p:sp>
      <p:sp>
        <p:nvSpPr>
          <p:cNvPr id="4" name="Text Placeholder 3">
            <a:extLst>
              <a:ext uri="{FF2B5EF4-FFF2-40B4-BE49-F238E27FC236}">
                <a16:creationId xmlns:a16="http://schemas.microsoft.com/office/drawing/2014/main" id="{C59AFD36-B42F-A411-75C8-234CD7572198}"/>
              </a:ext>
            </a:extLst>
          </p:cNvPr>
          <p:cNvSpPr>
            <a:spLocks noGrp="1"/>
          </p:cNvSpPr>
          <p:nvPr>
            <p:ph type="body" sz="quarter" idx="15"/>
          </p:nvPr>
        </p:nvSpPr>
        <p:spPr/>
        <p:txBody>
          <a:bodyPr lIns="91440" tIns="45720" rIns="91440" bIns="45720" anchor="t"/>
          <a:lstStyle/>
          <a:p>
            <a:r>
              <a:rPr lang="en-US">
                <a:latin typeface="Calibri"/>
                <a:cs typeface="Calibri"/>
              </a:rPr>
              <a:t>Community DNA</a:t>
            </a:r>
            <a:endParaRPr lang="en-US"/>
          </a:p>
        </p:txBody>
      </p:sp>
      <p:pic>
        <p:nvPicPr>
          <p:cNvPr id="6" name="Google Shape;361;p24" descr="A grey box with wires&#10;&#10;Description automatically generated">
            <a:extLst>
              <a:ext uri="{FF2B5EF4-FFF2-40B4-BE49-F238E27FC236}">
                <a16:creationId xmlns:a16="http://schemas.microsoft.com/office/drawing/2014/main" id="{6607EEED-AEC2-15F0-36CA-2B2B8662351F}"/>
              </a:ext>
            </a:extLst>
          </p:cNvPr>
          <p:cNvPicPr preferRelativeResize="0"/>
          <p:nvPr/>
        </p:nvPicPr>
        <p:blipFill rotWithShape="1">
          <a:blip r:embed="rId3">
            <a:alphaModFix/>
          </a:blip>
          <a:srcRect/>
          <a:stretch/>
        </p:blipFill>
        <p:spPr>
          <a:xfrm rot="16200000">
            <a:off x="7729505" y="887146"/>
            <a:ext cx="3471773" cy="4629031"/>
          </a:xfrm>
          <a:prstGeom prst="rect">
            <a:avLst/>
          </a:prstGeom>
          <a:noFill/>
          <a:ln>
            <a:noFill/>
          </a:ln>
        </p:spPr>
      </p:pic>
      <p:graphicFrame>
        <p:nvGraphicFramePr>
          <p:cNvPr id="8" name="Text Placeholder 2">
            <a:extLst>
              <a:ext uri="{FF2B5EF4-FFF2-40B4-BE49-F238E27FC236}">
                <a16:creationId xmlns:a16="http://schemas.microsoft.com/office/drawing/2014/main" id="{E93DE2E4-7A75-F4FF-F93B-99A2E3175CFE}"/>
              </a:ext>
            </a:extLst>
          </p:cNvPr>
          <p:cNvGraphicFramePr/>
          <p:nvPr>
            <p:extLst>
              <p:ext uri="{D42A27DB-BD31-4B8C-83A1-F6EECF244321}">
                <p14:modId xmlns:p14="http://schemas.microsoft.com/office/powerpoint/2010/main" val="1050026675"/>
              </p:ext>
            </p:extLst>
          </p:nvPr>
        </p:nvGraphicFramePr>
        <p:xfrm>
          <a:off x="991657" y="1710948"/>
          <a:ext cx="6468005" cy="39623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97987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44291A8-6128-CFDB-D5AB-63C00C947A45}"/>
              </a:ext>
            </a:extLst>
          </p:cNvPr>
          <p:cNvSpPr>
            <a:spLocks noGrp="1"/>
          </p:cNvSpPr>
          <p:nvPr>
            <p:ph type="pic" sz="quarter" idx="10"/>
          </p:nvPr>
        </p:nvSpPr>
        <p:spPr/>
      </p:sp>
      <p:sp>
        <p:nvSpPr>
          <p:cNvPr id="4" name="Text Placeholder 3">
            <a:extLst>
              <a:ext uri="{FF2B5EF4-FFF2-40B4-BE49-F238E27FC236}">
                <a16:creationId xmlns:a16="http://schemas.microsoft.com/office/drawing/2014/main" id="{202F4A54-91FD-5D75-1489-88E4F14A1F51}"/>
              </a:ext>
            </a:extLst>
          </p:cNvPr>
          <p:cNvSpPr>
            <a:spLocks noGrp="1"/>
          </p:cNvSpPr>
          <p:nvPr>
            <p:ph type="body" sz="quarter" idx="15"/>
          </p:nvPr>
        </p:nvSpPr>
        <p:spPr/>
        <p:txBody>
          <a:bodyPr lIns="91440" tIns="45720" rIns="91440" bIns="45720" anchor="t"/>
          <a:lstStyle/>
          <a:p>
            <a:r>
              <a:rPr lang="en-US">
                <a:latin typeface="Calibri"/>
                <a:cs typeface="Calibri"/>
              </a:rPr>
              <a:t>Community DNA</a:t>
            </a:r>
            <a:endParaRPr lang="en-US"/>
          </a:p>
        </p:txBody>
      </p:sp>
      <p:pic>
        <p:nvPicPr>
          <p:cNvPr id="6" name="Google Shape;361;p24">
            <a:extLst>
              <a:ext uri="{FF2B5EF4-FFF2-40B4-BE49-F238E27FC236}">
                <a16:creationId xmlns:a16="http://schemas.microsoft.com/office/drawing/2014/main" id="{5EB3F636-49EB-D5AF-7F33-E432B787AEB2}"/>
              </a:ext>
            </a:extLst>
          </p:cNvPr>
          <p:cNvPicPr preferRelativeResize="0"/>
          <p:nvPr/>
        </p:nvPicPr>
        <p:blipFill rotWithShape="1">
          <a:blip r:embed="rId3">
            <a:alphaModFix/>
          </a:blip>
          <a:srcRect/>
          <a:stretch/>
        </p:blipFill>
        <p:spPr>
          <a:xfrm rot="16200000">
            <a:off x="7781166" y="1119621"/>
            <a:ext cx="3471773" cy="4629031"/>
          </a:xfrm>
          <a:prstGeom prst="rect">
            <a:avLst/>
          </a:prstGeom>
          <a:noFill/>
          <a:ln>
            <a:noFill/>
          </a:ln>
        </p:spPr>
      </p:pic>
      <p:graphicFrame>
        <p:nvGraphicFramePr>
          <p:cNvPr id="8" name="Text Placeholder 2">
            <a:extLst>
              <a:ext uri="{FF2B5EF4-FFF2-40B4-BE49-F238E27FC236}">
                <a16:creationId xmlns:a16="http://schemas.microsoft.com/office/drawing/2014/main" id="{CA48267B-0004-13BF-84D8-187C35B03E64}"/>
              </a:ext>
            </a:extLst>
          </p:cNvPr>
          <p:cNvGraphicFramePr/>
          <p:nvPr/>
        </p:nvGraphicFramePr>
        <p:xfrm>
          <a:off x="991657" y="2305050"/>
          <a:ext cx="6468005" cy="39623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3925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FAE4805-0D0C-68F3-F58C-2F95BBB2316B}"/>
              </a:ext>
            </a:extLst>
          </p:cNvPr>
          <p:cNvSpPr>
            <a:spLocks noGrp="1"/>
          </p:cNvSpPr>
          <p:nvPr>
            <p:ph type="pic" sz="quarter" idx="10"/>
          </p:nvPr>
        </p:nvSpPr>
        <p:spPr/>
      </p:sp>
      <p:sp>
        <p:nvSpPr>
          <p:cNvPr id="226" name="Google Shape;226;p11"/>
          <p:cNvSpPr txBox="1">
            <a:spLocks noGrp="1"/>
          </p:cNvSpPr>
          <p:nvPr>
            <p:ph type="body" sz="quarter" idx="14"/>
          </p:nvPr>
        </p:nvSpPr>
        <p:spPr>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1400"/>
              </a:spcBef>
              <a:spcAft>
                <a:spcPts val="0"/>
              </a:spcAft>
              <a:buSzPts val="2000"/>
              <a:buChar char=" "/>
            </a:pPr>
            <a:endParaRPr/>
          </a:p>
          <a:p>
            <a:pPr marL="91440" lvl="0" indent="-127000" algn="l" rtl="0">
              <a:lnSpc>
                <a:spcPct val="90000"/>
              </a:lnSpc>
              <a:spcBef>
                <a:spcPts val="1400"/>
              </a:spcBef>
              <a:spcAft>
                <a:spcPts val="0"/>
              </a:spcAft>
              <a:buSzPts val="2000"/>
              <a:buChar char=" "/>
            </a:pPr>
            <a:endParaRPr/>
          </a:p>
          <a:p>
            <a:pPr marL="91440" lvl="0" indent="-127000" algn="l" rtl="0">
              <a:lnSpc>
                <a:spcPct val="90000"/>
              </a:lnSpc>
              <a:spcBef>
                <a:spcPts val="1400"/>
              </a:spcBef>
              <a:spcAft>
                <a:spcPts val="0"/>
              </a:spcAft>
              <a:buSzPts val="2000"/>
              <a:buChar char=" "/>
            </a:pPr>
            <a:endParaRPr/>
          </a:p>
          <a:p>
            <a:pPr marL="91440" lvl="0" indent="0" algn="l" rtl="0">
              <a:lnSpc>
                <a:spcPct val="90000"/>
              </a:lnSpc>
              <a:spcBef>
                <a:spcPts val="1400"/>
              </a:spcBef>
              <a:spcAft>
                <a:spcPts val="0"/>
              </a:spcAft>
              <a:buSzPts val="2000"/>
              <a:buNone/>
            </a:pPr>
            <a:endParaRPr/>
          </a:p>
        </p:txBody>
      </p:sp>
      <p:sp>
        <p:nvSpPr>
          <p:cNvPr id="225" name="Google Shape;225;p11"/>
          <p:cNvSpPr txBox="1">
            <a:spLocks noGrp="1"/>
          </p:cNvSpPr>
          <p:nvPr>
            <p:ph type="title" idx="4294967295"/>
          </p:nvPr>
        </p:nvSpPr>
        <p:spPr>
          <a:xfrm>
            <a:off x="227263" y="1588"/>
            <a:ext cx="10656888" cy="1450975"/>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CA">
                <a:solidFill>
                  <a:srgbClr val="FFFFFF"/>
                </a:solidFill>
              </a:rPr>
              <a:t>Vegetation monitoring</a:t>
            </a:r>
            <a:br>
              <a:rPr lang="en-CA">
                <a:solidFill>
                  <a:srgbClr val="FFFFFF"/>
                </a:solidFill>
              </a:rPr>
            </a:br>
            <a:endParaRPr>
              <a:solidFill>
                <a:srgbClr val="FFFFFF"/>
              </a:solidFill>
            </a:endParaRPr>
          </a:p>
        </p:txBody>
      </p:sp>
      <p:pic>
        <p:nvPicPr>
          <p:cNvPr id="227" name="Google Shape;227;p11"/>
          <p:cNvPicPr preferRelativeResize="0"/>
          <p:nvPr/>
        </p:nvPicPr>
        <p:blipFill rotWithShape="1">
          <a:blip r:embed="rId3">
            <a:alphaModFix/>
          </a:blip>
          <a:srcRect l="26467" t="17748" r="9464" b="6927"/>
          <a:stretch/>
        </p:blipFill>
        <p:spPr>
          <a:xfrm rot="5400000">
            <a:off x="6367557" y="560550"/>
            <a:ext cx="5599542" cy="5051649"/>
          </a:xfrm>
          <a:prstGeom prst="rect">
            <a:avLst/>
          </a:prstGeom>
          <a:noFill/>
          <a:ln>
            <a:noFill/>
          </a:ln>
        </p:spPr>
      </p:pic>
      <p:sp>
        <p:nvSpPr>
          <p:cNvPr id="230" name="Google Shape;230;p11"/>
          <p:cNvSpPr/>
          <p:nvPr/>
        </p:nvSpPr>
        <p:spPr>
          <a:xfrm>
            <a:off x="3261705" y="2342860"/>
            <a:ext cx="3046800" cy="2828983"/>
          </a:xfrm>
          <a:prstGeom prst="rect">
            <a:avLst/>
          </a:prstGeom>
          <a:solidFill>
            <a:schemeClr val="accent1">
              <a:lumMod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3200" dirty="0">
                <a:latin typeface="Calibri"/>
                <a:ea typeface="Calibri"/>
                <a:cs typeface="Calibri"/>
                <a:sym typeface="Calibri"/>
              </a:rPr>
              <a:t>Soil eDNA</a:t>
            </a:r>
            <a:endParaRPr sz="3200" dirty="0">
              <a:latin typeface="Calibri"/>
              <a:ea typeface="Calibri"/>
              <a:cs typeface="Calibri"/>
              <a:sym typeface="Calibri"/>
            </a:endParaRPr>
          </a:p>
        </p:txBody>
      </p:sp>
      <p:sp>
        <p:nvSpPr>
          <p:cNvPr id="231" name="Google Shape;231;p11"/>
          <p:cNvSpPr/>
          <p:nvPr/>
        </p:nvSpPr>
        <p:spPr>
          <a:xfrm>
            <a:off x="222029" y="2347537"/>
            <a:ext cx="2816761" cy="2814604"/>
          </a:xfrm>
          <a:prstGeom prst="rect">
            <a:avLst/>
          </a:prstGeom>
          <a:solidFill>
            <a:schemeClr val="accent1">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CA" sz="3200" dirty="0">
                <a:latin typeface="Calibri"/>
                <a:ea typeface="Calibri"/>
                <a:cs typeface="Calibri"/>
                <a:sym typeface="Calibri"/>
              </a:rPr>
              <a:t>Community tissue metabarcoding</a:t>
            </a:r>
            <a:endParaRPr sz="3200" dirty="0">
              <a:latin typeface="Calibri"/>
              <a:ea typeface="Calibri"/>
              <a:cs typeface="Calibri"/>
              <a:sym typeface="Calibri"/>
            </a:endParaRPr>
          </a:p>
        </p:txBody>
      </p:sp>
    </p:spTree>
    <p:extLst>
      <p:ext uri="{BB962C8B-B14F-4D97-AF65-F5344CB8AC3E}">
        <p14:creationId xmlns:p14="http://schemas.microsoft.com/office/powerpoint/2010/main" val="2154104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4" descr="A close up of a metal object with dirt&#10;&#10;Description automatically generated">
            <a:extLst>
              <a:ext uri="{FF2B5EF4-FFF2-40B4-BE49-F238E27FC236}">
                <a16:creationId xmlns:a16="http://schemas.microsoft.com/office/drawing/2014/main" id="{C7BE206F-0750-DD8B-A387-D1B353981659}"/>
              </a:ext>
            </a:extLst>
          </p:cNvPr>
          <p:cNvPicPr>
            <a:picLocks noChangeAspect="1"/>
          </p:cNvPicPr>
          <p:nvPr/>
        </p:nvPicPr>
        <p:blipFill>
          <a:blip r:embed="rId3"/>
          <a:srcRect l="11667" r="11667"/>
          <a:stretch/>
        </p:blipFill>
        <p:spPr>
          <a:xfrm>
            <a:off x="7344582" y="669575"/>
            <a:ext cx="3943350" cy="5260544"/>
          </a:xfrm>
          <a:prstGeom prst="rect">
            <a:avLst/>
          </a:prstGeom>
        </p:spPr>
      </p:pic>
      <p:sp>
        <p:nvSpPr>
          <p:cNvPr id="2" name="Picture Placeholder 1">
            <a:extLst>
              <a:ext uri="{FF2B5EF4-FFF2-40B4-BE49-F238E27FC236}">
                <a16:creationId xmlns:a16="http://schemas.microsoft.com/office/drawing/2014/main" id="{944291A8-6128-CFDB-D5AB-63C00C947A45}"/>
              </a:ext>
            </a:extLst>
          </p:cNvPr>
          <p:cNvSpPr>
            <a:spLocks noGrp="1"/>
          </p:cNvSpPr>
          <p:nvPr>
            <p:ph type="pic" sz="quarter" idx="10"/>
          </p:nvPr>
        </p:nvSpPr>
        <p:spPr/>
      </p:sp>
      <p:sp>
        <p:nvSpPr>
          <p:cNvPr id="4" name="Text Placeholder 3">
            <a:extLst>
              <a:ext uri="{FF2B5EF4-FFF2-40B4-BE49-F238E27FC236}">
                <a16:creationId xmlns:a16="http://schemas.microsoft.com/office/drawing/2014/main" id="{202F4A54-91FD-5D75-1489-88E4F14A1F51}"/>
              </a:ext>
            </a:extLst>
          </p:cNvPr>
          <p:cNvSpPr>
            <a:spLocks noGrp="1"/>
          </p:cNvSpPr>
          <p:nvPr>
            <p:ph type="body" sz="quarter" idx="15"/>
          </p:nvPr>
        </p:nvSpPr>
        <p:spPr/>
        <p:txBody>
          <a:bodyPr lIns="91440" tIns="45720" rIns="91440" bIns="45720" anchor="t"/>
          <a:lstStyle/>
          <a:p>
            <a:r>
              <a:rPr lang="en-US">
                <a:latin typeface="Calibri"/>
                <a:cs typeface="Calibri"/>
              </a:rPr>
              <a:t>Soil eDNA</a:t>
            </a:r>
            <a:endParaRPr lang="en-US" dirty="0"/>
          </a:p>
        </p:txBody>
      </p:sp>
      <p:graphicFrame>
        <p:nvGraphicFramePr>
          <p:cNvPr id="6" name="Text Placeholder 2">
            <a:extLst>
              <a:ext uri="{FF2B5EF4-FFF2-40B4-BE49-F238E27FC236}">
                <a16:creationId xmlns:a16="http://schemas.microsoft.com/office/drawing/2014/main" id="{27037B19-44C0-1325-B079-5038B72DFEDA}"/>
              </a:ext>
            </a:extLst>
          </p:cNvPr>
          <p:cNvGraphicFramePr/>
          <p:nvPr>
            <p:extLst>
              <p:ext uri="{D42A27DB-BD31-4B8C-83A1-F6EECF244321}">
                <p14:modId xmlns:p14="http://schemas.microsoft.com/office/powerpoint/2010/main" val="1537700075"/>
              </p:ext>
            </p:extLst>
          </p:nvPr>
        </p:nvGraphicFramePr>
        <p:xfrm>
          <a:off x="991657" y="1710948"/>
          <a:ext cx="6468005" cy="39623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8816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 up of a metal object with dirt&#10;&#10;Description automatically generated">
            <a:extLst>
              <a:ext uri="{FF2B5EF4-FFF2-40B4-BE49-F238E27FC236}">
                <a16:creationId xmlns:a16="http://schemas.microsoft.com/office/drawing/2014/main" id="{6AC0C2DE-C99B-2A2F-1722-95DC369B1B8D}"/>
              </a:ext>
            </a:extLst>
          </p:cNvPr>
          <p:cNvPicPr>
            <a:picLocks noGrp="1" noChangeAspect="1"/>
          </p:cNvPicPr>
          <p:nvPr>
            <p:ph type="pic" sz="quarter" idx="10"/>
          </p:nvPr>
        </p:nvPicPr>
        <p:blipFill>
          <a:blip r:embed="rId3"/>
          <a:srcRect l="11667" r="11667"/>
          <a:stretch/>
        </p:blipFill>
        <p:spPr>
          <a:xfrm>
            <a:off x="7344582" y="669575"/>
            <a:ext cx="3943350" cy="5260544"/>
          </a:xfrm>
        </p:spPr>
      </p:pic>
      <p:sp>
        <p:nvSpPr>
          <p:cNvPr id="4" name="Text Placeholder 3">
            <a:extLst>
              <a:ext uri="{FF2B5EF4-FFF2-40B4-BE49-F238E27FC236}">
                <a16:creationId xmlns:a16="http://schemas.microsoft.com/office/drawing/2014/main" id="{202F4A54-91FD-5D75-1489-88E4F14A1F51}"/>
              </a:ext>
            </a:extLst>
          </p:cNvPr>
          <p:cNvSpPr>
            <a:spLocks noGrp="1"/>
          </p:cNvSpPr>
          <p:nvPr>
            <p:ph type="body" sz="quarter" idx="15"/>
          </p:nvPr>
        </p:nvSpPr>
        <p:spPr/>
        <p:txBody>
          <a:bodyPr lIns="91440" tIns="45720" rIns="91440" bIns="45720" anchor="t"/>
          <a:lstStyle/>
          <a:p>
            <a:r>
              <a:rPr lang="en-US">
                <a:latin typeface="Calibri"/>
                <a:cs typeface="Calibri"/>
              </a:rPr>
              <a:t>Soil eDNA</a:t>
            </a:r>
            <a:endParaRPr lang="en-US" dirty="0"/>
          </a:p>
        </p:txBody>
      </p:sp>
      <p:graphicFrame>
        <p:nvGraphicFramePr>
          <p:cNvPr id="13" name="Text Placeholder 2">
            <a:extLst>
              <a:ext uri="{FF2B5EF4-FFF2-40B4-BE49-F238E27FC236}">
                <a16:creationId xmlns:a16="http://schemas.microsoft.com/office/drawing/2014/main" id="{87C59747-3CC0-B814-0469-2CD8A21D8529}"/>
              </a:ext>
            </a:extLst>
          </p:cNvPr>
          <p:cNvGraphicFramePr/>
          <p:nvPr>
            <p:extLst>
              <p:ext uri="{D42A27DB-BD31-4B8C-83A1-F6EECF244321}">
                <p14:modId xmlns:p14="http://schemas.microsoft.com/office/powerpoint/2010/main" val="2211303294"/>
              </p:ext>
            </p:extLst>
          </p:nvPr>
        </p:nvGraphicFramePr>
        <p:xfrm>
          <a:off x="1001989" y="1966670"/>
          <a:ext cx="6468005" cy="39623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10799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145F39-55F9-D3AC-A30C-F039C55A076E}"/>
              </a:ext>
            </a:extLst>
          </p:cNvPr>
          <p:cNvSpPr>
            <a:spLocks noGrp="1"/>
          </p:cNvSpPr>
          <p:nvPr>
            <p:ph type="body" sz="quarter" idx="15"/>
          </p:nvPr>
        </p:nvSpPr>
        <p:spPr>
          <a:xfrm>
            <a:off x="304799" y="351842"/>
            <a:ext cx="10744869" cy="500649"/>
          </a:xfrm>
        </p:spPr>
        <p:txBody>
          <a:bodyPr lIns="91440" tIns="45720" rIns="91440" bIns="45720" anchor="t"/>
          <a:lstStyle/>
          <a:p>
            <a:r>
              <a:rPr lang="en-US" dirty="0">
                <a:latin typeface="Calibri"/>
                <a:cs typeface="Calibri"/>
              </a:rPr>
              <a:t>Research</a:t>
            </a:r>
            <a:r>
              <a:rPr lang="en-US">
                <a:latin typeface="Calibri"/>
                <a:cs typeface="Calibri"/>
              </a:rPr>
              <a:t> </a:t>
            </a:r>
            <a:r>
              <a:rPr lang="en-US" dirty="0">
                <a:latin typeface="Calibri"/>
                <a:cs typeface="Calibri"/>
              </a:rPr>
              <a:t>Objectives</a:t>
            </a:r>
            <a:endParaRPr lang="en-CA" dirty="0"/>
          </a:p>
        </p:txBody>
      </p:sp>
      <p:graphicFrame>
        <p:nvGraphicFramePr>
          <p:cNvPr id="2" name="Table 1">
            <a:extLst>
              <a:ext uri="{FF2B5EF4-FFF2-40B4-BE49-F238E27FC236}">
                <a16:creationId xmlns:a16="http://schemas.microsoft.com/office/drawing/2014/main" id="{107A3715-0115-4F24-3236-37A9DAB1C102}"/>
              </a:ext>
            </a:extLst>
          </p:cNvPr>
          <p:cNvGraphicFramePr>
            <a:graphicFrameLocks noGrp="1"/>
          </p:cNvGraphicFramePr>
          <p:nvPr>
            <p:extLst>
              <p:ext uri="{D42A27DB-BD31-4B8C-83A1-F6EECF244321}">
                <p14:modId xmlns:p14="http://schemas.microsoft.com/office/powerpoint/2010/main" val="2139054457"/>
              </p:ext>
            </p:extLst>
          </p:nvPr>
        </p:nvGraphicFramePr>
        <p:xfrm>
          <a:off x="641684" y="1577473"/>
          <a:ext cx="11034868" cy="4280039"/>
        </p:xfrm>
        <a:graphic>
          <a:graphicData uri="http://schemas.openxmlformats.org/drawingml/2006/table">
            <a:tbl>
              <a:tblPr firstRow="1" bandRow="1">
                <a:tableStyleId>{5C22544A-7EE6-4342-B048-85BDC9FD1C3A}</a:tableStyleId>
              </a:tblPr>
              <a:tblGrid>
                <a:gridCol w="11034868">
                  <a:extLst>
                    <a:ext uri="{9D8B030D-6E8A-4147-A177-3AD203B41FA5}">
                      <a16:colId xmlns:a16="http://schemas.microsoft.com/office/drawing/2014/main" val="3668191478"/>
                    </a:ext>
                  </a:extLst>
                </a:gridCol>
              </a:tblGrid>
              <a:tr h="778415">
                <a:tc>
                  <a:txBody>
                    <a:bodyPr/>
                    <a:lstStyle/>
                    <a:p>
                      <a:r>
                        <a:rPr lang="en-US" sz="2400" dirty="0"/>
                        <a:t>Objective</a:t>
                      </a:r>
                    </a:p>
                  </a:txBody>
                  <a:tcPr/>
                </a:tc>
                <a:extLst>
                  <a:ext uri="{0D108BD9-81ED-4DB2-BD59-A6C34878D82A}">
                    <a16:rowId xmlns:a16="http://schemas.microsoft.com/office/drawing/2014/main" val="2567981804"/>
                  </a:ext>
                </a:extLst>
              </a:tr>
              <a:tr h="778415">
                <a:tc>
                  <a:txBody>
                    <a:bodyPr/>
                    <a:lstStyle/>
                    <a:p>
                      <a:r>
                        <a:rPr lang="en-US" sz="2400" dirty="0"/>
                        <a:t>Filling in gaps in the local DNA barcode reference library</a:t>
                      </a:r>
                    </a:p>
                  </a:txBody>
                  <a:tcPr/>
                </a:tc>
                <a:extLst>
                  <a:ext uri="{0D108BD9-81ED-4DB2-BD59-A6C34878D82A}">
                    <a16:rowId xmlns:a16="http://schemas.microsoft.com/office/drawing/2014/main" val="1495397802"/>
                  </a:ext>
                </a:extLst>
              </a:tr>
              <a:tr h="1121834">
                <a:tc>
                  <a:txBody>
                    <a:bodyPr/>
                    <a:lstStyle/>
                    <a:p>
                      <a:r>
                        <a:rPr lang="en-US" sz="2400" dirty="0"/>
                        <a:t>Developing a community DNA methodology for biodiversity surveys</a:t>
                      </a:r>
                    </a:p>
                  </a:txBody>
                  <a:tcPr/>
                </a:tc>
                <a:extLst>
                  <a:ext uri="{0D108BD9-81ED-4DB2-BD59-A6C34878D82A}">
                    <a16:rowId xmlns:a16="http://schemas.microsoft.com/office/drawing/2014/main" val="785478893"/>
                  </a:ext>
                </a:extLst>
              </a:tr>
              <a:tr h="778415">
                <a:tc>
                  <a:txBody>
                    <a:bodyPr/>
                    <a:lstStyle/>
                    <a:p>
                      <a:r>
                        <a:rPr lang="en-US" sz="2400" dirty="0"/>
                        <a:t>Testing soil eDNA metabarcoding to temporal and spatial variability</a:t>
                      </a:r>
                    </a:p>
                  </a:txBody>
                  <a:tcPr/>
                </a:tc>
                <a:extLst>
                  <a:ext uri="{0D108BD9-81ED-4DB2-BD59-A6C34878D82A}">
                    <a16:rowId xmlns:a16="http://schemas.microsoft.com/office/drawing/2014/main" val="3401311915"/>
                  </a:ext>
                </a:extLst>
              </a:tr>
              <a:tr h="778415">
                <a:tc>
                  <a:txBody>
                    <a:bodyPr/>
                    <a:lstStyle/>
                    <a:p>
                      <a:r>
                        <a:rPr lang="en-US" sz="2400" dirty="0"/>
                        <a:t>Comparing between community DNA and morpho-group surveys for biological soil crust communities</a:t>
                      </a:r>
                    </a:p>
                  </a:txBody>
                  <a:tcPr/>
                </a:tc>
                <a:extLst>
                  <a:ext uri="{0D108BD9-81ED-4DB2-BD59-A6C34878D82A}">
                    <a16:rowId xmlns:a16="http://schemas.microsoft.com/office/drawing/2014/main" val="2302469165"/>
                  </a:ext>
                </a:extLst>
              </a:tr>
            </a:tbl>
          </a:graphicData>
        </a:graphic>
      </p:graphicFrame>
    </p:spTree>
    <p:extLst>
      <p:ext uri="{BB962C8B-B14F-4D97-AF65-F5344CB8AC3E}">
        <p14:creationId xmlns:p14="http://schemas.microsoft.com/office/powerpoint/2010/main" val="532543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E14C02-A646-1ABE-C8CC-6EAE09F6D5DC}"/>
              </a:ext>
            </a:extLst>
          </p:cNvPr>
          <p:cNvSpPr>
            <a:spLocks noGrp="1"/>
          </p:cNvSpPr>
          <p:nvPr>
            <p:ph type="body" sz="quarter" idx="14"/>
          </p:nvPr>
        </p:nvSpPr>
        <p:spPr>
          <a:xfrm>
            <a:off x="3895884" y="1154862"/>
            <a:ext cx="4728342" cy="5112587"/>
          </a:xfrm>
        </p:spPr>
        <p:txBody>
          <a:bodyPr lIns="91440" tIns="45720" rIns="91440" bIns="45720" anchor="t"/>
          <a:lstStyle/>
          <a:p>
            <a:pPr marL="0" indent="0">
              <a:buNone/>
            </a:pPr>
            <a:r>
              <a:rPr lang="en-US" sz="2800" b="1">
                <a:latin typeface="Calibri"/>
                <a:cs typeface="Calibri"/>
              </a:rPr>
              <a:t>2023</a:t>
            </a:r>
          </a:p>
          <a:p>
            <a:pPr marL="0" indent="0">
              <a:buNone/>
            </a:pPr>
            <a:r>
              <a:rPr lang="en-US" sz="2800">
                <a:latin typeface="Calibri"/>
                <a:cs typeface="Calibri"/>
              </a:rPr>
              <a:t>Soil samples = 135</a:t>
            </a:r>
          </a:p>
          <a:p>
            <a:pPr marL="0" indent="0">
              <a:buNone/>
            </a:pPr>
            <a:r>
              <a:rPr lang="en-US" sz="2800">
                <a:latin typeface="Calibri"/>
                <a:cs typeface="Calibri"/>
              </a:rPr>
              <a:t>Community vegetation samples = 27</a:t>
            </a:r>
          </a:p>
          <a:p>
            <a:pPr marL="0" indent="0">
              <a:buNone/>
            </a:pPr>
            <a:r>
              <a:rPr lang="en-US" sz="2800">
                <a:latin typeface="Calibri"/>
                <a:cs typeface="Calibri"/>
              </a:rPr>
              <a:t>Conventional surveys = 27</a:t>
            </a:r>
          </a:p>
          <a:p>
            <a:pPr marL="0" indent="0">
              <a:buNone/>
            </a:pPr>
            <a:endParaRPr lang="en-US" sz="2800">
              <a:latin typeface="Calibri"/>
              <a:cs typeface="Calibri"/>
            </a:endParaRPr>
          </a:p>
          <a:p>
            <a:pPr marL="0" indent="0">
              <a:buNone/>
            </a:pPr>
            <a:r>
              <a:rPr lang="en-US" sz="2800" b="1">
                <a:latin typeface="Calibri"/>
                <a:cs typeface="Calibri"/>
              </a:rPr>
              <a:t>2024</a:t>
            </a:r>
          </a:p>
          <a:p>
            <a:pPr marL="0" indent="0">
              <a:buNone/>
            </a:pPr>
            <a:r>
              <a:rPr lang="en-US" sz="2800">
                <a:latin typeface="Calibri"/>
                <a:cs typeface="Calibri"/>
              </a:rPr>
              <a:t>Morphogroup surveys = 180</a:t>
            </a:r>
          </a:p>
          <a:p>
            <a:pPr marL="0" indent="0">
              <a:buNone/>
            </a:pPr>
            <a:r>
              <a:rPr lang="en-US" sz="2800">
                <a:latin typeface="Calibri"/>
                <a:cs typeface="Calibri"/>
              </a:rPr>
              <a:t>Community BSC samples = 180</a:t>
            </a:r>
          </a:p>
          <a:p>
            <a:endParaRPr lang="en-US">
              <a:latin typeface="Calibri"/>
              <a:cs typeface="Calibri"/>
            </a:endParaRPr>
          </a:p>
        </p:txBody>
      </p:sp>
      <p:sp>
        <p:nvSpPr>
          <p:cNvPr id="4" name="Text Placeholder 3">
            <a:extLst>
              <a:ext uri="{FF2B5EF4-FFF2-40B4-BE49-F238E27FC236}">
                <a16:creationId xmlns:a16="http://schemas.microsoft.com/office/drawing/2014/main" id="{6A09008E-51EE-BD4C-1179-0BABF5F308F3}"/>
              </a:ext>
            </a:extLst>
          </p:cNvPr>
          <p:cNvSpPr>
            <a:spLocks noGrp="1"/>
          </p:cNvSpPr>
          <p:nvPr>
            <p:ph type="body" sz="quarter" idx="15"/>
          </p:nvPr>
        </p:nvSpPr>
        <p:spPr/>
        <p:txBody>
          <a:bodyPr lIns="91440" tIns="45720" rIns="91440" bIns="45720" anchor="t"/>
          <a:lstStyle/>
          <a:p>
            <a:r>
              <a:rPr lang="en-US">
                <a:latin typeface="Calibri"/>
                <a:cs typeface="Calibri"/>
              </a:rPr>
              <a:t>Field collection methodology</a:t>
            </a:r>
          </a:p>
        </p:txBody>
      </p:sp>
      <p:pic>
        <p:nvPicPr>
          <p:cNvPr id="6" name="Picture 5" descr="A map of a field with many colored circles&#10;&#10;Description automatically generated">
            <a:extLst>
              <a:ext uri="{FF2B5EF4-FFF2-40B4-BE49-F238E27FC236}">
                <a16:creationId xmlns:a16="http://schemas.microsoft.com/office/drawing/2014/main" id="{6C7F9A06-F3CE-2628-2165-EFC1C24B8D98}"/>
              </a:ext>
            </a:extLst>
          </p:cNvPr>
          <p:cNvPicPr>
            <a:picLocks noChangeAspect="1"/>
          </p:cNvPicPr>
          <p:nvPr/>
        </p:nvPicPr>
        <p:blipFill>
          <a:blip r:embed="rId3"/>
          <a:stretch>
            <a:fillRect/>
          </a:stretch>
        </p:blipFill>
        <p:spPr>
          <a:xfrm>
            <a:off x="8661011" y="1200239"/>
            <a:ext cx="3525148" cy="4500652"/>
          </a:xfrm>
          <a:prstGeom prst="rect">
            <a:avLst/>
          </a:prstGeom>
        </p:spPr>
      </p:pic>
      <p:pic>
        <p:nvPicPr>
          <p:cNvPr id="8" name="Picture 7" descr="A map of a field&#10;&#10;Description automatically generated">
            <a:extLst>
              <a:ext uri="{FF2B5EF4-FFF2-40B4-BE49-F238E27FC236}">
                <a16:creationId xmlns:a16="http://schemas.microsoft.com/office/drawing/2014/main" id="{3899D024-0B29-3454-72F0-3A9295AD71B4}"/>
              </a:ext>
            </a:extLst>
          </p:cNvPr>
          <p:cNvPicPr>
            <a:picLocks noChangeAspect="1"/>
          </p:cNvPicPr>
          <p:nvPr/>
        </p:nvPicPr>
        <p:blipFill>
          <a:blip r:embed="rId4"/>
          <a:stretch>
            <a:fillRect/>
          </a:stretch>
        </p:blipFill>
        <p:spPr>
          <a:xfrm>
            <a:off x="-1887" y="1201768"/>
            <a:ext cx="3828152" cy="4526352"/>
          </a:xfrm>
          <a:prstGeom prst="rect">
            <a:avLst/>
          </a:prstGeom>
        </p:spPr>
      </p:pic>
    </p:spTree>
    <p:extLst>
      <p:ext uri="{BB962C8B-B14F-4D97-AF65-F5344CB8AC3E}">
        <p14:creationId xmlns:p14="http://schemas.microsoft.com/office/powerpoint/2010/main" val="2567870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ACE000F-3403-8513-4D51-53AF6D40D0AD}"/>
              </a:ext>
            </a:extLst>
          </p:cNvPr>
          <p:cNvSpPr>
            <a:spLocks noGrp="1"/>
          </p:cNvSpPr>
          <p:nvPr>
            <p:ph type="pic" sz="quarter" idx="10"/>
          </p:nvPr>
        </p:nvSpPr>
        <p:spPr/>
      </p:sp>
      <p:sp>
        <p:nvSpPr>
          <p:cNvPr id="3" name="Text Placeholder 2">
            <a:extLst>
              <a:ext uri="{FF2B5EF4-FFF2-40B4-BE49-F238E27FC236}">
                <a16:creationId xmlns:a16="http://schemas.microsoft.com/office/drawing/2014/main" id="{F3EFFC03-22B3-2A30-F46E-41D4B602CCE5}"/>
              </a:ext>
            </a:extLst>
          </p:cNvPr>
          <p:cNvSpPr>
            <a:spLocks noGrp="1"/>
          </p:cNvSpPr>
          <p:nvPr>
            <p:ph type="body" sz="quarter" idx="14"/>
          </p:nvPr>
        </p:nvSpPr>
        <p:spPr>
          <a:xfrm>
            <a:off x="301544" y="1736513"/>
            <a:ext cx="6454637" cy="3668294"/>
          </a:xfrm>
        </p:spPr>
        <p:txBody>
          <a:bodyPr lIns="91440" tIns="45720" rIns="91440" bIns="45720" anchor="t"/>
          <a:lstStyle/>
          <a:p>
            <a:pPr marL="91440" indent="-127000">
              <a:lnSpc>
                <a:spcPct val="90000"/>
              </a:lnSpc>
              <a:spcBef>
                <a:spcPts val="0"/>
              </a:spcBef>
              <a:buFont typeface="Calibri,Sans-Serif"/>
              <a:buChar char="-"/>
            </a:pPr>
            <a:r>
              <a:rPr lang="en-CA" sz="2800" dirty="0">
                <a:solidFill>
                  <a:srgbClr val="000000"/>
                </a:solidFill>
                <a:latin typeface="DengXian"/>
                <a:ea typeface="DengXian"/>
                <a:cs typeface="Calibri"/>
              </a:rPr>
              <a:t>Extractions specific to grasslands</a:t>
            </a:r>
            <a:endParaRPr lang="en-US" sz="2800" dirty="0">
              <a:solidFill>
                <a:srgbClr val="000000"/>
              </a:solidFill>
              <a:latin typeface="DengXian"/>
              <a:ea typeface="DengXian"/>
              <a:cs typeface="Calibri"/>
            </a:endParaRPr>
          </a:p>
          <a:p>
            <a:pPr marL="91440" indent="-127000">
              <a:lnSpc>
                <a:spcPct val="90000"/>
              </a:lnSpc>
              <a:spcBef>
                <a:spcPts val="1400"/>
              </a:spcBef>
              <a:buFont typeface="Calibri,Sans-Serif"/>
              <a:buChar char="-"/>
            </a:pPr>
            <a:r>
              <a:rPr lang="en-CA" sz="2800">
                <a:solidFill>
                  <a:srgbClr val="000000"/>
                </a:solidFill>
                <a:latin typeface="DengXian"/>
                <a:ea typeface="DengXian"/>
                <a:cs typeface="Calibri"/>
              </a:rPr>
              <a:t>PCR amplifications</a:t>
            </a:r>
            <a:endParaRPr lang="en-CA" sz="2800">
              <a:solidFill>
                <a:srgbClr val="000000"/>
              </a:solidFill>
              <a:latin typeface="DengXian"/>
              <a:ea typeface="DengXian"/>
            </a:endParaRPr>
          </a:p>
          <a:p>
            <a:pPr marL="91440" indent="-127000">
              <a:lnSpc>
                <a:spcPct val="90000"/>
              </a:lnSpc>
              <a:spcBef>
                <a:spcPts val="1400"/>
              </a:spcBef>
              <a:buFont typeface="Calibri,Sans-Serif"/>
              <a:buChar char="-"/>
            </a:pPr>
            <a:r>
              <a:rPr lang="en-CA" sz="2800" dirty="0">
                <a:solidFill>
                  <a:srgbClr val="000000"/>
                </a:solidFill>
                <a:latin typeface="DengXian"/>
                <a:ea typeface="DengXian"/>
                <a:cs typeface="Calibri"/>
              </a:rPr>
              <a:t>Sequencing using Oxford Nanopore</a:t>
            </a:r>
            <a:endParaRPr lang="en-US" sz="2800" dirty="0">
              <a:solidFill>
                <a:srgbClr val="000000"/>
              </a:solidFill>
              <a:latin typeface="DengXian"/>
              <a:ea typeface="DengXian"/>
              <a:cs typeface="Calibri"/>
            </a:endParaRPr>
          </a:p>
          <a:p>
            <a:pPr marL="91440" indent="-127000">
              <a:lnSpc>
                <a:spcPct val="90000"/>
              </a:lnSpc>
              <a:spcBef>
                <a:spcPts val="1400"/>
              </a:spcBef>
              <a:buFont typeface="Calibri,Sans-Serif"/>
              <a:buChar char="-"/>
            </a:pPr>
            <a:r>
              <a:rPr lang="en-CA" sz="2800" dirty="0">
                <a:solidFill>
                  <a:srgbClr val="000000"/>
                </a:solidFill>
                <a:latin typeface="DengXian"/>
                <a:ea typeface="DengXian"/>
                <a:cs typeface="Calibri"/>
              </a:rPr>
              <a:t>Bioinformatics</a:t>
            </a:r>
            <a:endParaRPr lang="en-US" dirty="0">
              <a:cs typeface="Calibri"/>
            </a:endParaRPr>
          </a:p>
        </p:txBody>
      </p:sp>
      <p:sp>
        <p:nvSpPr>
          <p:cNvPr id="4" name="Text Placeholder 3">
            <a:extLst>
              <a:ext uri="{FF2B5EF4-FFF2-40B4-BE49-F238E27FC236}">
                <a16:creationId xmlns:a16="http://schemas.microsoft.com/office/drawing/2014/main" id="{70B4C87C-9C9D-2219-C53B-0F15BF48212F}"/>
              </a:ext>
            </a:extLst>
          </p:cNvPr>
          <p:cNvSpPr>
            <a:spLocks noGrp="1"/>
          </p:cNvSpPr>
          <p:nvPr>
            <p:ph type="body" sz="quarter" idx="15"/>
          </p:nvPr>
        </p:nvSpPr>
        <p:spPr/>
        <p:txBody>
          <a:bodyPr lIns="91440" tIns="45720" rIns="91440" bIns="45720" anchor="t"/>
          <a:lstStyle/>
          <a:p>
            <a:r>
              <a:rPr lang="en-US">
                <a:latin typeface="Calibri"/>
                <a:cs typeface="Calibri"/>
              </a:rPr>
              <a:t>Lab methodology</a:t>
            </a:r>
            <a:endParaRPr lang="en-US"/>
          </a:p>
        </p:txBody>
      </p:sp>
      <p:pic>
        <p:nvPicPr>
          <p:cNvPr id="6" name="Google Shape;295;p18" descr="A table with different objects on it&#10;&#10;Description automatically generated">
            <a:extLst>
              <a:ext uri="{FF2B5EF4-FFF2-40B4-BE49-F238E27FC236}">
                <a16:creationId xmlns:a16="http://schemas.microsoft.com/office/drawing/2014/main" id="{28719CBA-31E1-08E2-64C6-20276680516C}"/>
              </a:ext>
            </a:extLst>
          </p:cNvPr>
          <p:cNvPicPr preferRelativeResize="0"/>
          <p:nvPr/>
        </p:nvPicPr>
        <p:blipFill rotWithShape="1">
          <a:blip r:embed="rId3">
            <a:alphaModFix/>
          </a:blip>
          <a:srcRect/>
          <a:stretch/>
        </p:blipFill>
        <p:spPr>
          <a:xfrm>
            <a:off x="6731094" y="1437081"/>
            <a:ext cx="5430832" cy="4230729"/>
          </a:xfrm>
          <a:prstGeom prst="rect">
            <a:avLst/>
          </a:prstGeom>
          <a:noFill/>
          <a:ln>
            <a:noFill/>
          </a:ln>
        </p:spPr>
      </p:pic>
    </p:spTree>
    <p:extLst>
      <p:ext uri="{BB962C8B-B14F-4D97-AF65-F5344CB8AC3E}">
        <p14:creationId xmlns:p14="http://schemas.microsoft.com/office/powerpoint/2010/main" val="1408556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925EE8-8725-43D6-2393-D62C0F9D90CF}"/>
              </a:ext>
            </a:extLst>
          </p:cNvPr>
          <p:cNvSpPr>
            <a:spLocks noGrp="1"/>
          </p:cNvSpPr>
          <p:nvPr>
            <p:ph type="sldNum" sz="quarter" idx="4"/>
          </p:nvPr>
        </p:nvSpPr>
        <p:spPr/>
        <p:txBody>
          <a:bodyPr/>
          <a:lstStyle/>
          <a:p>
            <a:fld id="{97593E37-06DA-3E48-AB8E-4FBC316E41BB}" type="slidenum">
              <a:rPr lang="en-US" smtClean="0"/>
              <a:pPr/>
              <a:t>37</a:t>
            </a:fld>
            <a:endParaRPr lang="en-US"/>
          </a:p>
        </p:txBody>
      </p:sp>
      <p:sp>
        <p:nvSpPr>
          <p:cNvPr id="3" name="Text Placeholder 2">
            <a:extLst>
              <a:ext uri="{FF2B5EF4-FFF2-40B4-BE49-F238E27FC236}">
                <a16:creationId xmlns:a16="http://schemas.microsoft.com/office/drawing/2014/main" id="{6E5C885C-1FCA-7B61-D4C1-30229567B1FF}"/>
              </a:ext>
            </a:extLst>
          </p:cNvPr>
          <p:cNvSpPr>
            <a:spLocks noGrp="1"/>
          </p:cNvSpPr>
          <p:nvPr>
            <p:ph type="body" sz="quarter" idx="11"/>
          </p:nvPr>
        </p:nvSpPr>
        <p:spPr>
          <a:xfrm>
            <a:off x="335632" y="258011"/>
            <a:ext cx="6468004" cy="619125"/>
          </a:xfrm>
        </p:spPr>
        <p:txBody>
          <a:bodyPr lIns="91440" tIns="45720" rIns="91440" bIns="45720" anchor="t"/>
          <a:lstStyle/>
          <a:p>
            <a:r>
              <a:rPr lang="en-US" sz="2800" dirty="0">
                <a:solidFill>
                  <a:srgbClr val="FFFFFF"/>
                </a:solidFill>
                <a:latin typeface="Calibri"/>
                <a:cs typeface="Calibri"/>
              </a:rPr>
              <a:t>Barcode Library</a:t>
            </a:r>
            <a:endParaRPr lang="en-US" sz="2800" dirty="0">
              <a:solidFill>
                <a:srgbClr val="FFFFFF"/>
              </a:solidFill>
            </a:endParaRPr>
          </a:p>
        </p:txBody>
      </p:sp>
      <p:sp>
        <p:nvSpPr>
          <p:cNvPr id="4" name="Text Placeholder 3">
            <a:extLst>
              <a:ext uri="{FF2B5EF4-FFF2-40B4-BE49-F238E27FC236}">
                <a16:creationId xmlns:a16="http://schemas.microsoft.com/office/drawing/2014/main" id="{BBD92F9A-08B9-D58E-FB1B-B72E34C8631F}"/>
              </a:ext>
            </a:extLst>
          </p:cNvPr>
          <p:cNvSpPr>
            <a:spLocks noGrp="1"/>
          </p:cNvSpPr>
          <p:nvPr>
            <p:ph type="body" sz="quarter" idx="12"/>
          </p:nvPr>
        </p:nvSpPr>
        <p:spPr>
          <a:xfrm>
            <a:off x="344625" y="1120191"/>
            <a:ext cx="11548004" cy="603055"/>
          </a:xfrm>
        </p:spPr>
        <p:txBody>
          <a:bodyPr lIns="91440" tIns="45720" rIns="91440" bIns="45720" anchor="t"/>
          <a:lstStyle/>
          <a:p>
            <a:r>
              <a:rPr lang="en-US" sz="2000" dirty="0">
                <a:latin typeface="Calibri"/>
                <a:cs typeface="Calibri"/>
              </a:rPr>
              <a:t>Closing the gaps for correct and complete barcodes for species specific identification</a:t>
            </a:r>
            <a:endParaRPr lang="en-US" sz="2000" dirty="0" err="1"/>
          </a:p>
        </p:txBody>
      </p:sp>
      <p:sp>
        <p:nvSpPr>
          <p:cNvPr id="5" name="Text Placeholder 4">
            <a:extLst>
              <a:ext uri="{FF2B5EF4-FFF2-40B4-BE49-F238E27FC236}">
                <a16:creationId xmlns:a16="http://schemas.microsoft.com/office/drawing/2014/main" id="{975CED9F-4889-5A9A-4B43-8BA6A3BA8843}"/>
              </a:ext>
            </a:extLst>
          </p:cNvPr>
          <p:cNvSpPr>
            <a:spLocks noGrp="1"/>
          </p:cNvSpPr>
          <p:nvPr>
            <p:ph type="body" sz="quarter" idx="13"/>
          </p:nvPr>
        </p:nvSpPr>
        <p:spPr>
          <a:xfrm>
            <a:off x="344627" y="1728984"/>
            <a:ext cx="5786215" cy="4636510"/>
          </a:xfrm>
        </p:spPr>
        <p:txBody>
          <a:bodyPr lIns="91440" tIns="45720" rIns="91440" bIns="45720" anchor="t"/>
          <a:lstStyle/>
          <a:p>
            <a:r>
              <a:rPr lang="en-US" sz="2400" dirty="0">
                <a:latin typeface="Calibri"/>
                <a:cs typeface="Calibri"/>
              </a:rPr>
              <a:t>Goal is to build a baseline for local flora</a:t>
            </a:r>
          </a:p>
          <a:p>
            <a:endParaRPr lang="en-US" sz="2400" dirty="0">
              <a:latin typeface="Calibri"/>
              <a:cs typeface="Calibri"/>
            </a:endParaRPr>
          </a:p>
          <a:p>
            <a:r>
              <a:rPr lang="en-US" sz="2400" dirty="0">
                <a:latin typeface="Calibri"/>
                <a:cs typeface="Calibri"/>
              </a:rPr>
              <a:t>Universal Amplicons</a:t>
            </a:r>
          </a:p>
          <a:p>
            <a:endParaRPr lang="en-US" sz="2400" dirty="0">
              <a:latin typeface="Calibri"/>
              <a:cs typeface="Calibri"/>
            </a:endParaRPr>
          </a:p>
          <a:p>
            <a:r>
              <a:rPr lang="en-US" sz="2400" dirty="0">
                <a:latin typeface="Calibri"/>
                <a:cs typeface="Calibri"/>
              </a:rPr>
              <a:t>113 common Albertan biocrust species collected using NCBI and personal voucher collections sequenced</a:t>
            </a:r>
          </a:p>
          <a:p>
            <a:endParaRPr lang="en-US" sz="2400" dirty="0">
              <a:latin typeface="Calibri"/>
              <a:cs typeface="Calibri"/>
            </a:endParaRPr>
          </a:p>
          <a:p>
            <a:r>
              <a:rPr lang="en-US" sz="2400" dirty="0">
                <a:latin typeface="Calibri"/>
                <a:cs typeface="Calibri"/>
              </a:rPr>
              <a:t>310 common vascular plants collected using NCBI and personal voucher collections to be sequenced. </a:t>
            </a:r>
            <a:endParaRPr lang="en-US" sz="2400" dirty="0"/>
          </a:p>
        </p:txBody>
      </p:sp>
      <p:pic>
        <p:nvPicPr>
          <p:cNvPr id="7" name="Picture 6" descr="A graph of a number of vouchers&#10;&#10;Description automatically generated">
            <a:extLst>
              <a:ext uri="{FF2B5EF4-FFF2-40B4-BE49-F238E27FC236}">
                <a16:creationId xmlns:a16="http://schemas.microsoft.com/office/drawing/2014/main" id="{F7DF0867-E80B-CF07-1063-8E6054907723}"/>
              </a:ext>
            </a:extLst>
          </p:cNvPr>
          <p:cNvPicPr>
            <a:picLocks noChangeAspect="1"/>
          </p:cNvPicPr>
          <p:nvPr/>
        </p:nvPicPr>
        <p:blipFill>
          <a:blip r:embed="rId3"/>
          <a:stretch>
            <a:fillRect/>
          </a:stretch>
        </p:blipFill>
        <p:spPr>
          <a:xfrm>
            <a:off x="6070600" y="2011613"/>
            <a:ext cx="6079957" cy="3717089"/>
          </a:xfrm>
          <a:prstGeom prst="rect">
            <a:avLst/>
          </a:prstGeom>
        </p:spPr>
      </p:pic>
    </p:spTree>
    <p:extLst>
      <p:ext uri="{BB962C8B-B14F-4D97-AF65-F5344CB8AC3E}">
        <p14:creationId xmlns:p14="http://schemas.microsoft.com/office/powerpoint/2010/main" val="4035917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 name="Text Placeholder 1">
            <a:extLst>
              <a:ext uri="{FF2B5EF4-FFF2-40B4-BE49-F238E27FC236}">
                <a16:creationId xmlns:a16="http://schemas.microsoft.com/office/drawing/2014/main" id="{8F5AB2E6-67B8-D7E9-1DDE-F636DD8E5F7F}"/>
              </a:ext>
            </a:extLst>
          </p:cNvPr>
          <p:cNvSpPr>
            <a:spLocks noGrp="1"/>
          </p:cNvSpPr>
          <p:nvPr>
            <p:ph type="body" sz="quarter" idx="12"/>
          </p:nvPr>
        </p:nvSpPr>
        <p:spPr>
          <a:xfrm>
            <a:off x="317889" y="1307349"/>
            <a:ext cx="10638952" cy="897161"/>
          </a:xfrm>
        </p:spPr>
        <p:txBody>
          <a:bodyPr lIns="91440" tIns="45720" rIns="91440" bIns="45720" anchor="t"/>
          <a:lstStyle/>
          <a:p>
            <a:r>
              <a:rPr lang="en-US" sz="2400" dirty="0">
                <a:latin typeface="Calibri"/>
                <a:cs typeface="Calibri"/>
              </a:rPr>
              <a:t>Comparing ecological signal between tissue DNA metabarcoding and conventional methodology of vegetation monitoring</a:t>
            </a:r>
            <a:endParaRPr lang="en-US" sz="2400" dirty="0"/>
          </a:p>
        </p:txBody>
      </p:sp>
      <p:sp>
        <p:nvSpPr>
          <p:cNvPr id="3" name="Text Placeholder 2">
            <a:extLst>
              <a:ext uri="{FF2B5EF4-FFF2-40B4-BE49-F238E27FC236}">
                <a16:creationId xmlns:a16="http://schemas.microsoft.com/office/drawing/2014/main" id="{DBFABCCB-0850-8976-13FE-9DC5F5D2CE50}"/>
              </a:ext>
            </a:extLst>
          </p:cNvPr>
          <p:cNvSpPr>
            <a:spLocks noGrp="1"/>
          </p:cNvSpPr>
          <p:nvPr>
            <p:ph type="body" sz="quarter" idx="13"/>
          </p:nvPr>
        </p:nvSpPr>
        <p:spPr>
          <a:xfrm>
            <a:off x="839257" y="2678140"/>
            <a:ext cx="4436005" cy="2871882"/>
          </a:xfrm>
        </p:spPr>
        <p:txBody>
          <a:bodyPr lIns="91440" tIns="45720" rIns="91440" bIns="45720" anchor="t"/>
          <a:lstStyle/>
          <a:p>
            <a:r>
              <a:rPr lang="en-US" sz="2400" dirty="0">
                <a:latin typeface="Calibri"/>
                <a:cs typeface="Calibri"/>
              </a:rPr>
              <a:t>What overlaps between surveys and samples?</a:t>
            </a:r>
          </a:p>
          <a:p>
            <a:r>
              <a:rPr lang="en-US" sz="2400" dirty="0">
                <a:latin typeface="Calibri"/>
                <a:cs typeface="Calibri"/>
              </a:rPr>
              <a:t>What can only be found in conventional surveys?</a:t>
            </a:r>
          </a:p>
          <a:p>
            <a:r>
              <a:rPr lang="en-US" sz="2400" dirty="0">
                <a:latin typeface="Calibri"/>
                <a:cs typeface="Calibri"/>
              </a:rPr>
              <a:t>What can only be found in community samples?</a:t>
            </a:r>
          </a:p>
          <a:p>
            <a:r>
              <a:rPr lang="en-US" sz="2400" dirty="0">
                <a:latin typeface="Calibri"/>
                <a:cs typeface="Calibri"/>
              </a:rPr>
              <a:t>Why?</a:t>
            </a:r>
            <a:endParaRPr lang="en-US" sz="2400" dirty="0"/>
          </a:p>
        </p:txBody>
      </p:sp>
      <p:sp>
        <p:nvSpPr>
          <p:cNvPr id="237" name="Google Shape;237;p12"/>
          <p:cNvSpPr txBox="1">
            <a:spLocks noGrp="1"/>
          </p:cNvSpPr>
          <p:nvPr>
            <p:ph type="title" idx="4294967295"/>
          </p:nvPr>
        </p:nvSpPr>
        <p:spPr>
          <a:xfrm>
            <a:off x="-5347" y="-434557"/>
            <a:ext cx="10058400" cy="1449387"/>
          </a:xfrm>
          <a:prstGeom prst="rect">
            <a:avLst/>
          </a:prstGeom>
          <a:noFill/>
          <a:ln>
            <a:noFill/>
          </a:ln>
        </p:spPr>
        <p:txBody>
          <a:bodyPr spcFirstLastPara="1" wrap="square" lIns="91425" tIns="45700" rIns="91425" bIns="45700" anchor="b" anchorCtr="0">
            <a:normAutofit/>
          </a:bodyPr>
          <a:lstStyle/>
          <a:p>
            <a:pPr>
              <a:lnSpc>
                <a:spcPct val="85000"/>
              </a:lnSpc>
              <a:spcBef>
                <a:spcPts val="0"/>
              </a:spcBef>
              <a:buClr>
                <a:srgbClr val="3F3F3F"/>
              </a:buClr>
              <a:buSzPts val="4800"/>
            </a:pPr>
            <a:r>
              <a:rPr lang="en-CA" dirty="0">
                <a:solidFill>
                  <a:srgbClr val="FFFFFF"/>
                </a:solidFill>
              </a:rPr>
              <a:t>Plant Community Mixes</a:t>
            </a:r>
            <a:endParaRPr dirty="0">
              <a:solidFill>
                <a:srgbClr val="FFFFFF"/>
              </a:solidFill>
            </a:endParaRPr>
          </a:p>
        </p:txBody>
      </p:sp>
      <p:grpSp>
        <p:nvGrpSpPr>
          <p:cNvPr id="239" name="Google Shape;239;p12"/>
          <p:cNvGrpSpPr/>
          <p:nvPr/>
        </p:nvGrpSpPr>
        <p:grpSpPr>
          <a:xfrm>
            <a:off x="5506228" y="2726795"/>
            <a:ext cx="5947058" cy="3250676"/>
            <a:chOff x="154558" y="2166155"/>
            <a:chExt cx="5947058" cy="3250676"/>
          </a:xfrm>
        </p:grpSpPr>
        <p:sp>
          <p:nvSpPr>
            <p:cNvPr id="240" name="Google Shape;240;p12"/>
            <p:cNvSpPr/>
            <p:nvPr/>
          </p:nvSpPr>
          <p:spPr>
            <a:xfrm>
              <a:off x="154558" y="2166173"/>
              <a:ext cx="3250429" cy="3250658"/>
            </a:xfrm>
            <a:prstGeom prst="ellipse">
              <a:avLst/>
            </a:prstGeom>
            <a:solidFill>
              <a:schemeClr val="accent1">
                <a:lumMod val="40000"/>
                <a:lumOff val="60000"/>
              </a:schemeClr>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2"/>
            <p:cNvSpPr txBox="1"/>
            <p:nvPr/>
          </p:nvSpPr>
          <p:spPr>
            <a:xfrm>
              <a:off x="630572" y="2642221"/>
              <a:ext cx="2298401" cy="2298562"/>
            </a:xfrm>
            <a:prstGeom prst="rect">
              <a:avLst/>
            </a:prstGeom>
            <a:solidFill>
              <a:schemeClr val="accent1">
                <a:lumMod val="40000"/>
                <a:lumOff val="60000"/>
              </a:schemeClr>
            </a:solid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dk1"/>
                </a:buClr>
                <a:buSzPts val="3000"/>
                <a:buFont typeface="Calibri"/>
                <a:buNone/>
              </a:pPr>
              <a:r>
                <a:rPr lang="en-CA" sz="3000">
                  <a:solidFill>
                    <a:schemeClr val="dk1"/>
                  </a:solidFill>
                  <a:latin typeface="Calibri"/>
                  <a:ea typeface="Calibri"/>
                  <a:cs typeface="Calibri"/>
                  <a:sym typeface="Calibri"/>
                </a:rPr>
                <a:t>Conventional survey IDs</a:t>
              </a:r>
              <a:endParaRPr/>
            </a:p>
          </p:txBody>
        </p:sp>
        <p:sp>
          <p:nvSpPr>
            <p:cNvPr id="242" name="Google Shape;242;p12"/>
            <p:cNvSpPr/>
            <p:nvPr/>
          </p:nvSpPr>
          <p:spPr>
            <a:xfrm>
              <a:off x="2851187" y="2166155"/>
              <a:ext cx="3250429" cy="3250658"/>
            </a:xfrm>
            <a:prstGeom prst="ellipse">
              <a:avLst/>
            </a:prstGeom>
            <a:solidFill>
              <a:schemeClr val="accent1">
                <a:lumMod val="40000"/>
                <a:lumOff val="60000"/>
              </a:schemeClr>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2"/>
            <p:cNvSpPr txBox="1"/>
            <p:nvPr/>
          </p:nvSpPr>
          <p:spPr>
            <a:xfrm>
              <a:off x="3327201" y="2642203"/>
              <a:ext cx="2298401" cy="2298562"/>
            </a:xfrm>
            <a:prstGeom prst="rect">
              <a:avLst/>
            </a:prstGeom>
            <a:solidFill>
              <a:schemeClr val="accent1">
                <a:lumMod val="40000"/>
                <a:lumOff val="60000"/>
              </a:schemeClr>
            </a:solid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dk1"/>
                </a:buClr>
                <a:buSzPts val="3000"/>
                <a:buFont typeface="Calibri"/>
                <a:buNone/>
              </a:pPr>
              <a:r>
                <a:rPr lang="en-CA" sz="3000" dirty="0">
                  <a:solidFill>
                    <a:schemeClr val="dk1"/>
                  </a:solidFill>
                  <a:latin typeface="Calibri"/>
                  <a:ea typeface="Calibri"/>
                  <a:cs typeface="Calibri"/>
                  <a:sym typeface="Calibri"/>
                </a:rPr>
                <a:t>DNA species hypotheses</a:t>
              </a:r>
              <a:endParaRPr dirty="0">
                <a:solidFill>
                  <a:schemeClr val="dk1"/>
                </a:solidFil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4" name="Google Shape;274;p16"/>
          <p:cNvSpPr txBox="1">
            <a:spLocks noGrp="1"/>
          </p:cNvSpPr>
          <p:nvPr>
            <p:ph type="body" sz="quarter" idx="11"/>
          </p:nvPr>
        </p:nvSpPr>
        <p:spPr>
          <a:xfrm>
            <a:off x="6111318" y="1289877"/>
            <a:ext cx="6075252" cy="478833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CA" sz="3200" b="0" i="0" u="none" strike="noStrike" dirty="0">
                <a:solidFill>
                  <a:srgbClr val="595959"/>
                </a:solidFill>
                <a:latin typeface="Apex Sans Book"/>
                <a:ea typeface="Arial"/>
                <a:cs typeface="Arial"/>
                <a:sym typeface="Arial"/>
              </a:rPr>
              <a:t>- What are biocrusts</a:t>
            </a:r>
            <a:endParaRPr lang="en-US" sz="3200">
              <a:latin typeface="Apex Sans Book"/>
            </a:endParaRPr>
          </a:p>
          <a:p>
            <a:pPr marL="91440" lvl="0" indent="-127000" algn="l" rtl="0">
              <a:lnSpc>
                <a:spcPct val="90000"/>
              </a:lnSpc>
              <a:spcBef>
                <a:spcPts val="1200"/>
              </a:spcBef>
              <a:spcAft>
                <a:spcPts val="0"/>
              </a:spcAft>
              <a:buSzPts val="2000"/>
              <a:buChar char=" "/>
            </a:pPr>
            <a:r>
              <a:rPr lang="en-CA" sz="3200" dirty="0">
                <a:solidFill>
                  <a:srgbClr val="595959"/>
                </a:solidFill>
                <a:latin typeface="Apex Sans Book"/>
                <a:ea typeface="Arial"/>
                <a:cs typeface="Arial"/>
                <a:sym typeface="Arial"/>
              </a:rPr>
              <a:t>- </a:t>
            </a:r>
            <a:r>
              <a:rPr lang="en-CA" sz="3200" b="0" i="0" u="none" strike="noStrike" dirty="0">
                <a:solidFill>
                  <a:srgbClr val="595959"/>
                </a:solidFill>
                <a:latin typeface="Apex Sans Book"/>
                <a:ea typeface="Arial"/>
                <a:cs typeface="Arial"/>
                <a:sym typeface="Arial"/>
              </a:rPr>
              <a:t>Function within the landscape</a:t>
            </a:r>
            <a:endParaRPr sz="3200" b="0">
              <a:latin typeface="Apex Sans Book"/>
            </a:endParaRPr>
          </a:p>
          <a:p>
            <a:pPr marL="91440" lvl="0" indent="-127000" algn="l" rtl="0">
              <a:lnSpc>
                <a:spcPct val="90000"/>
              </a:lnSpc>
              <a:spcBef>
                <a:spcPts val="1200"/>
              </a:spcBef>
              <a:spcAft>
                <a:spcPts val="0"/>
              </a:spcAft>
              <a:buSzPts val="2000"/>
              <a:buChar char=" "/>
            </a:pPr>
            <a:r>
              <a:rPr lang="en-CA" sz="3200" b="0" i="0" u="none" strike="noStrike" dirty="0">
                <a:solidFill>
                  <a:srgbClr val="595959"/>
                </a:solidFill>
                <a:latin typeface="Apex Sans Book"/>
                <a:ea typeface="Arial"/>
                <a:cs typeface="Arial"/>
                <a:sym typeface="Arial"/>
              </a:rPr>
              <a:t>- Why they are difficult to monitor in conventional ways</a:t>
            </a:r>
            <a:endParaRPr sz="3200" b="0">
              <a:latin typeface="Apex Sans Book"/>
            </a:endParaRPr>
          </a:p>
          <a:p>
            <a:pPr marL="91440" indent="-127000">
              <a:spcBef>
                <a:spcPts val="1200"/>
              </a:spcBef>
              <a:buSzPts val="2000"/>
              <a:buChar char=" "/>
            </a:pPr>
            <a:r>
              <a:rPr lang="en-CA" sz="3200" b="0" i="0" u="none" strike="noStrike" dirty="0">
                <a:solidFill>
                  <a:srgbClr val="595959"/>
                </a:solidFill>
                <a:latin typeface="Apex Sans Book"/>
                <a:ea typeface="Arial"/>
                <a:cs typeface="Arial"/>
                <a:sym typeface="Arial"/>
              </a:rPr>
              <a:t>-</a:t>
            </a:r>
            <a:r>
              <a:rPr lang="en-CA" sz="3200" dirty="0">
                <a:solidFill>
                  <a:srgbClr val="595959"/>
                </a:solidFill>
                <a:latin typeface="Apex Sans Book"/>
                <a:ea typeface="Arial"/>
                <a:cs typeface="Arial"/>
                <a:sym typeface="Arial"/>
              </a:rPr>
              <a:t> </a:t>
            </a:r>
            <a:r>
              <a:rPr lang="en-CA" sz="3200" b="0" i="0" u="none" strike="noStrike" dirty="0">
                <a:solidFill>
                  <a:srgbClr val="595959"/>
                </a:solidFill>
                <a:latin typeface="Apex Sans Book"/>
                <a:ea typeface="Arial"/>
                <a:cs typeface="Arial"/>
                <a:sym typeface="Arial"/>
              </a:rPr>
              <a:t>How might</a:t>
            </a:r>
            <a:r>
              <a:rPr lang="en-CA" sz="3200" dirty="0">
                <a:solidFill>
                  <a:srgbClr val="595959"/>
                </a:solidFill>
                <a:latin typeface="Apex Sans Book"/>
                <a:ea typeface="Arial"/>
                <a:cs typeface="Arial"/>
                <a:sym typeface="Arial"/>
              </a:rPr>
              <a:t> DNA metabarcoding be used in biocrust research</a:t>
            </a:r>
            <a:endParaRPr lang="en-CA" sz="3200" b="0" dirty="0">
              <a:solidFill>
                <a:srgbClr val="595959"/>
              </a:solidFill>
              <a:latin typeface="Apex Sans Book"/>
              <a:cs typeface="Arial"/>
            </a:endParaRPr>
          </a:p>
          <a:p>
            <a:pPr marL="91440" indent="-127000">
              <a:spcBef>
                <a:spcPts val="1200"/>
              </a:spcBef>
              <a:buSzPts val="2000"/>
              <a:buChar char=" "/>
            </a:pPr>
            <a:r>
              <a:rPr lang="en-CA" sz="3200" dirty="0">
                <a:solidFill>
                  <a:srgbClr val="595959"/>
                </a:solidFill>
                <a:latin typeface="Apex Sans Book"/>
                <a:cs typeface="Arial"/>
              </a:rPr>
              <a:t>-collection and comparison</a:t>
            </a:r>
          </a:p>
          <a:p>
            <a:pPr marL="91440" lvl="0" indent="-127000" algn="l" rtl="0">
              <a:lnSpc>
                <a:spcPct val="90000"/>
              </a:lnSpc>
              <a:spcBef>
                <a:spcPts val="2400"/>
              </a:spcBef>
              <a:spcAft>
                <a:spcPts val="0"/>
              </a:spcAft>
              <a:buSzPts val="2000"/>
              <a:buChar char=" "/>
            </a:pPr>
            <a:br>
              <a:rPr lang="en-CA" dirty="0"/>
            </a:br>
            <a:endParaRPr/>
          </a:p>
        </p:txBody>
      </p:sp>
      <p:sp>
        <p:nvSpPr>
          <p:cNvPr id="273" name="Google Shape;273;p16"/>
          <p:cNvSpPr txBox="1">
            <a:spLocks noGrp="1"/>
          </p:cNvSpPr>
          <p:nvPr>
            <p:ph type="title" idx="4294967295"/>
          </p:nvPr>
        </p:nvSpPr>
        <p:spPr>
          <a:xfrm>
            <a:off x="350808" y="-445907"/>
            <a:ext cx="10058400" cy="144938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CA" dirty="0">
                <a:solidFill>
                  <a:srgbClr val="FFFFFF"/>
                </a:solidFill>
              </a:rPr>
              <a:t>Biocrusts</a:t>
            </a:r>
            <a:endParaRPr dirty="0">
              <a:solidFill>
                <a:srgbClr val="FFFFFF"/>
              </a:solidFill>
            </a:endParaRPr>
          </a:p>
        </p:txBody>
      </p:sp>
      <p:pic>
        <p:nvPicPr>
          <p:cNvPr id="275" name="Google Shape;275;p16"/>
          <p:cNvPicPr preferRelativeResize="0"/>
          <p:nvPr/>
        </p:nvPicPr>
        <p:blipFill rotWithShape="1">
          <a:blip r:embed="rId3">
            <a:alphaModFix/>
          </a:blip>
          <a:srcRect/>
          <a:stretch/>
        </p:blipFill>
        <p:spPr>
          <a:xfrm>
            <a:off x="-8423" y="1011847"/>
            <a:ext cx="6044757" cy="581889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8" name="Google Shape;138;p9"/>
          <p:cNvPicPr preferRelativeResize="0"/>
          <p:nvPr/>
        </p:nvPicPr>
        <p:blipFill rotWithShape="1">
          <a:blip r:embed="rId3">
            <a:alphaModFix/>
          </a:blip>
          <a:srcRect/>
          <a:stretch/>
        </p:blipFill>
        <p:spPr>
          <a:xfrm>
            <a:off x="1315516" y="6170047"/>
            <a:ext cx="734823" cy="491906"/>
          </a:xfrm>
          <a:prstGeom prst="rect">
            <a:avLst/>
          </a:prstGeom>
          <a:noFill/>
          <a:ln>
            <a:noFill/>
          </a:ln>
        </p:spPr>
      </p:pic>
      <p:sp>
        <p:nvSpPr>
          <p:cNvPr id="140" name="Google Shape;140;p9"/>
          <p:cNvSpPr txBox="1"/>
          <p:nvPr/>
        </p:nvSpPr>
        <p:spPr>
          <a:xfrm>
            <a:off x="1315516" y="6451689"/>
            <a:ext cx="1927872" cy="3186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Specht and Arnold 2018</a:t>
            </a:r>
            <a:endParaRPr/>
          </a:p>
        </p:txBody>
      </p:sp>
      <p:pic>
        <p:nvPicPr>
          <p:cNvPr id="141" name="Google Shape;141;p9"/>
          <p:cNvPicPr preferRelativeResize="0"/>
          <p:nvPr/>
        </p:nvPicPr>
        <p:blipFill rotWithShape="1">
          <a:blip r:embed="rId4">
            <a:alphaModFix/>
          </a:blip>
          <a:srcRect l="10770" t="58004"/>
          <a:stretch/>
        </p:blipFill>
        <p:spPr>
          <a:xfrm>
            <a:off x="6054049" y="1136237"/>
            <a:ext cx="4586775" cy="4585526"/>
          </a:xfrm>
          <a:prstGeom prst="rect">
            <a:avLst/>
          </a:prstGeom>
          <a:noFill/>
          <a:ln>
            <a:noFill/>
          </a:ln>
        </p:spPr>
      </p:pic>
      <p:sp>
        <p:nvSpPr>
          <p:cNvPr id="3" name="Text Placeholder 2">
            <a:extLst>
              <a:ext uri="{FF2B5EF4-FFF2-40B4-BE49-F238E27FC236}">
                <a16:creationId xmlns:a16="http://schemas.microsoft.com/office/drawing/2014/main" id="{553F35A8-84C8-1633-9748-4B39A40F935B}"/>
              </a:ext>
            </a:extLst>
          </p:cNvPr>
          <p:cNvSpPr>
            <a:spLocks noGrp="1"/>
          </p:cNvSpPr>
          <p:nvPr>
            <p:ph type="body" sz="quarter" idx="11"/>
          </p:nvPr>
        </p:nvSpPr>
        <p:spPr>
          <a:xfrm>
            <a:off x="1166826" y="2349349"/>
            <a:ext cx="2860333" cy="1740568"/>
          </a:xfrm>
        </p:spPr>
        <p:txBody>
          <a:bodyPr/>
          <a:lstStyle/>
          <a:p>
            <a:pPr algn="ctr"/>
            <a:r>
              <a:rPr lang="en-US" sz="4000" b="1">
                <a:latin typeface="+mj-lt"/>
              </a:rPr>
              <a:t>Prairie duck productivity is declining</a:t>
            </a:r>
          </a:p>
          <a:p>
            <a:pPr algn="ctr"/>
            <a:endParaRPr lang="en-CA">
              <a:latin typeface="+mj-lt"/>
            </a:endParaRPr>
          </a:p>
        </p:txBody>
      </p:sp>
      <p:grpSp>
        <p:nvGrpSpPr>
          <p:cNvPr id="9" name="Group 8">
            <a:extLst>
              <a:ext uri="{FF2B5EF4-FFF2-40B4-BE49-F238E27FC236}">
                <a16:creationId xmlns:a16="http://schemas.microsoft.com/office/drawing/2014/main" id="{A98D8FD2-6A84-2478-1F31-C345F3F31098}"/>
              </a:ext>
            </a:extLst>
          </p:cNvPr>
          <p:cNvGrpSpPr/>
          <p:nvPr/>
        </p:nvGrpSpPr>
        <p:grpSpPr>
          <a:xfrm>
            <a:off x="8626201" y="5893468"/>
            <a:ext cx="914574" cy="768485"/>
            <a:chOff x="8248320" y="5602223"/>
            <a:chExt cx="1255777" cy="1255777"/>
          </a:xfrm>
        </p:grpSpPr>
        <p:pic>
          <p:nvPicPr>
            <p:cNvPr id="6" name="Google Shape;149;p10">
              <a:extLst>
                <a:ext uri="{FF2B5EF4-FFF2-40B4-BE49-F238E27FC236}">
                  <a16:creationId xmlns:a16="http://schemas.microsoft.com/office/drawing/2014/main" id="{5B244A10-CFCB-EAF8-3EF9-0EF8D1431BA0}"/>
                </a:ext>
              </a:extLst>
            </p:cNvPr>
            <p:cNvPicPr preferRelativeResize="0"/>
            <p:nvPr/>
          </p:nvPicPr>
          <p:blipFill rotWithShape="1">
            <a:blip r:embed="rId5">
              <a:alphaModFix/>
            </a:blip>
            <a:srcRect/>
            <a:stretch/>
          </p:blipFill>
          <p:spPr>
            <a:xfrm rot="10800000">
              <a:off x="8248320" y="5602223"/>
              <a:ext cx="1255777" cy="1255777"/>
            </a:xfrm>
            <a:prstGeom prst="rect">
              <a:avLst/>
            </a:prstGeom>
            <a:noFill/>
            <a:ln>
              <a:noFill/>
            </a:ln>
          </p:spPr>
        </p:pic>
        <p:pic>
          <p:nvPicPr>
            <p:cNvPr id="7" name="Google Shape;150;p10">
              <a:extLst>
                <a:ext uri="{FF2B5EF4-FFF2-40B4-BE49-F238E27FC236}">
                  <a16:creationId xmlns:a16="http://schemas.microsoft.com/office/drawing/2014/main" id="{B2FC4E0D-F54B-51F3-8E4C-AFF609764AFB}"/>
                </a:ext>
              </a:extLst>
            </p:cNvPr>
            <p:cNvPicPr preferRelativeResize="0"/>
            <p:nvPr/>
          </p:nvPicPr>
          <p:blipFill rotWithShape="1">
            <a:blip r:embed="rId3">
              <a:alphaModFix/>
            </a:blip>
            <a:srcRect/>
            <a:stretch/>
          </p:blipFill>
          <p:spPr>
            <a:xfrm>
              <a:off x="8527084" y="5901823"/>
              <a:ext cx="734823" cy="491906"/>
            </a:xfrm>
            <a:prstGeom prst="rect">
              <a:avLst/>
            </a:prstGeom>
            <a:noFill/>
            <a:ln>
              <a:noFill/>
            </a:ln>
          </p:spPr>
        </p:pic>
      </p:grpSp>
      <p:pic>
        <p:nvPicPr>
          <p:cNvPr id="8" name="Picture 7">
            <a:extLst>
              <a:ext uri="{FF2B5EF4-FFF2-40B4-BE49-F238E27FC236}">
                <a16:creationId xmlns:a16="http://schemas.microsoft.com/office/drawing/2014/main" id="{4D2DBAE3-7CF5-CF02-C275-86A9DF45C4A6}"/>
              </a:ext>
            </a:extLst>
          </p:cNvPr>
          <p:cNvPicPr>
            <a:picLocks noChangeAspect="1"/>
          </p:cNvPicPr>
          <p:nvPr/>
        </p:nvPicPr>
        <p:blipFill>
          <a:blip r:embed="rId6"/>
          <a:stretch>
            <a:fillRect/>
          </a:stretch>
        </p:blipFill>
        <p:spPr>
          <a:xfrm>
            <a:off x="7753937" y="5805776"/>
            <a:ext cx="593500" cy="96453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17"/>
          <p:cNvSpPr txBox="1">
            <a:spLocks noGrp="1"/>
          </p:cNvSpPr>
          <p:nvPr>
            <p:ph type="body" sz="quarter" idx="11"/>
          </p:nvPr>
        </p:nvSpPr>
        <p:spPr>
          <a:xfrm>
            <a:off x="444335" y="1260642"/>
            <a:ext cx="10852844" cy="2624388"/>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2000"/>
              <a:buNone/>
            </a:pPr>
            <a:r>
              <a:rPr lang="en-CA" sz="2800" dirty="0">
                <a:latin typeface="Calibri"/>
                <a:cs typeface="Calibri"/>
              </a:rPr>
              <a:t> Set up samples of known LFF, bryophytes and lycophytes. </a:t>
            </a:r>
            <a:endParaRPr lang="en-US" sz="2800">
              <a:latin typeface="Calibri"/>
              <a:cs typeface="Calibri"/>
            </a:endParaRPr>
          </a:p>
          <a:p>
            <a:pPr marL="0" lvl="0" indent="0" algn="l" rtl="0">
              <a:lnSpc>
                <a:spcPct val="90000"/>
              </a:lnSpc>
              <a:spcBef>
                <a:spcPts val="1400"/>
              </a:spcBef>
              <a:spcAft>
                <a:spcPts val="0"/>
              </a:spcAft>
              <a:buSzPts val="2000"/>
              <a:buNone/>
            </a:pPr>
            <a:r>
              <a:rPr lang="en-CA" sz="2800" dirty="0">
                <a:latin typeface="Calibri"/>
                <a:cs typeface="Calibri"/>
              </a:rPr>
              <a:t>Able to compare different lab methodology </a:t>
            </a:r>
            <a:endParaRPr sz="2800">
              <a:latin typeface="Calibri"/>
              <a:cs typeface="Calibri"/>
            </a:endParaRPr>
          </a:p>
          <a:p>
            <a:pPr marL="0" lvl="0" indent="0" algn="l" rtl="0">
              <a:lnSpc>
                <a:spcPct val="90000"/>
              </a:lnSpc>
              <a:spcBef>
                <a:spcPts val="1400"/>
              </a:spcBef>
              <a:spcAft>
                <a:spcPts val="0"/>
              </a:spcAft>
              <a:buSzPts val="2000"/>
              <a:buNone/>
            </a:pPr>
            <a:r>
              <a:rPr lang="en-CA" sz="2800" dirty="0">
                <a:latin typeface="Calibri"/>
                <a:cs typeface="Calibri"/>
              </a:rPr>
              <a:t>Possible sequencing biases </a:t>
            </a:r>
            <a:endParaRPr sz="2800">
              <a:latin typeface="Calibri"/>
              <a:cs typeface="Calibri"/>
            </a:endParaRPr>
          </a:p>
          <a:p>
            <a:pPr marL="0" lvl="0" indent="0" algn="l" rtl="0">
              <a:lnSpc>
                <a:spcPct val="90000"/>
              </a:lnSpc>
              <a:spcBef>
                <a:spcPts val="1400"/>
              </a:spcBef>
              <a:spcAft>
                <a:spcPts val="0"/>
              </a:spcAft>
              <a:buSzPts val="2000"/>
              <a:buNone/>
            </a:pPr>
            <a:r>
              <a:rPr lang="en-CA" sz="2800" dirty="0">
                <a:latin typeface="Calibri"/>
                <a:cs typeface="Calibri"/>
              </a:rPr>
              <a:t>Sense of variation that can occur during the lab process</a:t>
            </a:r>
            <a:endParaRPr sz="2800" dirty="0"/>
          </a:p>
        </p:txBody>
      </p:sp>
      <p:sp>
        <p:nvSpPr>
          <p:cNvPr id="281" name="Google Shape;281;p17"/>
          <p:cNvSpPr txBox="1">
            <a:spLocks noGrp="1"/>
          </p:cNvSpPr>
          <p:nvPr>
            <p:ph type="title" idx="4294967295"/>
          </p:nvPr>
        </p:nvSpPr>
        <p:spPr>
          <a:xfrm>
            <a:off x="449179" y="-461294"/>
            <a:ext cx="10058400" cy="144938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CA">
                <a:solidFill>
                  <a:srgbClr val="FFFFFF"/>
                </a:solidFill>
              </a:rPr>
              <a:t>Mock communities and analyses</a:t>
            </a:r>
            <a:endParaRPr>
              <a:solidFill>
                <a:srgbClr val="FFFFFF"/>
              </a:solidFill>
            </a:endParaRPr>
          </a:p>
        </p:txBody>
      </p:sp>
      <p:pic>
        <p:nvPicPr>
          <p:cNvPr id="283" name="Google Shape;283;p17"/>
          <p:cNvPicPr preferRelativeResize="0"/>
          <p:nvPr/>
        </p:nvPicPr>
        <p:blipFill rotWithShape="1">
          <a:blip r:embed="rId3">
            <a:alphaModFix/>
          </a:blip>
          <a:srcRect l="34838" t="22792" r="18804" b="12121"/>
          <a:stretch/>
        </p:blipFill>
        <p:spPr>
          <a:xfrm>
            <a:off x="9867009" y="4120615"/>
            <a:ext cx="2056047" cy="2164241"/>
          </a:xfrm>
          <a:prstGeom prst="rect">
            <a:avLst/>
          </a:prstGeom>
          <a:noFill/>
          <a:ln>
            <a:noFill/>
          </a:ln>
        </p:spPr>
      </p:pic>
      <p:pic>
        <p:nvPicPr>
          <p:cNvPr id="284" name="Google Shape;284;p17"/>
          <p:cNvPicPr preferRelativeResize="0"/>
          <p:nvPr/>
        </p:nvPicPr>
        <p:blipFill rotWithShape="1">
          <a:blip r:embed="rId4">
            <a:alphaModFix/>
          </a:blip>
          <a:srcRect l="29870" t="39189" r="35400" b="14419"/>
          <a:stretch/>
        </p:blipFill>
        <p:spPr>
          <a:xfrm>
            <a:off x="2581461" y="4106701"/>
            <a:ext cx="2188909" cy="2192071"/>
          </a:xfrm>
          <a:prstGeom prst="rect">
            <a:avLst/>
          </a:prstGeom>
          <a:noFill/>
          <a:ln>
            <a:noFill/>
          </a:ln>
        </p:spPr>
      </p:pic>
      <p:pic>
        <p:nvPicPr>
          <p:cNvPr id="285" name="Google Shape;285;p17"/>
          <p:cNvPicPr preferRelativeResize="0"/>
          <p:nvPr/>
        </p:nvPicPr>
        <p:blipFill rotWithShape="1">
          <a:blip r:embed="rId5">
            <a:alphaModFix/>
          </a:blip>
          <a:srcRect t="19960" r="20625" b="21372"/>
          <a:stretch/>
        </p:blipFill>
        <p:spPr>
          <a:xfrm>
            <a:off x="187835" y="4106701"/>
            <a:ext cx="2225497" cy="2192071"/>
          </a:xfrm>
          <a:prstGeom prst="rect">
            <a:avLst/>
          </a:prstGeom>
          <a:noFill/>
          <a:ln>
            <a:noFill/>
          </a:ln>
        </p:spPr>
      </p:pic>
      <p:pic>
        <p:nvPicPr>
          <p:cNvPr id="286" name="Google Shape;286;p17"/>
          <p:cNvPicPr preferRelativeResize="0"/>
          <p:nvPr/>
        </p:nvPicPr>
        <p:blipFill rotWithShape="1">
          <a:blip r:embed="rId6">
            <a:alphaModFix/>
          </a:blip>
          <a:srcRect t="8708" r="3682" b="10195"/>
          <a:stretch/>
        </p:blipFill>
        <p:spPr>
          <a:xfrm rot="-5400000">
            <a:off x="5071207" y="4001822"/>
            <a:ext cx="2164242" cy="2429658"/>
          </a:xfrm>
          <a:prstGeom prst="rect">
            <a:avLst/>
          </a:prstGeom>
          <a:noFill/>
          <a:ln>
            <a:noFill/>
          </a:ln>
        </p:spPr>
      </p:pic>
      <p:pic>
        <p:nvPicPr>
          <p:cNvPr id="287" name="Google Shape;287;p17"/>
          <p:cNvPicPr preferRelativeResize="0"/>
          <p:nvPr/>
        </p:nvPicPr>
        <p:blipFill rotWithShape="1">
          <a:blip r:embed="rId7">
            <a:alphaModFix/>
          </a:blip>
          <a:srcRect l="6890" r="33390" b="20549"/>
          <a:stretch/>
        </p:blipFill>
        <p:spPr>
          <a:xfrm>
            <a:off x="7536286" y="4146923"/>
            <a:ext cx="2162594" cy="21518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60" name="Google Shape;260;p14"/>
          <p:cNvSpPr txBox="1">
            <a:spLocks noGrp="1"/>
          </p:cNvSpPr>
          <p:nvPr>
            <p:ph type="body" sz="quarter" idx="11"/>
          </p:nvPr>
        </p:nvSpPr>
        <p:spPr>
          <a:xfrm>
            <a:off x="830263" y="1714715"/>
            <a:ext cx="8043665" cy="3800582"/>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CA" sz="2800" dirty="0">
                <a:latin typeface="Calibri"/>
                <a:cs typeface="Calibri"/>
              </a:rPr>
              <a:t>Considerations for:</a:t>
            </a:r>
            <a:endParaRPr lang="en-US" sz="2800">
              <a:latin typeface="Calibri"/>
              <a:cs typeface="Calibri"/>
            </a:endParaRPr>
          </a:p>
          <a:p>
            <a:pPr marL="91440" lvl="0" indent="-127000" algn="l" rtl="0">
              <a:lnSpc>
                <a:spcPct val="90000"/>
              </a:lnSpc>
              <a:spcBef>
                <a:spcPts val="1400"/>
              </a:spcBef>
              <a:spcAft>
                <a:spcPts val="0"/>
              </a:spcAft>
              <a:buSzPts val="2000"/>
              <a:buChar char=" "/>
            </a:pPr>
            <a:r>
              <a:rPr lang="en-CA" sz="2800" dirty="0">
                <a:latin typeface="Calibri"/>
                <a:cs typeface="Calibri"/>
              </a:rPr>
              <a:t>Less heterogeneity in a sample</a:t>
            </a:r>
            <a:endParaRPr sz="2800">
              <a:latin typeface="Calibri"/>
              <a:cs typeface="Calibri"/>
            </a:endParaRPr>
          </a:p>
          <a:p>
            <a:pPr marL="91440" lvl="0" indent="-127000" algn="l" rtl="0">
              <a:lnSpc>
                <a:spcPct val="90000"/>
              </a:lnSpc>
              <a:spcBef>
                <a:spcPts val="1400"/>
              </a:spcBef>
              <a:spcAft>
                <a:spcPts val="0"/>
              </a:spcAft>
              <a:buSzPts val="2000"/>
              <a:buChar char=" "/>
            </a:pPr>
            <a:r>
              <a:rPr lang="en-CA" sz="2800" dirty="0">
                <a:latin typeface="Calibri"/>
                <a:cs typeface="Calibri"/>
              </a:rPr>
              <a:t>Mixing</a:t>
            </a:r>
            <a:endParaRPr sz="2800">
              <a:latin typeface="Calibri"/>
              <a:cs typeface="Calibri"/>
            </a:endParaRPr>
          </a:p>
          <a:p>
            <a:pPr marL="91440" lvl="0" indent="-127000" algn="l" rtl="0">
              <a:lnSpc>
                <a:spcPct val="90000"/>
              </a:lnSpc>
              <a:spcBef>
                <a:spcPts val="1400"/>
              </a:spcBef>
              <a:spcAft>
                <a:spcPts val="0"/>
              </a:spcAft>
              <a:buSzPts val="2000"/>
              <a:buChar char=" "/>
            </a:pPr>
            <a:r>
              <a:rPr lang="en-CA" sz="2800" dirty="0">
                <a:latin typeface="Calibri"/>
                <a:cs typeface="Calibri"/>
              </a:rPr>
              <a:t>Inhibitors</a:t>
            </a:r>
            <a:endParaRPr sz="2800">
              <a:latin typeface="Calibri"/>
              <a:cs typeface="Calibri"/>
            </a:endParaRPr>
          </a:p>
          <a:p>
            <a:pPr marL="91440" lvl="0" indent="-127000" algn="l" rtl="0">
              <a:lnSpc>
                <a:spcPct val="90000"/>
              </a:lnSpc>
              <a:spcBef>
                <a:spcPts val="1400"/>
              </a:spcBef>
              <a:spcAft>
                <a:spcPts val="0"/>
              </a:spcAft>
              <a:buSzPts val="2000"/>
              <a:buChar char=" "/>
            </a:pPr>
            <a:r>
              <a:rPr lang="en-CA" sz="2800" dirty="0">
                <a:latin typeface="Calibri"/>
                <a:cs typeface="Calibri"/>
              </a:rPr>
              <a:t>Longer retention times</a:t>
            </a:r>
            <a:endParaRPr sz="2800">
              <a:latin typeface="Calibri"/>
              <a:cs typeface="Calibri"/>
            </a:endParaRPr>
          </a:p>
          <a:p>
            <a:pPr marL="91440" lvl="0" indent="-127000" algn="l" rtl="0">
              <a:lnSpc>
                <a:spcPct val="90000"/>
              </a:lnSpc>
              <a:spcBef>
                <a:spcPts val="1400"/>
              </a:spcBef>
              <a:spcAft>
                <a:spcPts val="0"/>
              </a:spcAft>
              <a:buSzPts val="2000"/>
              <a:buChar char=" "/>
            </a:pPr>
            <a:r>
              <a:rPr lang="en-CA" sz="2800" dirty="0">
                <a:latin typeface="Calibri"/>
                <a:cs typeface="Calibri"/>
              </a:rPr>
              <a:t>Problems we are trying to solve</a:t>
            </a:r>
            <a:endParaRPr lang="en-CA" sz="2800" dirty="0"/>
          </a:p>
          <a:p>
            <a:pPr marL="0" lvl="0" indent="0" algn="l" rtl="0">
              <a:lnSpc>
                <a:spcPct val="90000"/>
              </a:lnSpc>
              <a:spcBef>
                <a:spcPts val="1400"/>
              </a:spcBef>
              <a:spcAft>
                <a:spcPts val="0"/>
              </a:spcAft>
              <a:buSzPts val="2000"/>
              <a:buNone/>
            </a:pPr>
            <a:endParaRPr/>
          </a:p>
          <a:p>
            <a:pPr marL="0" lvl="0" indent="0" algn="l" rtl="0">
              <a:lnSpc>
                <a:spcPct val="90000"/>
              </a:lnSpc>
              <a:spcBef>
                <a:spcPts val="1400"/>
              </a:spcBef>
              <a:spcAft>
                <a:spcPts val="0"/>
              </a:spcAft>
              <a:buSzPts val="2000"/>
              <a:buNone/>
            </a:pPr>
            <a:endParaRPr/>
          </a:p>
        </p:txBody>
      </p:sp>
      <p:sp>
        <p:nvSpPr>
          <p:cNvPr id="259" name="Google Shape;259;p14"/>
          <p:cNvSpPr txBox="1">
            <a:spLocks noGrp="1"/>
          </p:cNvSpPr>
          <p:nvPr>
            <p:ph type="title" idx="4294967295"/>
          </p:nvPr>
        </p:nvSpPr>
        <p:spPr>
          <a:xfrm>
            <a:off x="636337" y="-447925"/>
            <a:ext cx="10058400" cy="144938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CA">
                <a:solidFill>
                  <a:srgbClr val="FFFFFF"/>
                </a:solidFill>
              </a:rPr>
              <a:t>eDNA in soils</a:t>
            </a:r>
            <a:endParaRPr>
              <a:solidFill>
                <a:srgbClr val="FFFFFF"/>
              </a:solidFill>
            </a:endParaRPr>
          </a:p>
        </p:txBody>
      </p:sp>
      <p:pic>
        <p:nvPicPr>
          <p:cNvPr id="261" name="Google Shape;261;p14"/>
          <p:cNvPicPr preferRelativeResize="0"/>
          <p:nvPr/>
        </p:nvPicPr>
        <p:blipFill>
          <a:blip r:embed="rId3">
            <a:alphaModFix/>
          </a:blip>
          <a:stretch>
            <a:fillRect/>
          </a:stretch>
        </p:blipFill>
        <p:spPr>
          <a:xfrm>
            <a:off x="7059702" y="286598"/>
            <a:ext cx="4277749" cy="56996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p15"/>
          <p:cNvSpPr txBox="1">
            <a:spLocks noGrp="1"/>
          </p:cNvSpPr>
          <p:nvPr>
            <p:ph type="body" sz="quarter" idx="11"/>
          </p:nvPr>
        </p:nvSpPr>
        <p:spPr>
          <a:xfrm>
            <a:off x="830263" y="1661695"/>
            <a:ext cx="5224741" cy="4282073"/>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CA" sz="3200" dirty="0">
                <a:latin typeface="Calibri"/>
                <a:cs typeface="Calibri"/>
              </a:rPr>
              <a:t>Plants</a:t>
            </a:r>
            <a:endParaRPr lang="en-US" sz="3200" dirty="0">
              <a:latin typeface="Calibri"/>
              <a:cs typeface="Calibri"/>
            </a:endParaRPr>
          </a:p>
          <a:p>
            <a:pPr marL="91440" lvl="0" indent="-127000" algn="l" rtl="0">
              <a:lnSpc>
                <a:spcPct val="90000"/>
              </a:lnSpc>
              <a:spcBef>
                <a:spcPts val="1400"/>
              </a:spcBef>
              <a:spcAft>
                <a:spcPts val="0"/>
              </a:spcAft>
              <a:buSzPts val="2000"/>
              <a:buChar char=" "/>
            </a:pPr>
            <a:r>
              <a:rPr lang="en-CA" sz="3200" dirty="0">
                <a:latin typeface="Calibri"/>
                <a:cs typeface="Calibri"/>
              </a:rPr>
              <a:t>Fungi</a:t>
            </a:r>
          </a:p>
          <a:p>
            <a:pPr marL="91440" indent="-127000">
              <a:spcBef>
                <a:spcPts val="1400"/>
              </a:spcBef>
              <a:buSzPts val="2000"/>
              <a:buChar char=" "/>
            </a:pPr>
            <a:r>
              <a:rPr lang="en-CA" sz="3200" dirty="0">
                <a:latin typeface="Calibri"/>
                <a:cs typeface="Calibri"/>
              </a:rPr>
              <a:t>Consideration about plants in lab</a:t>
            </a:r>
          </a:p>
          <a:p>
            <a:pPr marL="91440" indent="-127000">
              <a:spcBef>
                <a:spcPts val="1400"/>
              </a:spcBef>
              <a:buSzPts val="2000"/>
              <a:buChar char=" "/>
            </a:pPr>
            <a:r>
              <a:rPr lang="en-US" sz="3200" dirty="0">
                <a:latin typeface="Calibri"/>
                <a:cs typeface="Calibri"/>
              </a:rPr>
              <a:t>Congruence to conventional surveys</a:t>
            </a:r>
            <a:endParaRPr sz="3200" dirty="0">
              <a:latin typeface="Calibri"/>
              <a:cs typeface="Calibri"/>
            </a:endParaRPr>
          </a:p>
          <a:p>
            <a:pPr marL="91440" lvl="0" indent="-127000" algn="l" rtl="0">
              <a:lnSpc>
                <a:spcPct val="90000"/>
              </a:lnSpc>
              <a:spcBef>
                <a:spcPts val="1400"/>
              </a:spcBef>
              <a:spcAft>
                <a:spcPts val="0"/>
              </a:spcAft>
              <a:buSzPts val="2000"/>
              <a:buChar char=" "/>
            </a:pPr>
            <a:r>
              <a:rPr lang="en-CA" sz="3200" dirty="0">
                <a:latin typeface="Calibri"/>
                <a:cs typeface="Calibri"/>
              </a:rPr>
              <a:t> </a:t>
            </a:r>
            <a:endParaRPr sz="3200" dirty="0">
              <a:latin typeface="Calibri"/>
              <a:cs typeface="Calibri"/>
            </a:endParaRPr>
          </a:p>
          <a:p>
            <a:pPr marL="91440" lvl="0" indent="0" algn="l" rtl="0">
              <a:lnSpc>
                <a:spcPct val="90000"/>
              </a:lnSpc>
              <a:spcBef>
                <a:spcPts val="1400"/>
              </a:spcBef>
              <a:spcAft>
                <a:spcPts val="0"/>
              </a:spcAft>
              <a:buSzPts val="2000"/>
              <a:buNone/>
            </a:pPr>
            <a:endParaRPr sz="3200" dirty="0"/>
          </a:p>
          <a:p>
            <a:pPr marL="91440" lvl="0" indent="0" algn="l" rtl="0">
              <a:lnSpc>
                <a:spcPct val="90000"/>
              </a:lnSpc>
              <a:spcBef>
                <a:spcPts val="1400"/>
              </a:spcBef>
              <a:spcAft>
                <a:spcPts val="0"/>
              </a:spcAft>
              <a:buSzPts val="2000"/>
              <a:buNone/>
            </a:pPr>
            <a:endParaRPr/>
          </a:p>
        </p:txBody>
      </p:sp>
      <p:sp>
        <p:nvSpPr>
          <p:cNvPr id="266" name="Google Shape;266;p15"/>
          <p:cNvSpPr txBox="1">
            <a:spLocks noGrp="1"/>
          </p:cNvSpPr>
          <p:nvPr>
            <p:ph type="title" idx="4294967295"/>
          </p:nvPr>
        </p:nvSpPr>
        <p:spPr>
          <a:xfrm>
            <a:off x="516021" y="-407820"/>
            <a:ext cx="10058400" cy="144938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CA" dirty="0">
                <a:solidFill>
                  <a:schemeClr val="bg1"/>
                </a:solidFill>
              </a:rPr>
              <a:t>Soils in the grassland</a:t>
            </a:r>
            <a:endParaRPr dirty="0">
              <a:solidFill>
                <a:schemeClr val="bg1"/>
              </a:solidFill>
            </a:endParaRPr>
          </a:p>
        </p:txBody>
      </p:sp>
      <p:pic>
        <p:nvPicPr>
          <p:cNvPr id="3" name="Google Shape;203;p8" descr="A field of dry grass&#10;&#10;Description automatically generated">
            <a:extLst>
              <a:ext uri="{FF2B5EF4-FFF2-40B4-BE49-F238E27FC236}">
                <a16:creationId xmlns:a16="http://schemas.microsoft.com/office/drawing/2014/main" id="{F9703A0B-A86F-34EF-FF8A-F6609A2AA7B4}"/>
              </a:ext>
            </a:extLst>
          </p:cNvPr>
          <p:cNvPicPr preferRelativeResize="0"/>
          <p:nvPr/>
        </p:nvPicPr>
        <p:blipFill rotWithShape="1">
          <a:blip r:embed="rId3">
            <a:alphaModFix/>
          </a:blip>
          <a:srcRect/>
          <a:stretch/>
        </p:blipFill>
        <p:spPr>
          <a:xfrm>
            <a:off x="6124756" y="1603574"/>
            <a:ext cx="5693808" cy="427490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 name="Text Placeholder 2">
            <a:extLst>
              <a:ext uri="{FF2B5EF4-FFF2-40B4-BE49-F238E27FC236}">
                <a16:creationId xmlns:a16="http://schemas.microsoft.com/office/drawing/2014/main" id="{A4BC5FCD-B5C6-4B02-1BF3-94E67EC887A8}"/>
              </a:ext>
            </a:extLst>
          </p:cNvPr>
          <p:cNvSpPr>
            <a:spLocks noGrp="1"/>
          </p:cNvSpPr>
          <p:nvPr>
            <p:ph type="body" sz="quarter" idx="12"/>
          </p:nvPr>
        </p:nvSpPr>
        <p:spPr/>
        <p:txBody>
          <a:bodyPr/>
          <a:lstStyle/>
          <a:p>
            <a:endParaRPr lang="en-US"/>
          </a:p>
        </p:txBody>
      </p:sp>
      <p:sp>
        <p:nvSpPr>
          <p:cNvPr id="367" name="Google Shape;367;p25"/>
          <p:cNvSpPr txBox="1">
            <a:spLocks noGrp="1"/>
          </p:cNvSpPr>
          <p:nvPr>
            <p:ph type="title" idx="4294967295"/>
          </p:nvPr>
        </p:nvSpPr>
        <p:spPr>
          <a:xfrm>
            <a:off x="235789" y="-489039"/>
            <a:ext cx="10058400" cy="144938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CA">
                <a:solidFill>
                  <a:srgbClr val="FFFFFF"/>
                </a:solidFill>
              </a:rPr>
              <a:t>Future of eDNA in grassland research</a:t>
            </a:r>
            <a:endParaRPr>
              <a:solidFill>
                <a:srgbClr val="FFFFFF"/>
              </a:solidFill>
            </a:endParaRPr>
          </a:p>
        </p:txBody>
      </p:sp>
      <p:grpSp>
        <p:nvGrpSpPr>
          <p:cNvPr id="368" name="Google Shape;368;p25"/>
          <p:cNvGrpSpPr/>
          <p:nvPr/>
        </p:nvGrpSpPr>
        <p:grpSpPr>
          <a:xfrm>
            <a:off x="229895" y="1547312"/>
            <a:ext cx="6687673" cy="4139987"/>
            <a:chOff x="816" y="133611"/>
            <a:chExt cx="6687673" cy="4139987"/>
          </a:xfrm>
        </p:grpSpPr>
        <p:sp>
          <p:nvSpPr>
            <p:cNvPr id="369" name="Google Shape;369;p25"/>
            <p:cNvSpPr/>
            <p:nvPr/>
          </p:nvSpPr>
          <p:spPr>
            <a:xfrm>
              <a:off x="816" y="133611"/>
              <a:ext cx="3184606" cy="1910763"/>
            </a:xfrm>
            <a:prstGeom prst="rect">
              <a:avLst/>
            </a:prstGeom>
            <a:solidFill>
              <a:srgbClr val="D34614"/>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5"/>
            <p:cNvSpPr txBox="1"/>
            <p:nvPr/>
          </p:nvSpPr>
          <p:spPr>
            <a:xfrm>
              <a:off x="816" y="133611"/>
              <a:ext cx="3184606" cy="1910763"/>
            </a:xfrm>
            <a:prstGeom prst="rect">
              <a:avLst/>
            </a:prstGeom>
            <a:solidFill>
              <a:schemeClr val="accent1"/>
            </a:solidFill>
            <a:ln>
              <a:noFill/>
            </a:ln>
          </p:spPr>
          <p:txBody>
            <a:bodyPr spcFirstLastPara="1" wrap="square" lIns="110475" tIns="110475" rIns="110475" bIns="110475" anchor="ctr" anchorCtr="0">
              <a:noAutofit/>
            </a:bodyPr>
            <a:lstStyle/>
            <a:p>
              <a:pPr algn="ctr">
                <a:lnSpc>
                  <a:spcPct val="90000"/>
                </a:lnSpc>
                <a:buClr>
                  <a:schemeClr val="lt1"/>
                </a:buClr>
                <a:buSzPts val="2900"/>
              </a:pPr>
              <a:r>
                <a:rPr lang="en-CA" sz="2900" dirty="0">
                  <a:solidFill>
                    <a:schemeClr val="lt1"/>
                  </a:solidFill>
                  <a:latin typeface="Calibri"/>
                  <a:cs typeface="Calibri"/>
                  <a:sym typeface="Calibri"/>
                </a:rPr>
                <a:t>Soil samples for vegetation</a:t>
              </a:r>
              <a:endParaRPr lang="en-CA" sz="2900" dirty="0">
                <a:solidFill>
                  <a:schemeClr val="lt1"/>
                </a:solidFill>
                <a:latin typeface="Calibri"/>
                <a:cs typeface="Calibri"/>
              </a:endParaRPr>
            </a:p>
          </p:txBody>
        </p:sp>
        <p:sp>
          <p:nvSpPr>
            <p:cNvPr id="371" name="Google Shape;371;p25"/>
            <p:cNvSpPr/>
            <p:nvPr/>
          </p:nvSpPr>
          <p:spPr>
            <a:xfrm>
              <a:off x="3503883" y="143757"/>
              <a:ext cx="3184606" cy="1910763"/>
            </a:xfrm>
            <a:prstGeom prst="rect">
              <a:avLst/>
            </a:prstGeom>
            <a:solidFill>
              <a:schemeClr val="accent2"/>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5"/>
            <p:cNvSpPr txBox="1"/>
            <p:nvPr/>
          </p:nvSpPr>
          <p:spPr>
            <a:xfrm>
              <a:off x="3503883" y="143757"/>
              <a:ext cx="3184606" cy="1910763"/>
            </a:xfrm>
            <a:prstGeom prst="rect">
              <a:avLst/>
            </a:prstGeom>
            <a:solidFill>
              <a:schemeClr val="accent1">
                <a:lumMod val="50000"/>
              </a:schemeClr>
            </a:solid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en-CA" sz="2900">
                  <a:solidFill>
                    <a:schemeClr val="lt1"/>
                  </a:solidFill>
                  <a:latin typeface="Calibri"/>
                  <a:ea typeface="Calibri"/>
                  <a:cs typeface="Calibri"/>
                  <a:sym typeface="Calibri"/>
                </a:rPr>
                <a:t>Quantifying species richness</a:t>
              </a:r>
              <a:endParaRPr/>
            </a:p>
          </p:txBody>
        </p:sp>
        <p:sp>
          <p:nvSpPr>
            <p:cNvPr id="373" name="Google Shape;373;p25"/>
            <p:cNvSpPr/>
            <p:nvPr/>
          </p:nvSpPr>
          <p:spPr>
            <a:xfrm>
              <a:off x="816" y="2362835"/>
              <a:ext cx="3184606" cy="1910763"/>
            </a:xfrm>
            <a:prstGeom prst="rect">
              <a:avLst/>
            </a:prstGeom>
            <a:solidFill>
              <a:schemeClr val="accent4"/>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5"/>
            <p:cNvSpPr txBox="1"/>
            <p:nvPr/>
          </p:nvSpPr>
          <p:spPr>
            <a:xfrm>
              <a:off x="816" y="2362835"/>
              <a:ext cx="3184606" cy="1910763"/>
            </a:xfrm>
            <a:prstGeom prst="rect">
              <a:avLst/>
            </a:prstGeom>
            <a:solidFill>
              <a:schemeClr val="accent1">
                <a:lumMod val="75000"/>
              </a:schemeClr>
            </a:solid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en-CA" sz="2900">
                  <a:solidFill>
                    <a:schemeClr val="lt1"/>
                  </a:solidFill>
                  <a:latin typeface="Calibri"/>
                  <a:ea typeface="Calibri"/>
                  <a:cs typeface="Calibri"/>
                  <a:sym typeface="Calibri"/>
                </a:rPr>
                <a:t>Standardize sampling and workflow from various ecosystems </a:t>
              </a:r>
              <a:endParaRPr/>
            </a:p>
          </p:txBody>
        </p:sp>
        <p:sp>
          <p:nvSpPr>
            <p:cNvPr id="375" name="Google Shape;375;p25"/>
            <p:cNvSpPr/>
            <p:nvPr/>
          </p:nvSpPr>
          <p:spPr>
            <a:xfrm>
              <a:off x="3503883" y="2362835"/>
              <a:ext cx="3184606" cy="1910763"/>
            </a:xfrm>
            <a:prstGeom prst="rect">
              <a:avLst/>
            </a:prstGeom>
            <a:solidFill>
              <a:schemeClr val="accent3"/>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txBox="1"/>
            <p:nvPr/>
          </p:nvSpPr>
          <p:spPr>
            <a:xfrm>
              <a:off x="3503883" y="2362835"/>
              <a:ext cx="3184606" cy="1910763"/>
            </a:xfrm>
            <a:prstGeom prst="rect">
              <a:avLst/>
            </a:prstGeom>
            <a:solidFill>
              <a:schemeClr val="accent1">
                <a:lumMod val="60000"/>
                <a:lumOff val="40000"/>
              </a:schemeClr>
            </a:solid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en-CA" sz="2900">
                  <a:solidFill>
                    <a:schemeClr val="lt1"/>
                  </a:solidFill>
                  <a:latin typeface="Calibri"/>
                  <a:ea typeface="Calibri"/>
                  <a:cs typeface="Calibri"/>
                  <a:sym typeface="Calibri"/>
                </a:rPr>
                <a:t>Detect cryptic taxa or life stages with sensitivity</a:t>
              </a:r>
              <a:endParaRPr/>
            </a:p>
          </p:txBody>
        </p:sp>
      </p:grpSp>
      <p:pic>
        <p:nvPicPr>
          <p:cNvPr id="377" name="Google Shape;377;p25"/>
          <p:cNvPicPr preferRelativeResize="0"/>
          <p:nvPr/>
        </p:nvPicPr>
        <p:blipFill>
          <a:blip r:embed="rId3">
            <a:alphaModFix/>
          </a:blip>
          <a:stretch>
            <a:fillRect/>
          </a:stretch>
        </p:blipFill>
        <p:spPr>
          <a:xfrm>
            <a:off x="7127478" y="1544703"/>
            <a:ext cx="4868989" cy="414068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NA: Learning From the Molecule That&amp;#39;s Always Left Behind | State of the  Bay">
            <a:extLst>
              <a:ext uri="{FF2B5EF4-FFF2-40B4-BE49-F238E27FC236}">
                <a16:creationId xmlns:a16="http://schemas.microsoft.com/office/drawing/2014/main" id="{46C382F0-F2DF-49FD-B3DC-C885788F1C20}"/>
              </a:ext>
            </a:extLst>
          </p:cNvPr>
          <p:cNvPicPr>
            <a:picLocks noChangeAspect="1" noChangeArrowheads="1"/>
          </p:cNvPicPr>
          <p:nvPr/>
        </p:nvPicPr>
        <p:blipFill>
          <a:blip r:embed="rId2">
            <a:extLst>
              <a:ext uri="{28A0092B-C50C-407E-A947-70E740481C1C}">
                <a14:useLocalDpi xmlns:a14="http://schemas.microsoft.com/office/drawing/2010/main"/>
              </a:ext>
            </a:extLst>
          </a:blip>
          <a:srcRect l="809" t="1874" r="1039" b="1161"/>
          <a:stretch/>
        </p:blipFill>
        <p:spPr bwMode="auto">
          <a:xfrm>
            <a:off x="3836372" y="219122"/>
            <a:ext cx="7809328" cy="46519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DA4F691-A239-BFB1-9C9A-E447A874AD94}"/>
              </a:ext>
            </a:extLst>
          </p:cNvPr>
          <p:cNvSpPr/>
          <p:nvPr/>
        </p:nvSpPr>
        <p:spPr>
          <a:xfrm>
            <a:off x="9426872" y="5861370"/>
            <a:ext cx="2670837" cy="996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A9E165C6-CD85-46E0-B202-289893C0295B}"/>
              </a:ext>
            </a:extLst>
          </p:cNvPr>
          <p:cNvSpPr txBox="1"/>
          <p:nvPr/>
        </p:nvSpPr>
        <p:spPr>
          <a:xfrm>
            <a:off x="6094228" y="4872979"/>
            <a:ext cx="6097712" cy="261610"/>
          </a:xfrm>
          <a:prstGeom prst="rect">
            <a:avLst/>
          </a:prstGeom>
          <a:noFill/>
        </p:spPr>
        <p:txBody>
          <a:bodyPr wrap="square" lIns="91440" tIns="45720" rIns="91440" bIns="45720" anchor="t">
            <a:spAutoFit/>
          </a:bodyPr>
          <a:lstStyle/>
          <a:p>
            <a:r>
              <a:rPr lang="en-CA" sz="1100" dirty="0"/>
              <a:t>https://www.stateofthebay.ca/edna-learning-from-the-molecule-thats-always-left-behind/</a:t>
            </a:r>
          </a:p>
        </p:txBody>
      </p:sp>
      <p:sp>
        <p:nvSpPr>
          <p:cNvPr id="2" name="TextBox 1">
            <a:extLst>
              <a:ext uri="{FF2B5EF4-FFF2-40B4-BE49-F238E27FC236}">
                <a16:creationId xmlns:a16="http://schemas.microsoft.com/office/drawing/2014/main" id="{3D604E0B-8708-4147-AAEF-405CE4E44513}"/>
              </a:ext>
            </a:extLst>
          </p:cNvPr>
          <p:cNvSpPr txBox="1"/>
          <p:nvPr/>
        </p:nvSpPr>
        <p:spPr>
          <a:xfrm>
            <a:off x="711200" y="275048"/>
            <a:ext cx="5892800" cy="1107996"/>
          </a:xfrm>
          <a:prstGeom prst="rect">
            <a:avLst/>
          </a:prstGeom>
          <a:noFill/>
        </p:spPr>
        <p:txBody>
          <a:bodyPr wrap="square" rtlCol="0">
            <a:spAutoFit/>
          </a:bodyPr>
          <a:lstStyle/>
          <a:p>
            <a:r>
              <a:rPr lang="en-CA" sz="6600">
                <a:latin typeface="Calibri" panose="020F0502020204030204" pitchFamily="34" charset="0"/>
                <a:cs typeface="Calibri" panose="020F0502020204030204" pitchFamily="34" charset="0"/>
              </a:rPr>
              <a:t>Questions?</a:t>
            </a:r>
          </a:p>
        </p:txBody>
      </p:sp>
      <p:sp>
        <p:nvSpPr>
          <p:cNvPr id="5" name="Rectangle 2">
            <a:extLst>
              <a:ext uri="{FF2B5EF4-FFF2-40B4-BE49-F238E27FC236}">
                <a16:creationId xmlns:a16="http://schemas.microsoft.com/office/drawing/2014/main" id="{4486A8AC-23C6-EF5D-6A14-E076B6168DC1}"/>
              </a:ext>
            </a:extLst>
          </p:cNvPr>
          <p:cNvSpPr>
            <a:spLocks noChangeArrowheads="1"/>
          </p:cNvSpPr>
          <p:nvPr/>
        </p:nvSpPr>
        <p:spPr bwMode="auto">
          <a:xfrm>
            <a:off x="74937" y="4679039"/>
            <a:ext cx="7808365"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accent5">
                    <a:lumMod val="75000"/>
                  </a:schemeClr>
                </a:solidFill>
                <a:effectLst/>
                <a:latin typeface="Calibri"/>
                <a:ea typeface="Times New Roman" panose="02020603050405020304" pitchFamily="18" charset="0"/>
                <a:cs typeface="Calibri"/>
              </a:rPr>
              <a:t>Jori Harrison, </a:t>
            </a:r>
            <a:r>
              <a:rPr kumimoji="0" lang="en-US" altLang="en-US" sz="2800" b="0" i="0" u="none" strike="noStrike" cap="none" normalizeH="0" baseline="0" dirty="0">
                <a:ln>
                  <a:noFill/>
                </a:ln>
                <a:solidFill>
                  <a:schemeClr val="accent5">
                    <a:lumMod val="75000"/>
                  </a:schemeClr>
                </a:solidFill>
                <a:effectLst/>
                <a:latin typeface="Calibri"/>
                <a:ea typeface="Times New Roman" panose="02020603050405020304" pitchFamily="18" charset="0"/>
                <a:cs typeface="Calibri"/>
              </a:rPr>
              <a:t>Ph.D., </a:t>
            </a:r>
            <a:r>
              <a:rPr lang="en-US" altLang="en-US" sz="2800" dirty="0" err="1">
                <a:solidFill>
                  <a:schemeClr val="accent5">
                    <a:lumMod val="75000"/>
                  </a:schemeClr>
                </a:solidFill>
                <a:latin typeface="Calibri"/>
                <a:ea typeface="Times New Roman" panose="02020603050405020304" pitchFamily="18" charset="0"/>
                <a:cs typeface="Calibri"/>
              </a:rPr>
              <a:t>P.Biol</a:t>
            </a:r>
            <a:r>
              <a:rPr lang="en-US" altLang="en-US" sz="2800" dirty="0">
                <a:solidFill>
                  <a:schemeClr val="accent5">
                    <a:lumMod val="75000"/>
                  </a:schemeClr>
                </a:solidFill>
                <a:latin typeface="Calibri"/>
                <a:ea typeface="Times New Roman" panose="02020603050405020304" pitchFamily="18" charset="0"/>
                <a:cs typeface="Calibri"/>
              </a:rPr>
              <a:t>.</a:t>
            </a:r>
            <a:r>
              <a:rPr kumimoji="0" lang="en-US" altLang="en-US" sz="2800" b="0" i="0" u="none" strike="noStrike" cap="none" normalizeH="0" baseline="0" dirty="0">
                <a:ln>
                  <a:noFill/>
                </a:ln>
                <a:solidFill>
                  <a:schemeClr val="accent5">
                    <a:lumMod val="75000"/>
                  </a:schemeClr>
                </a:solidFill>
                <a:effectLst/>
                <a:latin typeface="Calibri"/>
                <a:ea typeface="Times New Roman" panose="02020603050405020304" pitchFamily="18" charset="0"/>
                <a:cs typeface="Calibri"/>
              </a:rPr>
              <a:t> </a:t>
            </a:r>
            <a:r>
              <a:rPr kumimoji="0" lang="en-US" altLang="en-US" sz="2800" b="1" i="0" u="none" strike="noStrike" cap="none" normalizeH="0" baseline="0" dirty="0">
                <a:ln>
                  <a:noFill/>
                </a:ln>
                <a:solidFill>
                  <a:schemeClr val="accent5">
                    <a:lumMod val="75000"/>
                  </a:schemeClr>
                </a:solidFill>
                <a:effectLst/>
                <a:latin typeface="Calibri"/>
                <a:ea typeface="Times New Roman" panose="02020603050405020304" pitchFamily="18" charset="0"/>
                <a:cs typeface="Calibri"/>
              </a:rPr>
              <a:t> </a:t>
            </a:r>
            <a:br>
              <a:rPr lang="en-US" altLang="en-US" sz="28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br>
            <a:r>
              <a:rPr kumimoji="0" lang="en-US" altLang="en-US" sz="2000" b="0" i="1" u="none" strike="noStrike" cap="none" normalizeH="0" baseline="0" dirty="0">
                <a:ln>
                  <a:noFill/>
                </a:ln>
                <a:solidFill>
                  <a:schemeClr val="accent5">
                    <a:lumMod val="75000"/>
                  </a:schemeClr>
                </a:solidFill>
                <a:effectLst/>
                <a:latin typeface="Calibri"/>
                <a:ea typeface="Times New Roman" panose="02020603050405020304" pitchFamily="18" charset="0"/>
                <a:cs typeface="Calibri"/>
              </a:rPr>
              <a:t>Experienced Researcher - Environmental Impacts </a:t>
            </a:r>
            <a:br>
              <a:rPr lang="en-US" altLang="en-US" sz="20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br>
            <a:r>
              <a:rPr kumimoji="0" lang="en-US" altLang="en-US" sz="2000" b="0" i="0" u="none" strike="noStrike" cap="none" normalizeH="0" baseline="0" dirty="0">
                <a:ln>
                  <a:noFill/>
                </a:ln>
                <a:solidFill>
                  <a:schemeClr val="accent5">
                    <a:lumMod val="75000"/>
                  </a:schemeClr>
                </a:solidFill>
                <a:effectLst/>
                <a:latin typeface="Calibri"/>
                <a:ea typeface="Times New Roman" panose="02020603050405020304" pitchFamily="18" charset="0"/>
                <a:cs typeface="Calibri"/>
                <a:hlinkClick r:id="rId3">
                  <a:extLst>
                    <a:ext uri="{A12FA001-AC4F-418D-AE19-62706E023703}">
                      <ahyp:hlinkClr xmlns:ahyp="http://schemas.microsoft.com/office/drawing/2018/hyperlinkcolor" val="tx"/>
                    </a:ext>
                  </a:extLst>
                </a:hlinkClick>
              </a:rPr>
              <a:t>jori.harrison@InnoTechAlberta.ca</a:t>
            </a:r>
            <a:endParaRPr kumimoji="0" lang="en-CA" altLang="en-US" sz="2000" b="0" i="0" u="none" strike="noStrike" cap="none" normalizeH="0" baseline="0" dirty="0">
              <a:ln>
                <a:noFill/>
              </a:ln>
              <a:solidFill>
                <a:schemeClr val="accent5">
                  <a:lumMod val="75000"/>
                </a:schemeClr>
              </a:solidFill>
              <a:effectLst/>
              <a:latin typeface="Calibri"/>
              <a:cs typeface="Calibri"/>
            </a:endParaRPr>
          </a:p>
          <a:p>
            <a:pPr>
              <a:spcBef>
                <a:spcPct val="0"/>
              </a:spcBef>
              <a:spcAft>
                <a:spcPct val="0"/>
              </a:spcAft>
              <a:buClrTx/>
            </a:pPr>
            <a:r>
              <a:rPr lang="en-US" altLang="en-US" sz="2800" b="1" dirty="0">
                <a:solidFill>
                  <a:schemeClr val="accent5">
                    <a:lumMod val="75000"/>
                  </a:schemeClr>
                </a:solidFill>
                <a:latin typeface="Calibri"/>
                <a:cs typeface="Calibri"/>
              </a:rPr>
              <a:t>Emilie Porter</a:t>
            </a:r>
            <a:endParaRPr lang="en-US" altLang="en-US" sz="2800" b="1" i="0" u="none" strike="noStrike" cap="none" normalizeH="0" baseline="0" dirty="0">
              <a:ln>
                <a:noFill/>
              </a:ln>
              <a:solidFill>
                <a:schemeClr val="accent5">
                  <a:lumMod val="75000"/>
                </a:schemeClr>
              </a:solidFill>
              <a:effectLst/>
              <a:latin typeface="Calibri"/>
              <a:cs typeface="Calibri"/>
            </a:endParaRPr>
          </a:p>
          <a:p>
            <a:pPr>
              <a:spcBef>
                <a:spcPct val="0"/>
              </a:spcBef>
              <a:spcAft>
                <a:spcPct val="0"/>
              </a:spcAft>
              <a:buClrTx/>
            </a:pPr>
            <a:r>
              <a:rPr lang="en-US" altLang="en-US" sz="2000" i="1" dirty="0">
                <a:solidFill>
                  <a:schemeClr val="accent5">
                    <a:lumMod val="75000"/>
                  </a:schemeClr>
                </a:solidFill>
                <a:latin typeface="Calibri"/>
                <a:cs typeface="Calibri"/>
              </a:rPr>
              <a:t>Ph.D. Student</a:t>
            </a:r>
          </a:p>
          <a:p>
            <a:pPr>
              <a:spcBef>
                <a:spcPct val="0"/>
              </a:spcBef>
              <a:spcAft>
                <a:spcPct val="0"/>
              </a:spcAft>
              <a:buClrTx/>
            </a:pPr>
            <a:r>
              <a:rPr lang="en-US" altLang="en-US" sz="2000" dirty="0">
                <a:solidFill>
                  <a:schemeClr val="accent5">
                    <a:lumMod val="75000"/>
                  </a:schemeClr>
                </a:solidFill>
                <a:latin typeface="Calibri"/>
                <a:cs typeface="Calibri"/>
                <a:hlinkClick r:id="rId4">
                  <a:extLst>
                    <a:ext uri="{A12FA001-AC4F-418D-AE19-62706E023703}">
                      <ahyp:hlinkClr xmlns:ahyp="http://schemas.microsoft.com/office/drawing/2018/hyperlinkcolor" val="tx"/>
                    </a:ext>
                  </a:extLst>
                </a:hlinkClick>
              </a:rPr>
              <a:t>eaporter@ualberta.ca</a:t>
            </a:r>
          </a:p>
        </p:txBody>
      </p:sp>
      <p:pic>
        <p:nvPicPr>
          <p:cNvPr id="6" name="Google Shape;97;p1">
            <a:extLst>
              <a:ext uri="{FF2B5EF4-FFF2-40B4-BE49-F238E27FC236}">
                <a16:creationId xmlns:a16="http://schemas.microsoft.com/office/drawing/2014/main" id="{78EB2318-EE93-84E5-F0E2-19A16A88DA0A}"/>
              </a:ext>
            </a:extLst>
          </p:cNvPr>
          <p:cNvPicPr preferRelativeResize="0"/>
          <p:nvPr/>
        </p:nvPicPr>
        <p:blipFill rotWithShape="1">
          <a:blip r:embed="rId5">
            <a:alphaModFix/>
          </a:blip>
          <a:srcRect/>
          <a:stretch/>
        </p:blipFill>
        <p:spPr>
          <a:xfrm>
            <a:off x="10457641" y="5772569"/>
            <a:ext cx="1509635" cy="800584"/>
          </a:xfrm>
          <a:prstGeom prst="rect">
            <a:avLst/>
          </a:prstGeom>
          <a:noFill/>
          <a:ln>
            <a:noFill/>
          </a:ln>
        </p:spPr>
      </p:pic>
    </p:spTree>
    <p:extLst>
      <p:ext uri="{BB962C8B-B14F-4D97-AF65-F5344CB8AC3E}">
        <p14:creationId xmlns:p14="http://schemas.microsoft.com/office/powerpoint/2010/main" val="287384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10"/>
          <p:cNvSpPr txBox="1"/>
          <p:nvPr/>
        </p:nvSpPr>
        <p:spPr>
          <a:xfrm>
            <a:off x="1050541" y="937441"/>
            <a:ext cx="10407987" cy="774531"/>
          </a:xfrm>
          <a:prstGeom prst="rect">
            <a:avLst/>
          </a:prstGeom>
          <a:noFill/>
          <a:ln>
            <a:noFill/>
          </a:ln>
        </p:spPr>
        <p:txBody>
          <a:bodyPr spcFirstLastPara="1" wrap="square" lIns="91425" tIns="45700" rIns="91425" bIns="45700" anchor="t" anchorCtr="0">
            <a:spAutoFit/>
          </a:bodyPr>
          <a:lstStyle/>
          <a:p>
            <a:pPr marR="0" lvl="0">
              <a:lnSpc>
                <a:spcPct val="90000"/>
              </a:lnSpc>
              <a:spcBef>
                <a:spcPts val="1000"/>
              </a:spcBef>
              <a:spcAft>
                <a:spcPts val="0"/>
              </a:spcAft>
            </a:pPr>
            <a:r>
              <a:rPr lang="en-CA" sz="4000" b="1" kern="1200">
                <a:solidFill>
                  <a:srgbClr val="003A70"/>
                </a:solidFill>
                <a:latin typeface="+mj-lt"/>
                <a:ea typeface="+mn-ea"/>
                <a:cs typeface="Calibri" panose="020F0502020204030204" pitchFamily="34" charset="0"/>
                <a:sym typeface="Calibri"/>
              </a:rPr>
              <a:t>Declines are associated with increased cropland</a:t>
            </a:r>
            <a:endParaRPr sz="4000" b="1" kern="1200">
              <a:solidFill>
                <a:srgbClr val="003A70"/>
              </a:solidFill>
              <a:latin typeface="+mj-lt"/>
              <a:ea typeface="+mn-ea"/>
              <a:cs typeface="Calibri" panose="020F0502020204030204" pitchFamily="34" charset="0"/>
            </a:endParaRPr>
          </a:p>
        </p:txBody>
      </p:sp>
      <p:pic>
        <p:nvPicPr>
          <p:cNvPr id="151" name="Google Shape;151;p10"/>
          <p:cNvPicPr preferRelativeResize="0"/>
          <p:nvPr/>
        </p:nvPicPr>
        <p:blipFill rotWithShape="1">
          <a:blip r:embed="rId3">
            <a:alphaModFix/>
          </a:blip>
          <a:srcRect/>
          <a:stretch/>
        </p:blipFill>
        <p:spPr>
          <a:xfrm>
            <a:off x="223173" y="1842795"/>
            <a:ext cx="5871126" cy="4600508"/>
          </a:xfrm>
          <a:prstGeom prst="rect">
            <a:avLst/>
          </a:prstGeom>
          <a:noFill/>
          <a:ln>
            <a:noFill/>
          </a:ln>
        </p:spPr>
      </p:pic>
      <p:sp>
        <p:nvSpPr>
          <p:cNvPr id="152" name="Google Shape;152;p10"/>
          <p:cNvSpPr txBox="1"/>
          <p:nvPr/>
        </p:nvSpPr>
        <p:spPr>
          <a:xfrm>
            <a:off x="3343124" y="6550200"/>
            <a:ext cx="3879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400" err="1">
                <a:solidFill>
                  <a:schemeClr val="dk1"/>
                </a:solidFill>
                <a:latin typeface="Calibri"/>
                <a:ea typeface="Calibri"/>
                <a:cs typeface="Calibri"/>
                <a:sym typeface="Calibri"/>
              </a:rPr>
              <a:t>Weegman</a:t>
            </a:r>
            <a:r>
              <a:rPr lang="en-CA" sz="1400">
                <a:solidFill>
                  <a:schemeClr val="dk1"/>
                </a:solidFill>
                <a:latin typeface="Calibri"/>
                <a:ea typeface="Calibri"/>
                <a:cs typeface="Calibri"/>
                <a:sym typeface="Calibri"/>
              </a:rPr>
              <a:t> et al. Ecological Applications </a:t>
            </a:r>
            <a:endParaRPr/>
          </a:p>
        </p:txBody>
      </p:sp>
      <p:pic>
        <p:nvPicPr>
          <p:cNvPr id="153" name="Google Shape;153;p10" descr="Map&#10;&#10;Description automatically generated with low confidence"/>
          <p:cNvPicPr preferRelativeResize="0"/>
          <p:nvPr/>
        </p:nvPicPr>
        <p:blipFill rotWithShape="1">
          <a:blip r:embed="rId4">
            <a:alphaModFix/>
          </a:blip>
          <a:srcRect/>
          <a:stretch/>
        </p:blipFill>
        <p:spPr>
          <a:xfrm>
            <a:off x="6097700" y="1833687"/>
            <a:ext cx="5871127" cy="3190624"/>
          </a:xfrm>
          <a:prstGeom prst="rect">
            <a:avLst/>
          </a:prstGeom>
          <a:noFill/>
          <a:ln>
            <a:noFill/>
          </a:ln>
        </p:spPr>
      </p:pic>
      <p:grpSp>
        <p:nvGrpSpPr>
          <p:cNvPr id="5" name="Group 4">
            <a:extLst>
              <a:ext uri="{FF2B5EF4-FFF2-40B4-BE49-F238E27FC236}">
                <a16:creationId xmlns:a16="http://schemas.microsoft.com/office/drawing/2014/main" id="{CD7C6B35-DA81-F3A7-A422-103470F29318}"/>
              </a:ext>
            </a:extLst>
          </p:cNvPr>
          <p:cNvGrpSpPr/>
          <p:nvPr/>
        </p:nvGrpSpPr>
        <p:grpSpPr>
          <a:xfrm>
            <a:off x="8626201" y="5893468"/>
            <a:ext cx="914574" cy="768485"/>
            <a:chOff x="8248320" y="5602223"/>
            <a:chExt cx="1255777" cy="1255777"/>
          </a:xfrm>
        </p:grpSpPr>
        <p:pic>
          <p:nvPicPr>
            <p:cNvPr id="6" name="Google Shape;149;p10">
              <a:extLst>
                <a:ext uri="{FF2B5EF4-FFF2-40B4-BE49-F238E27FC236}">
                  <a16:creationId xmlns:a16="http://schemas.microsoft.com/office/drawing/2014/main" id="{6E5064B9-676F-7538-8479-9B428A8E7C14}"/>
                </a:ext>
              </a:extLst>
            </p:cNvPr>
            <p:cNvPicPr preferRelativeResize="0"/>
            <p:nvPr/>
          </p:nvPicPr>
          <p:blipFill rotWithShape="1">
            <a:blip r:embed="rId5">
              <a:alphaModFix/>
            </a:blip>
            <a:srcRect/>
            <a:stretch/>
          </p:blipFill>
          <p:spPr>
            <a:xfrm rot="10800000">
              <a:off x="8248320" y="5602223"/>
              <a:ext cx="1255777" cy="1255777"/>
            </a:xfrm>
            <a:prstGeom prst="rect">
              <a:avLst/>
            </a:prstGeom>
            <a:noFill/>
            <a:ln>
              <a:noFill/>
            </a:ln>
          </p:spPr>
        </p:pic>
        <p:pic>
          <p:nvPicPr>
            <p:cNvPr id="7" name="Google Shape;150;p10">
              <a:extLst>
                <a:ext uri="{FF2B5EF4-FFF2-40B4-BE49-F238E27FC236}">
                  <a16:creationId xmlns:a16="http://schemas.microsoft.com/office/drawing/2014/main" id="{71A330DE-7D1B-B7C4-FA5B-C8D09F7720C3}"/>
                </a:ext>
              </a:extLst>
            </p:cNvPr>
            <p:cNvPicPr preferRelativeResize="0"/>
            <p:nvPr/>
          </p:nvPicPr>
          <p:blipFill rotWithShape="1">
            <a:blip r:embed="rId6">
              <a:alphaModFix/>
            </a:blip>
            <a:srcRect/>
            <a:stretch/>
          </p:blipFill>
          <p:spPr>
            <a:xfrm>
              <a:off x="8527084" y="5901823"/>
              <a:ext cx="734823" cy="491906"/>
            </a:xfrm>
            <a:prstGeom prst="rect">
              <a:avLst/>
            </a:prstGeom>
            <a:noFill/>
            <a:ln>
              <a:noFill/>
            </a:ln>
          </p:spPr>
        </p:pic>
      </p:grpSp>
      <p:pic>
        <p:nvPicPr>
          <p:cNvPr id="8" name="Picture 7">
            <a:extLst>
              <a:ext uri="{FF2B5EF4-FFF2-40B4-BE49-F238E27FC236}">
                <a16:creationId xmlns:a16="http://schemas.microsoft.com/office/drawing/2014/main" id="{771810D4-FAB8-89CF-4151-C3FA0965BC49}"/>
              </a:ext>
            </a:extLst>
          </p:cNvPr>
          <p:cNvPicPr>
            <a:picLocks noChangeAspect="1"/>
          </p:cNvPicPr>
          <p:nvPr/>
        </p:nvPicPr>
        <p:blipFill>
          <a:blip r:embed="rId7"/>
          <a:stretch>
            <a:fillRect/>
          </a:stretch>
        </p:blipFill>
        <p:spPr>
          <a:xfrm>
            <a:off x="7753937" y="5805776"/>
            <a:ext cx="593500" cy="964532"/>
          </a:xfrm>
          <a:prstGeom prst="rect">
            <a:avLst/>
          </a:prstGeom>
        </p:spPr>
      </p:pic>
      <p:sp>
        <p:nvSpPr>
          <p:cNvPr id="2" name="Rectangle 1">
            <a:extLst>
              <a:ext uri="{FF2B5EF4-FFF2-40B4-BE49-F238E27FC236}">
                <a16:creationId xmlns:a16="http://schemas.microsoft.com/office/drawing/2014/main" id="{1C72EBEC-AC77-10F3-64B9-C6CA830A5594}"/>
              </a:ext>
            </a:extLst>
          </p:cNvPr>
          <p:cNvSpPr/>
          <p:nvPr/>
        </p:nvSpPr>
        <p:spPr>
          <a:xfrm>
            <a:off x="152400" y="1581150"/>
            <a:ext cx="914400"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9D8F8EE4-39C1-EF0E-3595-8858B09A129A}"/>
              </a:ext>
            </a:extLst>
          </p:cNvPr>
          <p:cNvSpPr/>
          <p:nvPr/>
        </p:nvSpPr>
        <p:spPr>
          <a:xfrm>
            <a:off x="11125199" y="1962150"/>
            <a:ext cx="666659" cy="1523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Google Shape;152;p10">
            <a:extLst>
              <a:ext uri="{FF2B5EF4-FFF2-40B4-BE49-F238E27FC236}">
                <a16:creationId xmlns:a16="http://schemas.microsoft.com/office/drawing/2014/main" id="{66C4515A-6B51-E38D-2AF7-54113C3D7A03}"/>
              </a:ext>
            </a:extLst>
          </p:cNvPr>
          <p:cNvSpPr txBox="1"/>
          <p:nvPr/>
        </p:nvSpPr>
        <p:spPr>
          <a:xfrm>
            <a:off x="11001327" y="1842795"/>
            <a:ext cx="914401"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Intensity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
        <p:cNvGrpSpPr/>
        <p:nvPr/>
      </p:nvGrpSpPr>
      <p:grpSpPr>
        <a:xfrm>
          <a:off x="0" y="0"/>
          <a:ext cx="0" cy="0"/>
          <a:chOff x="0" y="0"/>
          <a:chExt cx="0" cy="0"/>
        </a:xfrm>
      </p:grpSpPr>
      <p:sp>
        <p:nvSpPr>
          <p:cNvPr id="161" name="Google Shape;161;p13"/>
          <p:cNvSpPr txBox="1"/>
          <p:nvPr/>
        </p:nvSpPr>
        <p:spPr>
          <a:xfrm>
            <a:off x="3221997" y="168655"/>
            <a:ext cx="543282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600" b="1">
                <a:solidFill>
                  <a:schemeClr val="lt1"/>
                </a:solidFill>
                <a:latin typeface="+mj-lt"/>
                <a:ea typeface="Calibri"/>
                <a:cs typeface="Calibri"/>
                <a:sym typeface="Calibri"/>
              </a:rPr>
              <a:t>More bugs = more ducks</a:t>
            </a:r>
            <a:endParaRPr sz="1800">
              <a:solidFill>
                <a:schemeClr val="lt1"/>
              </a:solidFill>
              <a:latin typeface="+mj-lt"/>
            </a:endParaRPr>
          </a:p>
        </p:txBody>
      </p:sp>
      <p:pic>
        <p:nvPicPr>
          <p:cNvPr id="162" name="Google Shape;162;p13"/>
          <p:cNvPicPr preferRelativeResize="0"/>
          <p:nvPr/>
        </p:nvPicPr>
        <p:blipFill rotWithShape="1">
          <a:blip r:embed="rId4">
            <a:alphaModFix/>
          </a:blip>
          <a:srcRect/>
          <a:stretch/>
        </p:blipFill>
        <p:spPr>
          <a:xfrm>
            <a:off x="3574726" y="809282"/>
            <a:ext cx="4757525" cy="4956649"/>
          </a:xfrm>
          <a:prstGeom prst="rect">
            <a:avLst/>
          </a:prstGeom>
          <a:noFill/>
          <a:ln>
            <a:noFill/>
          </a:ln>
        </p:spPr>
      </p:pic>
      <p:sp>
        <p:nvSpPr>
          <p:cNvPr id="163" name="Google Shape;163;p13"/>
          <p:cNvSpPr txBox="1"/>
          <p:nvPr/>
        </p:nvSpPr>
        <p:spPr>
          <a:xfrm>
            <a:off x="3465618" y="5742581"/>
            <a:ext cx="1313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chemeClr val="lt1"/>
                </a:solidFill>
                <a:latin typeface="Calibri"/>
                <a:ea typeface="Calibri"/>
                <a:cs typeface="Calibri"/>
                <a:sym typeface="Calibri"/>
              </a:rPr>
              <a:t>Terry, 2021</a:t>
            </a:r>
            <a:endParaRPr>
              <a:solidFill>
                <a:schemeClr val="lt1"/>
              </a:solidFill>
            </a:endParaRPr>
          </a:p>
        </p:txBody>
      </p:sp>
      <p:pic>
        <p:nvPicPr>
          <p:cNvPr id="164" name="Google Shape;164;p13"/>
          <p:cNvPicPr preferRelativeResize="0"/>
          <p:nvPr/>
        </p:nvPicPr>
        <p:blipFill>
          <a:blip r:embed="rId5">
            <a:alphaModFix/>
          </a:blip>
          <a:stretch>
            <a:fillRect/>
          </a:stretch>
        </p:blipFill>
        <p:spPr>
          <a:xfrm>
            <a:off x="532561" y="4585255"/>
            <a:ext cx="2584039" cy="1341976"/>
          </a:xfrm>
          <a:prstGeom prst="rect">
            <a:avLst/>
          </a:prstGeom>
          <a:noFill/>
          <a:ln>
            <a:noFill/>
          </a:ln>
        </p:spPr>
      </p:pic>
      <p:pic>
        <p:nvPicPr>
          <p:cNvPr id="165" name="Google Shape;165;p13"/>
          <p:cNvPicPr preferRelativeResize="0"/>
          <p:nvPr/>
        </p:nvPicPr>
        <p:blipFill>
          <a:blip r:embed="rId6">
            <a:alphaModFix/>
          </a:blip>
          <a:stretch>
            <a:fillRect/>
          </a:stretch>
        </p:blipFill>
        <p:spPr>
          <a:xfrm>
            <a:off x="9075396" y="4159049"/>
            <a:ext cx="2876477" cy="1917177"/>
          </a:xfrm>
          <a:prstGeom prst="rect">
            <a:avLst/>
          </a:prstGeom>
          <a:noFill/>
          <a:ln>
            <a:noFill/>
          </a:ln>
        </p:spPr>
      </p:pic>
      <p:pic>
        <p:nvPicPr>
          <p:cNvPr id="166" name="Google Shape;166;p13"/>
          <p:cNvPicPr preferRelativeResize="0"/>
          <p:nvPr/>
        </p:nvPicPr>
        <p:blipFill>
          <a:blip r:embed="rId7">
            <a:alphaModFix/>
          </a:blip>
          <a:stretch>
            <a:fillRect/>
          </a:stretch>
        </p:blipFill>
        <p:spPr>
          <a:xfrm>
            <a:off x="8654825" y="691849"/>
            <a:ext cx="3396224" cy="1510725"/>
          </a:xfrm>
          <a:prstGeom prst="rect">
            <a:avLst/>
          </a:prstGeom>
          <a:noFill/>
          <a:ln>
            <a:noFill/>
          </a:ln>
        </p:spPr>
      </p:pic>
      <p:pic>
        <p:nvPicPr>
          <p:cNvPr id="167" name="Google Shape;167;p13"/>
          <p:cNvPicPr preferRelativeResize="0"/>
          <p:nvPr/>
        </p:nvPicPr>
        <p:blipFill>
          <a:blip r:embed="rId8">
            <a:alphaModFix/>
          </a:blip>
          <a:stretch>
            <a:fillRect/>
          </a:stretch>
        </p:blipFill>
        <p:spPr>
          <a:xfrm>
            <a:off x="647958" y="2634799"/>
            <a:ext cx="2266639" cy="1510724"/>
          </a:xfrm>
          <a:prstGeom prst="rect">
            <a:avLst/>
          </a:prstGeom>
          <a:noFill/>
          <a:ln>
            <a:noFill/>
          </a:ln>
        </p:spPr>
      </p:pic>
      <p:pic>
        <p:nvPicPr>
          <p:cNvPr id="168" name="Google Shape;168;p13"/>
          <p:cNvPicPr preferRelativeResize="0"/>
          <p:nvPr/>
        </p:nvPicPr>
        <p:blipFill>
          <a:blip r:embed="rId9">
            <a:alphaModFix/>
          </a:blip>
          <a:stretch>
            <a:fillRect/>
          </a:stretch>
        </p:blipFill>
        <p:spPr>
          <a:xfrm>
            <a:off x="581499" y="826375"/>
            <a:ext cx="2399549" cy="1599326"/>
          </a:xfrm>
          <a:prstGeom prst="rect">
            <a:avLst/>
          </a:prstGeom>
          <a:noFill/>
          <a:ln>
            <a:noFill/>
          </a:ln>
        </p:spPr>
      </p:pic>
      <p:pic>
        <p:nvPicPr>
          <p:cNvPr id="169" name="Google Shape;169;p13"/>
          <p:cNvPicPr preferRelativeResize="0"/>
          <p:nvPr/>
        </p:nvPicPr>
        <p:blipFill>
          <a:blip r:embed="rId10">
            <a:alphaModFix/>
          </a:blip>
          <a:stretch>
            <a:fillRect/>
          </a:stretch>
        </p:blipFill>
        <p:spPr>
          <a:xfrm>
            <a:off x="9618988" y="2509827"/>
            <a:ext cx="1789297" cy="1341976"/>
          </a:xfrm>
          <a:prstGeom prst="rect">
            <a:avLst/>
          </a:prstGeom>
          <a:noFill/>
          <a:ln>
            <a:noFill/>
          </a:ln>
        </p:spPr>
      </p:pic>
      <p:grpSp>
        <p:nvGrpSpPr>
          <p:cNvPr id="2" name="Group 1">
            <a:extLst>
              <a:ext uri="{FF2B5EF4-FFF2-40B4-BE49-F238E27FC236}">
                <a16:creationId xmlns:a16="http://schemas.microsoft.com/office/drawing/2014/main" id="{42CB1653-8F7E-4DD8-A661-118F4A1ECF12}"/>
              </a:ext>
            </a:extLst>
          </p:cNvPr>
          <p:cNvGrpSpPr/>
          <p:nvPr/>
        </p:nvGrpSpPr>
        <p:grpSpPr>
          <a:xfrm>
            <a:off x="8626201" y="5893468"/>
            <a:ext cx="914574" cy="768485"/>
            <a:chOff x="8248320" y="5602223"/>
            <a:chExt cx="1255777" cy="1255777"/>
          </a:xfrm>
        </p:grpSpPr>
        <p:pic>
          <p:nvPicPr>
            <p:cNvPr id="3" name="Google Shape;149;p10">
              <a:extLst>
                <a:ext uri="{FF2B5EF4-FFF2-40B4-BE49-F238E27FC236}">
                  <a16:creationId xmlns:a16="http://schemas.microsoft.com/office/drawing/2014/main" id="{0EBC7EF9-E037-9A31-6A25-949C61E77E49}"/>
                </a:ext>
              </a:extLst>
            </p:cNvPr>
            <p:cNvPicPr preferRelativeResize="0"/>
            <p:nvPr/>
          </p:nvPicPr>
          <p:blipFill rotWithShape="1">
            <a:blip r:embed="rId11">
              <a:alphaModFix/>
            </a:blip>
            <a:srcRect/>
            <a:stretch/>
          </p:blipFill>
          <p:spPr>
            <a:xfrm rot="10800000">
              <a:off x="8248320" y="5602223"/>
              <a:ext cx="1255777" cy="1255777"/>
            </a:xfrm>
            <a:prstGeom prst="rect">
              <a:avLst/>
            </a:prstGeom>
            <a:noFill/>
            <a:ln>
              <a:noFill/>
            </a:ln>
          </p:spPr>
        </p:pic>
        <p:pic>
          <p:nvPicPr>
            <p:cNvPr id="4" name="Google Shape;150;p10">
              <a:extLst>
                <a:ext uri="{FF2B5EF4-FFF2-40B4-BE49-F238E27FC236}">
                  <a16:creationId xmlns:a16="http://schemas.microsoft.com/office/drawing/2014/main" id="{8D313506-2E35-A08B-A8DE-53CBD734B38D}"/>
                </a:ext>
              </a:extLst>
            </p:cNvPr>
            <p:cNvPicPr preferRelativeResize="0"/>
            <p:nvPr/>
          </p:nvPicPr>
          <p:blipFill rotWithShape="1">
            <a:blip r:embed="rId12">
              <a:alphaModFix/>
            </a:blip>
            <a:srcRect/>
            <a:stretch/>
          </p:blipFill>
          <p:spPr>
            <a:xfrm>
              <a:off x="8527084" y="5901823"/>
              <a:ext cx="734823" cy="491906"/>
            </a:xfrm>
            <a:prstGeom prst="rect">
              <a:avLst/>
            </a:prstGeom>
            <a:noFill/>
            <a:ln>
              <a:noFill/>
            </a:ln>
          </p:spPr>
        </p:pic>
      </p:grpSp>
      <p:pic>
        <p:nvPicPr>
          <p:cNvPr id="5" name="Picture 4">
            <a:extLst>
              <a:ext uri="{FF2B5EF4-FFF2-40B4-BE49-F238E27FC236}">
                <a16:creationId xmlns:a16="http://schemas.microsoft.com/office/drawing/2014/main" id="{98E72EAB-875F-BFA6-6B66-BD28BFC59CCF}"/>
              </a:ext>
            </a:extLst>
          </p:cNvPr>
          <p:cNvPicPr>
            <a:picLocks noChangeAspect="1"/>
          </p:cNvPicPr>
          <p:nvPr/>
        </p:nvPicPr>
        <p:blipFill>
          <a:blip r:embed="rId13"/>
          <a:stretch>
            <a:fillRect/>
          </a:stretch>
        </p:blipFill>
        <p:spPr>
          <a:xfrm>
            <a:off x="7753937" y="5805776"/>
            <a:ext cx="593500" cy="96453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1ED42CAC-21D5-DF09-6981-97C669E36D5A}"/>
            </a:ext>
          </a:extLst>
        </p:cNvPr>
        <p:cNvGrpSpPr/>
        <p:nvPr/>
      </p:nvGrpSpPr>
      <p:grpSpPr>
        <a:xfrm>
          <a:off x="0" y="0"/>
          <a:ext cx="0" cy="0"/>
          <a:chOff x="0" y="0"/>
          <a:chExt cx="0" cy="0"/>
        </a:xfrm>
      </p:grpSpPr>
      <p:sp>
        <p:nvSpPr>
          <p:cNvPr id="148" name="Google Shape;148;p10">
            <a:extLst>
              <a:ext uri="{FF2B5EF4-FFF2-40B4-BE49-F238E27FC236}">
                <a16:creationId xmlns:a16="http://schemas.microsoft.com/office/drawing/2014/main" id="{C87995A3-CD1F-869C-546B-161E638A99F1}"/>
              </a:ext>
            </a:extLst>
          </p:cNvPr>
          <p:cNvSpPr txBox="1"/>
          <p:nvPr/>
        </p:nvSpPr>
        <p:spPr>
          <a:xfrm>
            <a:off x="749599" y="952259"/>
            <a:ext cx="10865187" cy="774531"/>
          </a:xfrm>
          <a:prstGeom prst="rect">
            <a:avLst/>
          </a:prstGeom>
          <a:noFill/>
          <a:ln>
            <a:noFill/>
          </a:ln>
        </p:spPr>
        <p:txBody>
          <a:bodyPr spcFirstLastPara="1" wrap="square" lIns="91425" tIns="45700" rIns="91425" bIns="45700" anchor="t" anchorCtr="0">
            <a:spAutoFit/>
          </a:bodyPr>
          <a:lstStyle/>
          <a:p>
            <a:pPr marR="0" lvl="0">
              <a:lnSpc>
                <a:spcPct val="90000"/>
              </a:lnSpc>
              <a:spcBef>
                <a:spcPts val="1000"/>
              </a:spcBef>
              <a:spcAft>
                <a:spcPts val="0"/>
              </a:spcAft>
            </a:pPr>
            <a:r>
              <a:rPr lang="en-CA" sz="4000" b="1" kern="1200">
                <a:solidFill>
                  <a:srgbClr val="003A70"/>
                </a:solidFill>
                <a:latin typeface="+mj-lt"/>
                <a:ea typeface="+mn-ea"/>
                <a:cs typeface="Calibri" panose="020F0502020204030204" pitchFamily="34" charset="0"/>
                <a:sym typeface="Calibri"/>
              </a:rPr>
              <a:t>Macroinvertebrates are indicators of water quality</a:t>
            </a:r>
            <a:endParaRPr sz="4000" b="1" kern="1200">
              <a:solidFill>
                <a:srgbClr val="003A70"/>
              </a:solidFill>
              <a:latin typeface="+mj-lt"/>
              <a:ea typeface="+mn-ea"/>
              <a:cs typeface="Calibri" panose="020F0502020204030204" pitchFamily="34" charset="0"/>
            </a:endParaRPr>
          </a:p>
        </p:txBody>
      </p:sp>
      <p:grpSp>
        <p:nvGrpSpPr>
          <p:cNvPr id="5" name="Group 4">
            <a:extLst>
              <a:ext uri="{FF2B5EF4-FFF2-40B4-BE49-F238E27FC236}">
                <a16:creationId xmlns:a16="http://schemas.microsoft.com/office/drawing/2014/main" id="{E5DD299B-AF4C-756B-4D87-9E24F653EFD3}"/>
              </a:ext>
            </a:extLst>
          </p:cNvPr>
          <p:cNvGrpSpPr/>
          <p:nvPr/>
        </p:nvGrpSpPr>
        <p:grpSpPr>
          <a:xfrm>
            <a:off x="8626201" y="5893468"/>
            <a:ext cx="914574" cy="768485"/>
            <a:chOff x="8248320" y="5602223"/>
            <a:chExt cx="1255777" cy="1255777"/>
          </a:xfrm>
        </p:grpSpPr>
        <p:pic>
          <p:nvPicPr>
            <p:cNvPr id="6" name="Google Shape;149;p10">
              <a:extLst>
                <a:ext uri="{FF2B5EF4-FFF2-40B4-BE49-F238E27FC236}">
                  <a16:creationId xmlns:a16="http://schemas.microsoft.com/office/drawing/2014/main" id="{0D824080-DE3D-8EB0-BC71-4250D2B84AA5}"/>
                </a:ext>
              </a:extLst>
            </p:cNvPr>
            <p:cNvPicPr preferRelativeResize="0"/>
            <p:nvPr/>
          </p:nvPicPr>
          <p:blipFill rotWithShape="1">
            <a:blip r:embed="rId3">
              <a:alphaModFix/>
            </a:blip>
            <a:srcRect/>
            <a:stretch/>
          </p:blipFill>
          <p:spPr>
            <a:xfrm rot="10800000">
              <a:off x="8248320" y="5602223"/>
              <a:ext cx="1255777" cy="1255777"/>
            </a:xfrm>
            <a:prstGeom prst="rect">
              <a:avLst/>
            </a:prstGeom>
            <a:noFill/>
            <a:ln>
              <a:noFill/>
            </a:ln>
          </p:spPr>
        </p:pic>
        <p:pic>
          <p:nvPicPr>
            <p:cNvPr id="7" name="Google Shape;150;p10">
              <a:extLst>
                <a:ext uri="{FF2B5EF4-FFF2-40B4-BE49-F238E27FC236}">
                  <a16:creationId xmlns:a16="http://schemas.microsoft.com/office/drawing/2014/main" id="{D6523EFA-95CA-2674-21D0-1A5E6ED71BB7}"/>
                </a:ext>
              </a:extLst>
            </p:cNvPr>
            <p:cNvPicPr preferRelativeResize="0"/>
            <p:nvPr/>
          </p:nvPicPr>
          <p:blipFill rotWithShape="1">
            <a:blip r:embed="rId4">
              <a:alphaModFix/>
            </a:blip>
            <a:srcRect/>
            <a:stretch/>
          </p:blipFill>
          <p:spPr>
            <a:xfrm>
              <a:off x="8527084" y="5901823"/>
              <a:ext cx="734823" cy="491906"/>
            </a:xfrm>
            <a:prstGeom prst="rect">
              <a:avLst/>
            </a:prstGeom>
            <a:noFill/>
            <a:ln>
              <a:noFill/>
            </a:ln>
          </p:spPr>
        </p:pic>
      </p:grpSp>
      <p:pic>
        <p:nvPicPr>
          <p:cNvPr id="8" name="Picture 7">
            <a:extLst>
              <a:ext uri="{FF2B5EF4-FFF2-40B4-BE49-F238E27FC236}">
                <a16:creationId xmlns:a16="http://schemas.microsoft.com/office/drawing/2014/main" id="{B4E3078E-F8E8-33ED-E74D-58379028CDC2}"/>
              </a:ext>
            </a:extLst>
          </p:cNvPr>
          <p:cNvPicPr>
            <a:picLocks noChangeAspect="1"/>
          </p:cNvPicPr>
          <p:nvPr/>
        </p:nvPicPr>
        <p:blipFill>
          <a:blip r:embed="rId5"/>
          <a:stretch>
            <a:fillRect/>
          </a:stretch>
        </p:blipFill>
        <p:spPr>
          <a:xfrm>
            <a:off x="7753937" y="5805776"/>
            <a:ext cx="593500" cy="964532"/>
          </a:xfrm>
          <a:prstGeom prst="rect">
            <a:avLst/>
          </a:prstGeom>
        </p:spPr>
      </p:pic>
      <p:sp>
        <p:nvSpPr>
          <p:cNvPr id="2" name="Rectangle 1">
            <a:extLst>
              <a:ext uri="{FF2B5EF4-FFF2-40B4-BE49-F238E27FC236}">
                <a16:creationId xmlns:a16="http://schemas.microsoft.com/office/drawing/2014/main" id="{3D560B93-68A7-24C5-5E6D-B00B714A7621}"/>
              </a:ext>
            </a:extLst>
          </p:cNvPr>
          <p:cNvSpPr/>
          <p:nvPr/>
        </p:nvSpPr>
        <p:spPr>
          <a:xfrm>
            <a:off x="152400" y="1581150"/>
            <a:ext cx="914400"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A6066CB2-C1AF-6B56-1793-2F6FF2B210AE}"/>
              </a:ext>
            </a:extLst>
          </p:cNvPr>
          <p:cNvSpPr/>
          <p:nvPr/>
        </p:nvSpPr>
        <p:spPr>
          <a:xfrm>
            <a:off x="11125199" y="1962150"/>
            <a:ext cx="666659" cy="1523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Google Shape;152;p10">
            <a:extLst>
              <a:ext uri="{FF2B5EF4-FFF2-40B4-BE49-F238E27FC236}">
                <a16:creationId xmlns:a16="http://schemas.microsoft.com/office/drawing/2014/main" id="{848EC985-9F5B-CC72-138A-2B598200DF7A}"/>
              </a:ext>
            </a:extLst>
          </p:cNvPr>
          <p:cNvSpPr txBox="1"/>
          <p:nvPr/>
        </p:nvSpPr>
        <p:spPr>
          <a:xfrm>
            <a:off x="11001327" y="1842795"/>
            <a:ext cx="914401"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Intensity</a:t>
            </a:r>
            <a:endParaRPr/>
          </a:p>
        </p:txBody>
      </p:sp>
      <p:pic>
        <p:nvPicPr>
          <p:cNvPr id="9" name="Picture 8" descr="A person fishing in a pond&#10;&#10;Description automatically generated">
            <a:extLst>
              <a:ext uri="{FF2B5EF4-FFF2-40B4-BE49-F238E27FC236}">
                <a16:creationId xmlns:a16="http://schemas.microsoft.com/office/drawing/2014/main" id="{4B918458-1E2D-5ADE-15C7-AAE56514B0F4}"/>
              </a:ext>
            </a:extLst>
          </p:cNvPr>
          <p:cNvPicPr>
            <a:picLocks noChangeAspect="1"/>
          </p:cNvPicPr>
          <p:nvPr/>
        </p:nvPicPr>
        <p:blipFill>
          <a:blip r:embed="rId6"/>
          <a:stretch>
            <a:fillRect/>
          </a:stretch>
        </p:blipFill>
        <p:spPr>
          <a:xfrm>
            <a:off x="604736" y="1778570"/>
            <a:ext cx="6108403" cy="4599268"/>
          </a:xfrm>
          <a:prstGeom prst="rect">
            <a:avLst/>
          </a:prstGeom>
        </p:spPr>
      </p:pic>
      <p:pic>
        <p:nvPicPr>
          <p:cNvPr id="10" name="Google Shape;346;p27">
            <a:extLst>
              <a:ext uri="{FF2B5EF4-FFF2-40B4-BE49-F238E27FC236}">
                <a16:creationId xmlns:a16="http://schemas.microsoft.com/office/drawing/2014/main" id="{7D7797A0-24C8-64EC-82CE-0CAEC664E251}"/>
              </a:ext>
            </a:extLst>
          </p:cNvPr>
          <p:cNvPicPr preferRelativeResize="0"/>
          <p:nvPr/>
        </p:nvPicPr>
        <p:blipFill>
          <a:blip r:embed="rId7">
            <a:alphaModFix/>
          </a:blip>
          <a:stretch>
            <a:fillRect/>
          </a:stretch>
        </p:blipFill>
        <p:spPr>
          <a:xfrm>
            <a:off x="7340599" y="2150595"/>
            <a:ext cx="3879299" cy="3194623"/>
          </a:xfrm>
          <a:prstGeom prst="rect">
            <a:avLst/>
          </a:prstGeom>
          <a:noFill/>
          <a:ln>
            <a:noFill/>
          </a:ln>
        </p:spPr>
      </p:pic>
    </p:spTree>
    <p:extLst>
      <p:ext uri="{BB962C8B-B14F-4D97-AF65-F5344CB8AC3E}">
        <p14:creationId xmlns:p14="http://schemas.microsoft.com/office/powerpoint/2010/main" val="1537796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B75BE5E-7078-9161-6998-DBFC058A057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874" y="142875"/>
            <a:ext cx="8983443" cy="6715125"/>
          </a:xfrm>
          <a:prstGeom prst="rect">
            <a:avLst/>
          </a:prstGeom>
        </p:spPr>
      </p:pic>
      <p:sp>
        <p:nvSpPr>
          <p:cNvPr id="2" name="Google Shape;200;p16">
            <a:extLst>
              <a:ext uri="{FF2B5EF4-FFF2-40B4-BE49-F238E27FC236}">
                <a16:creationId xmlns:a16="http://schemas.microsoft.com/office/drawing/2014/main" id="{AA7C1027-9014-B6AD-BE8A-C7381F677E11}"/>
              </a:ext>
            </a:extLst>
          </p:cNvPr>
          <p:cNvSpPr txBox="1"/>
          <p:nvPr/>
        </p:nvSpPr>
        <p:spPr>
          <a:xfrm>
            <a:off x="9362521" y="2636309"/>
            <a:ext cx="3102016" cy="792691"/>
          </a:xfrm>
          <a:prstGeom prst="rect">
            <a:avLst/>
          </a:prstGeom>
          <a:noFill/>
          <a:ln>
            <a:noFill/>
          </a:ln>
        </p:spPr>
        <p:txBody>
          <a:bodyPr spcFirstLastPara="1" wrap="square" lIns="0" tIns="0" rIns="0" bIns="0" anchor="t" anchorCtr="0">
            <a:noAutofit/>
          </a:bodyPr>
          <a:lstStyle/>
          <a:p>
            <a:pPr marL="0" marR="0" lvl="0" indent="0" rtl="0">
              <a:lnSpc>
                <a:spcPct val="100000"/>
              </a:lnSpc>
              <a:spcBef>
                <a:spcPts val="0"/>
              </a:spcBef>
              <a:spcAft>
                <a:spcPts val="0"/>
              </a:spcAft>
              <a:buClr>
                <a:schemeClr val="dk1"/>
              </a:buClr>
              <a:buSzPts val="1900"/>
              <a:buFont typeface="Calibri"/>
              <a:buNone/>
            </a:pPr>
            <a:r>
              <a:rPr lang="en-CA" sz="1900" b="1">
                <a:solidFill>
                  <a:schemeClr val="dk1"/>
                </a:solidFill>
                <a:latin typeface="Calibri"/>
                <a:ea typeface="Calibri"/>
                <a:cs typeface="Calibri"/>
                <a:sym typeface="Calibri"/>
              </a:rPr>
              <a:t>2023: 20 Wetlands</a:t>
            </a:r>
          </a:p>
          <a:p>
            <a:pPr marL="0" marR="0" lvl="0" indent="0" rtl="0">
              <a:lnSpc>
                <a:spcPct val="100000"/>
              </a:lnSpc>
              <a:spcBef>
                <a:spcPts val="0"/>
              </a:spcBef>
              <a:spcAft>
                <a:spcPts val="0"/>
              </a:spcAft>
              <a:buClr>
                <a:schemeClr val="dk1"/>
              </a:buClr>
              <a:buSzPts val="1900"/>
              <a:buFont typeface="Calibri"/>
              <a:buNone/>
            </a:pPr>
            <a:r>
              <a:rPr lang="en-CA" sz="1900" b="1">
                <a:solidFill>
                  <a:schemeClr val="dk1"/>
                </a:solidFill>
                <a:latin typeface="Calibri"/>
                <a:cs typeface="Calibri"/>
                <a:sym typeface="Calibri"/>
              </a:rPr>
              <a:t>2024: 50 Wetlands</a:t>
            </a:r>
          </a:p>
          <a:p>
            <a:pPr marL="0" marR="0" lvl="0" indent="0" rtl="0">
              <a:lnSpc>
                <a:spcPct val="100000"/>
              </a:lnSpc>
              <a:spcBef>
                <a:spcPts val="0"/>
              </a:spcBef>
              <a:spcAft>
                <a:spcPts val="0"/>
              </a:spcAft>
              <a:buClr>
                <a:schemeClr val="dk1"/>
              </a:buClr>
              <a:buSzPts val="1900"/>
              <a:buFont typeface="Calibri"/>
              <a:buNone/>
            </a:pPr>
            <a:r>
              <a:rPr lang="en-CA" sz="1900" b="1">
                <a:solidFill>
                  <a:schemeClr val="dk1"/>
                </a:solidFill>
                <a:latin typeface="Calibri"/>
                <a:cs typeface="Calibri"/>
                <a:sym typeface="Calibri"/>
              </a:rPr>
              <a:t>Future Goal: 300+ wetlands </a:t>
            </a:r>
            <a:endParaRPr/>
          </a:p>
        </p:txBody>
      </p:sp>
      <p:grpSp>
        <p:nvGrpSpPr>
          <p:cNvPr id="4" name="Group 3">
            <a:extLst>
              <a:ext uri="{FF2B5EF4-FFF2-40B4-BE49-F238E27FC236}">
                <a16:creationId xmlns:a16="http://schemas.microsoft.com/office/drawing/2014/main" id="{FA1219A5-E75A-2C97-ED9B-086BAB703B1C}"/>
              </a:ext>
            </a:extLst>
          </p:cNvPr>
          <p:cNvGrpSpPr/>
          <p:nvPr/>
        </p:nvGrpSpPr>
        <p:grpSpPr>
          <a:xfrm>
            <a:off x="10650577" y="4771012"/>
            <a:ext cx="1184549" cy="966822"/>
            <a:chOff x="8248320" y="5602223"/>
            <a:chExt cx="1255777" cy="1255777"/>
          </a:xfrm>
        </p:grpSpPr>
        <p:pic>
          <p:nvPicPr>
            <p:cNvPr id="7" name="Google Shape;149;p10">
              <a:extLst>
                <a:ext uri="{FF2B5EF4-FFF2-40B4-BE49-F238E27FC236}">
                  <a16:creationId xmlns:a16="http://schemas.microsoft.com/office/drawing/2014/main" id="{932B1482-3D3D-7200-F677-8DEA4719CFF3}"/>
                </a:ext>
              </a:extLst>
            </p:cNvPr>
            <p:cNvPicPr preferRelativeResize="0"/>
            <p:nvPr/>
          </p:nvPicPr>
          <p:blipFill rotWithShape="1">
            <a:blip r:embed="rId3">
              <a:alphaModFix/>
            </a:blip>
            <a:srcRect/>
            <a:stretch/>
          </p:blipFill>
          <p:spPr>
            <a:xfrm rot="10800000">
              <a:off x="8248320" y="5602223"/>
              <a:ext cx="1255777" cy="1255777"/>
            </a:xfrm>
            <a:prstGeom prst="rect">
              <a:avLst/>
            </a:prstGeom>
            <a:noFill/>
            <a:ln>
              <a:noFill/>
            </a:ln>
          </p:spPr>
        </p:pic>
        <p:pic>
          <p:nvPicPr>
            <p:cNvPr id="8" name="Google Shape;150;p10">
              <a:extLst>
                <a:ext uri="{FF2B5EF4-FFF2-40B4-BE49-F238E27FC236}">
                  <a16:creationId xmlns:a16="http://schemas.microsoft.com/office/drawing/2014/main" id="{8268C19D-D7CD-832A-E797-1A0F9CBA7EEF}"/>
                </a:ext>
              </a:extLst>
            </p:cNvPr>
            <p:cNvPicPr preferRelativeResize="0"/>
            <p:nvPr/>
          </p:nvPicPr>
          <p:blipFill rotWithShape="1">
            <a:blip r:embed="rId4">
              <a:alphaModFix/>
            </a:blip>
            <a:srcRect/>
            <a:stretch/>
          </p:blipFill>
          <p:spPr>
            <a:xfrm>
              <a:off x="8527084" y="5901823"/>
              <a:ext cx="734823" cy="491906"/>
            </a:xfrm>
            <a:prstGeom prst="rect">
              <a:avLst/>
            </a:prstGeom>
            <a:noFill/>
            <a:ln>
              <a:noFill/>
            </a:ln>
          </p:spPr>
        </p:pic>
      </p:grpSp>
      <p:pic>
        <p:nvPicPr>
          <p:cNvPr id="9" name="Picture 8">
            <a:extLst>
              <a:ext uri="{FF2B5EF4-FFF2-40B4-BE49-F238E27FC236}">
                <a16:creationId xmlns:a16="http://schemas.microsoft.com/office/drawing/2014/main" id="{1329EED7-30C0-157D-4FD3-68554AA5EE65}"/>
              </a:ext>
            </a:extLst>
          </p:cNvPr>
          <p:cNvPicPr>
            <a:picLocks noChangeAspect="1"/>
          </p:cNvPicPr>
          <p:nvPr/>
        </p:nvPicPr>
        <p:blipFill>
          <a:blip r:embed="rId5"/>
          <a:stretch>
            <a:fillRect/>
          </a:stretch>
        </p:blipFill>
        <p:spPr>
          <a:xfrm>
            <a:off x="9768040" y="4662451"/>
            <a:ext cx="728510" cy="1183945"/>
          </a:xfrm>
          <a:prstGeom prst="rect">
            <a:avLst/>
          </a:prstGeom>
        </p:spPr>
      </p:pic>
    </p:spTree>
    <p:extLst>
      <p:ext uri="{BB962C8B-B14F-4D97-AF65-F5344CB8AC3E}">
        <p14:creationId xmlns:p14="http://schemas.microsoft.com/office/powerpoint/2010/main" val="1739505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C49202-9E4A-855C-8FA4-23213D86FBCC}"/>
              </a:ext>
            </a:extLst>
          </p:cNvPr>
          <p:cNvSpPr/>
          <p:nvPr/>
        </p:nvSpPr>
        <p:spPr>
          <a:xfrm>
            <a:off x="497711" y="6076811"/>
            <a:ext cx="474562" cy="4483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Content Placeholder 4"/>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6140450" y="123825"/>
            <a:ext cx="6051550" cy="2203450"/>
          </a:xfr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34" y="1107228"/>
            <a:ext cx="7108272" cy="1775042"/>
          </a:xfrm>
          <a:prstGeom prst="rect">
            <a:avLst/>
          </a:prstGeom>
          <a:ln>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5733" y="2796537"/>
            <a:ext cx="6172200" cy="1143000"/>
          </a:xfrm>
          <a:prstGeom prst="rect">
            <a:avLst/>
          </a:prstGeom>
          <a:ln>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740" y="3667597"/>
            <a:ext cx="5876710" cy="1657193"/>
          </a:xfrm>
          <a:prstGeom prst="rect">
            <a:avLst/>
          </a:prstGeom>
          <a:ln>
            <a:solidFill>
              <a:schemeClr val="tx1"/>
            </a:solidFill>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006" y="5098596"/>
            <a:ext cx="6092575" cy="1485900"/>
          </a:xfrm>
          <a:prstGeom prst="rect">
            <a:avLst/>
          </a:prstGeom>
          <a:ln>
            <a:solidFill>
              <a:schemeClr val="tx1"/>
            </a:solidFill>
          </a:ln>
        </p:spPr>
      </p:pic>
      <p:pic>
        <p:nvPicPr>
          <p:cNvPr id="3" name="Content Placeholder 10" descr="Chart, histogram&#10;&#10;Description automatically generated">
            <a:extLst>
              <a:ext uri="{FF2B5EF4-FFF2-40B4-BE49-F238E27FC236}">
                <a16:creationId xmlns:a16="http://schemas.microsoft.com/office/drawing/2014/main" id="{19D10D98-10A7-AE69-C574-29B639BCDB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5116" y="2947212"/>
            <a:ext cx="4616883" cy="3786476"/>
          </a:xfrm>
          <a:prstGeom prst="rect">
            <a:avLst/>
          </a:prstGeom>
          <a:solidFill>
            <a:schemeClr val="bg1"/>
          </a:solidFill>
        </p:spPr>
      </p:pic>
      <p:sp>
        <p:nvSpPr>
          <p:cNvPr id="13" name="TextBox 12">
            <a:extLst>
              <a:ext uri="{FF2B5EF4-FFF2-40B4-BE49-F238E27FC236}">
                <a16:creationId xmlns:a16="http://schemas.microsoft.com/office/drawing/2014/main" id="{16E47EE5-B64C-3C50-231B-CB872E1D4CC0}"/>
              </a:ext>
            </a:extLst>
          </p:cNvPr>
          <p:cNvSpPr txBox="1"/>
          <p:nvPr/>
        </p:nvSpPr>
        <p:spPr>
          <a:xfrm>
            <a:off x="2791838" y="3153516"/>
            <a:ext cx="6264612" cy="307777"/>
          </a:xfrm>
          <a:prstGeom prst="rect">
            <a:avLst/>
          </a:prstGeom>
          <a:noFill/>
        </p:spPr>
        <p:txBody>
          <a:bodyPr wrap="square">
            <a:spAutoFit/>
          </a:bodyPr>
          <a:lstStyle/>
          <a:p>
            <a:r>
              <a:rPr lang="en-US"/>
              <a:t>A New Approach</a:t>
            </a:r>
          </a:p>
        </p:txBody>
      </p:sp>
      <p:sp>
        <p:nvSpPr>
          <p:cNvPr id="12" name="Title 6">
            <a:extLst>
              <a:ext uri="{FF2B5EF4-FFF2-40B4-BE49-F238E27FC236}">
                <a16:creationId xmlns:a16="http://schemas.microsoft.com/office/drawing/2014/main" id="{686C7745-C246-72EF-EFB9-E393DC5C8887}"/>
              </a:ext>
            </a:extLst>
          </p:cNvPr>
          <p:cNvSpPr>
            <a:spLocks noGrp="1"/>
          </p:cNvSpPr>
          <p:nvPr>
            <p:ph type="title" idx="4294967295"/>
          </p:nvPr>
        </p:nvSpPr>
        <p:spPr>
          <a:xfrm>
            <a:off x="0" y="0"/>
            <a:ext cx="0" cy="0"/>
          </a:xfrm>
        </p:spPr>
        <p:txBody>
          <a:bodyPr/>
          <a:lstStyle/>
          <a:p>
            <a:r>
              <a:rPr lang="en-US" b="1">
                <a:solidFill>
                  <a:schemeClr val="bg1"/>
                </a:solidFill>
              </a:rPr>
              <a:t> </a:t>
            </a:r>
          </a:p>
        </p:txBody>
      </p:sp>
      <p:sp>
        <p:nvSpPr>
          <p:cNvPr id="14" name="Title 6">
            <a:extLst>
              <a:ext uri="{FF2B5EF4-FFF2-40B4-BE49-F238E27FC236}">
                <a16:creationId xmlns:a16="http://schemas.microsoft.com/office/drawing/2014/main" id="{BEC407AB-BAD8-EECE-F161-18132BFB6441}"/>
              </a:ext>
            </a:extLst>
          </p:cNvPr>
          <p:cNvSpPr txBox="1">
            <a:spLocks/>
          </p:cNvSpPr>
          <p:nvPr/>
        </p:nvSpPr>
        <p:spPr>
          <a:xfrm>
            <a:off x="263740" y="308824"/>
            <a:ext cx="10863262" cy="132556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b="1">
                <a:solidFill>
                  <a:schemeClr val="bg1"/>
                </a:solidFill>
              </a:rPr>
              <a:t>Area of increased study</a:t>
            </a:r>
          </a:p>
        </p:txBody>
      </p:sp>
    </p:spTree>
    <p:extLst>
      <p:ext uri="{BB962C8B-B14F-4D97-AF65-F5344CB8AC3E}">
        <p14:creationId xmlns:p14="http://schemas.microsoft.com/office/powerpoint/2010/main" val="1991447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7278d03-ee96-49cc-8fc0-eecee1d469d9" xsi:nil="true"/>
    <lcf76f155ced4ddcb4097134ff3c332f xmlns="a2e4e65a-e94e-46d8-b4dc-bc291b85318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CF620F40DE854EA95DA0FE81F6A10C" ma:contentTypeVersion="18" ma:contentTypeDescription="Create a new document." ma:contentTypeScope="" ma:versionID="4c5dc4acace5653a1d1db97922d7e4eb">
  <xsd:schema xmlns:xsd="http://www.w3.org/2001/XMLSchema" xmlns:xs="http://www.w3.org/2001/XMLSchema" xmlns:p="http://schemas.microsoft.com/office/2006/metadata/properties" xmlns:ns2="a2e4e65a-e94e-46d8-b4dc-bc291b853182" xmlns:ns3="77278d03-ee96-49cc-8fc0-eecee1d469d9" targetNamespace="http://schemas.microsoft.com/office/2006/metadata/properties" ma:root="true" ma:fieldsID="8fef0bef2847b20484b571b0c427c567" ns2:_="" ns3:_="">
    <xsd:import namespace="a2e4e65a-e94e-46d8-b4dc-bc291b853182"/>
    <xsd:import namespace="77278d03-ee96-49cc-8fc0-eecee1d469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e4e65a-e94e-46d8-b4dc-bc291b853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7e776df-1bda-446a-8088-30785dbbd207"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278d03-ee96-49cc-8fc0-eecee1d469d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314857c-cdd6-470b-b804-79ed9d9031e4}" ma:internalName="TaxCatchAll" ma:showField="CatchAllData" ma:web="77278d03-ee96-49cc-8fc0-eecee1d469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D2210A-C14A-4C7B-ABF5-73F55AEA883F}">
  <ds:schemaRefs>
    <ds:schemaRef ds:uri="77278d03-ee96-49cc-8fc0-eecee1d469d9"/>
    <ds:schemaRef ds:uri="a2e4e65a-e94e-46d8-b4dc-bc291b85318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97C11BE-4BE2-449E-89BB-CE98BC1F95C7}">
  <ds:schemaRefs>
    <ds:schemaRef ds:uri="77278d03-ee96-49cc-8fc0-eecee1d469d9"/>
    <ds:schemaRef ds:uri="a2e4e65a-e94e-46d8-b4dc-bc291b8531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8FA2AC5-D11E-4267-8AFB-FAF142DC98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44</Slides>
  <Notes>40</Notes>
  <HiddenSlides>0</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Grassland research forum: eDNA in the grasslands</vt:lpstr>
      <vt:lpstr>Thank you</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What is community (bulk) DNA?</vt:lpstr>
      <vt:lpstr>“Single-Species”/qPCR Analysis</vt:lpstr>
      <vt:lpstr>“Multi-Species”/Metabarcoding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Monitoring Grassland Biodiversity</vt:lpstr>
      <vt:lpstr>PowerPoint Presentation</vt:lpstr>
      <vt:lpstr>eDNA concepts</vt:lpstr>
      <vt:lpstr>PowerPoint Presentation</vt:lpstr>
      <vt:lpstr>Vegetation monitoring </vt:lpstr>
      <vt:lpstr>PowerPoint Presentation</vt:lpstr>
      <vt:lpstr>PowerPoint Presentation</vt:lpstr>
      <vt:lpstr>Vegetation monitoring </vt:lpstr>
      <vt:lpstr>PowerPoint Presentation</vt:lpstr>
      <vt:lpstr>PowerPoint Presentation</vt:lpstr>
      <vt:lpstr>PowerPoint Presentation</vt:lpstr>
      <vt:lpstr>PowerPoint Presentation</vt:lpstr>
      <vt:lpstr>PowerPoint Presentation</vt:lpstr>
      <vt:lpstr>PowerPoint Presentation</vt:lpstr>
      <vt:lpstr>Plant Community Mixes</vt:lpstr>
      <vt:lpstr>Biocrusts</vt:lpstr>
      <vt:lpstr>Mock communities and analyses</vt:lpstr>
      <vt:lpstr>eDNA in soils</vt:lpstr>
      <vt:lpstr>Soils in the grassland</vt:lpstr>
      <vt:lpstr>Future of eDNA in grassland research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Matt Dyson</dc:creator>
  <cp:revision>1224</cp:revision>
  <dcterms:created xsi:type="dcterms:W3CDTF">2022-07-11T16:42:28Z</dcterms:created>
  <dcterms:modified xsi:type="dcterms:W3CDTF">2024-11-13T17:01:51Z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0x01010041CF620F40DE854EA95DA0FE81F6A10C</vt:lpwstr>
  </property>
</Properties>
</file>