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58" r:id="rId3"/>
    <p:sldMasterId id="2147483696" r:id="rId4"/>
    <p:sldMasterId id="2147483698" r:id="rId5"/>
  </p:sldMasterIdLst>
  <p:notesMasterIdLst>
    <p:notesMasterId r:id="rId53"/>
  </p:notesMasterIdLst>
  <p:sldIdLst>
    <p:sldId id="256" r:id="rId6"/>
    <p:sldId id="259" r:id="rId7"/>
    <p:sldId id="399" r:id="rId8"/>
    <p:sldId id="258" r:id="rId9"/>
    <p:sldId id="293" r:id="rId10"/>
    <p:sldId id="260" r:id="rId11"/>
    <p:sldId id="295" r:id="rId12"/>
    <p:sldId id="296" r:id="rId13"/>
    <p:sldId id="294" r:id="rId14"/>
    <p:sldId id="297" r:id="rId15"/>
    <p:sldId id="299" r:id="rId16"/>
    <p:sldId id="267" r:id="rId17"/>
    <p:sldId id="270" r:id="rId18"/>
    <p:sldId id="271" r:id="rId19"/>
    <p:sldId id="273" r:id="rId20"/>
    <p:sldId id="276" r:id="rId21"/>
    <p:sldId id="277" r:id="rId22"/>
    <p:sldId id="278" r:id="rId23"/>
    <p:sldId id="279" r:id="rId24"/>
    <p:sldId id="280" r:id="rId25"/>
    <p:sldId id="281" r:id="rId26"/>
    <p:sldId id="282" r:id="rId27"/>
    <p:sldId id="283" r:id="rId28"/>
    <p:sldId id="284" r:id="rId29"/>
    <p:sldId id="265" r:id="rId30"/>
    <p:sldId id="352" r:id="rId31"/>
    <p:sldId id="378" r:id="rId32"/>
    <p:sldId id="381" r:id="rId33"/>
    <p:sldId id="285" r:id="rId34"/>
    <p:sldId id="395" r:id="rId35"/>
    <p:sldId id="396" r:id="rId36"/>
    <p:sldId id="336" r:id="rId37"/>
    <p:sldId id="392" r:id="rId38"/>
    <p:sldId id="305" r:id="rId39"/>
    <p:sldId id="306" r:id="rId40"/>
    <p:sldId id="397" r:id="rId41"/>
    <p:sldId id="286" r:id="rId42"/>
    <p:sldId id="287" r:id="rId43"/>
    <p:sldId id="288" r:id="rId44"/>
    <p:sldId id="302" r:id="rId45"/>
    <p:sldId id="398" r:id="rId46"/>
    <p:sldId id="289" r:id="rId47"/>
    <p:sldId id="402" r:id="rId48"/>
    <p:sldId id="291" r:id="rId49"/>
    <p:sldId id="292" r:id="rId50"/>
    <p:sldId id="400" r:id="rId51"/>
    <p:sldId id="401" r:id="rId52"/>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lang="en-CA" sz="1400" b="0" strike="noStrike" spc="-1">
                <a:solidFill>
                  <a:srgbClr val="595959"/>
                </a:solidFill>
                <a:latin typeface="Franklin Gothic Book"/>
              </a:defRPr>
            </a:pPr>
            <a:r>
              <a:rPr lang="en-CA" sz="1400" b="0" strike="noStrike" spc="-1" dirty="0">
                <a:solidFill>
                  <a:srgbClr val="595959"/>
                </a:solidFill>
                <a:latin typeface="Franklin Gothic Book"/>
              </a:rPr>
              <a:t>DISTRIBUTION OF TALL TREE (&gt; 10 m) COVER</a:t>
            </a:r>
          </a:p>
        </c:rich>
      </c:tx>
      <c:overlay val="0"/>
      <c:spPr>
        <a:noFill/>
        <a:ln w="0">
          <a:noFill/>
        </a:ln>
      </c:spPr>
    </c:title>
    <c:autoTitleDeleted val="0"/>
    <c:plotArea>
      <c:layout/>
      <c:pieChart>
        <c:varyColors val="1"/>
        <c:ser>
          <c:idx val="0"/>
          <c:order val="0"/>
          <c:tx>
            <c:strRef>
              <c:f>label 0</c:f>
              <c:strCache>
                <c:ptCount val="1"/>
                <c:pt idx="0">
                  <c:v>TALL TREES</c:v>
                </c:pt>
              </c:strCache>
            </c:strRef>
          </c:tx>
          <c:spPr>
            <a:solidFill>
              <a:srgbClr val="9BA8B7"/>
            </a:solidFill>
            <a:ln w="0">
              <a:noFill/>
            </a:ln>
          </c:spPr>
          <c:dPt>
            <c:idx val="0"/>
            <c:bubble3D val="0"/>
            <c:spPr>
              <a:solidFill>
                <a:srgbClr val="9BA8B7"/>
              </a:solidFill>
              <a:ln w="19080">
                <a:solidFill>
                  <a:srgbClr val="FFFFFF"/>
                </a:solidFill>
                <a:round/>
              </a:ln>
            </c:spPr>
            <c:extLst>
              <c:ext xmlns:c16="http://schemas.microsoft.com/office/drawing/2014/chart" uri="{C3380CC4-5D6E-409C-BE32-E72D297353CC}">
                <c16:uniqueId val="{00000001-8F13-45BF-A208-42FD29112A02}"/>
              </c:ext>
            </c:extLst>
          </c:dPt>
          <c:dPt>
            <c:idx val="1"/>
            <c:bubble3D val="0"/>
            <c:spPr>
              <a:solidFill>
                <a:srgbClr val="E6A02E"/>
              </a:solidFill>
              <a:ln w="19080">
                <a:solidFill>
                  <a:srgbClr val="FFFFFF"/>
                </a:solidFill>
                <a:round/>
              </a:ln>
            </c:spPr>
            <c:extLst>
              <c:ext xmlns:c16="http://schemas.microsoft.com/office/drawing/2014/chart" uri="{C3380CC4-5D6E-409C-BE32-E72D297353CC}">
                <c16:uniqueId val="{00000003-8F13-45BF-A208-42FD29112A02}"/>
              </c:ext>
            </c:extLst>
          </c:dPt>
          <c:dPt>
            <c:idx val="2"/>
            <c:bubble3D val="0"/>
            <c:spPr>
              <a:solidFill>
                <a:srgbClr val="BF6A3B"/>
              </a:solidFill>
              <a:ln w="19080">
                <a:solidFill>
                  <a:srgbClr val="FFFFFF"/>
                </a:solidFill>
                <a:round/>
              </a:ln>
            </c:spPr>
            <c:extLst>
              <c:ext xmlns:c16="http://schemas.microsoft.com/office/drawing/2014/chart" uri="{C3380CC4-5D6E-409C-BE32-E72D297353CC}">
                <c16:uniqueId val="{00000005-8F13-45BF-A208-42FD29112A02}"/>
              </c:ext>
            </c:extLst>
          </c:dPt>
          <c:dPt>
            <c:idx val="3"/>
            <c:bubble3D val="0"/>
            <c:spPr>
              <a:solidFill>
                <a:srgbClr val="00B0F0"/>
              </a:solidFill>
              <a:ln w="19080">
                <a:solidFill>
                  <a:srgbClr val="FFFFFF"/>
                </a:solidFill>
                <a:round/>
              </a:ln>
            </c:spPr>
            <c:extLst>
              <c:ext xmlns:c16="http://schemas.microsoft.com/office/drawing/2014/chart" uri="{C3380CC4-5D6E-409C-BE32-E72D297353CC}">
                <c16:uniqueId val="{00000007-8F13-45BF-A208-42FD29112A02}"/>
              </c:ext>
            </c:extLst>
          </c:dPt>
          <c:dPt>
            <c:idx val="4"/>
            <c:bubble3D val="0"/>
            <c:spPr>
              <a:solidFill>
                <a:srgbClr val="857659"/>
              </a:solidFill>
              <a:ln w="19080">
                <a:solidFill>
                  <a:srgbClr val="FFFFFF"/>
                </a:solidFill>
                <a:round/>
              </a:ln>
            </c:spPr>
            <c:extLst>
              <c:ext xmlns:c16="http://schemas.microsoft.com/office/drawing/2014/chart" uri="{C3380CC4-5D6E-409C-BE32-E72D297353CC}">
                <c16:uniqueId val="{00000009-8F13-45BF-A208-42FD29112A02}"/>
              </c:ext>
            </c:extLst>
          </c:dPt>
          <c:dPt>
            <c:idx val="5"/>
            <c:bubble3D val="0"/>
            <c:spPr>
              <a:solidFill>
                <a:srgbClr val="A0988C"/>
              </a:solidFill>
              <a:ln w="19080">
                <a:solidFill>
                  <a:srgbClr val="FFFFFF"/>
                </a:solidFill>
                <a:round/>
              </a:ln>
            </c:spPr>
            <c:extLst>
              <c:ext xmlns:c16="http://schemas.microsoft.com/office/drawing/2014/chart" uri="{C3380CC4-5D6E-409C-BE32-E72D297353CC}">
                <c16:uniqueId val="{0000000B-8F13-45BF-A208-42FD29112A02}"/>
              </c:ext>
            </c:extLst>
          </c:dPt>
          <c:dPt>
            <c:idx val="6"/>
            <c:bubble3D val="0"/>
            <c:spPr>
              <a:solidFill>
                <a:srgbClr val="556476"/>
              </a:solidFill>
              <a:ln w="19080">
                <a:solidFill>
                  <a:srgbClr val="FFFFFF"/>
                </a:solidFill>
                <a:round/>
              </a:ln>
            </c:spPr>
            <c:extLst>
              <c:ext xmlns:c16="http://schemas.microsoft.com/office/drawing/2014/chart" uri="{C3380CC4-5D6E-409C-BE32-E72D297353CC}">
                <c16:uniqueId val="{0000000D-8F13-45BF-A208-42FD29112A02}"/>
              </c:ext>
            </c:extLst>
          </c:dPt>
          <c:dPt>
            <c:idx val="7"/>
            <c:bubble3D val="0"/>
            <c:spPr>
              <a:solidFill>
                <a:srgbClr val="946212"/>
              </a:solidFill>
              <a:ln w="19080">
                <a:solidFill>
                  <a:srgbClr val="FFFFFF"/>
                </a:solidFill>
                <a:round/>
              </a:ln>
            </c:spPr>
            <c:extLst>
              <c:ext xmlns:c16="http://schemas.microsoft.com/office/drawing/2014/chart" uri="{C3380CC4-5D6E-409C-BE32-E72D297353CC}">
                <c16:uniqueId val="{0000000F-8F13-45BF-A208-42FD29112A02}"/>
              </c:ext>
            </c:extLst>
          </c:dPt>
          <c:dPt>
            <c:idx val="8"/>
            <c:bubble3D val="0"/>
            <c:spPr>
              <a:solidFill>
                <a:srgbClr val="0070C0"/>
              </a:solidFill>
              <a:ln w="19080">
                <a:solidFill>
                  <a:srgbClr val="FFFFFF"/>
                </a:solidFill>
                <a:round/>
              </a:ln>
            </c:spPr>
            <c:extLst>
              <c:ext xmlns:c16="http://schemas.microsoft.com/office/drawing/2014/chart" uri="{C3380CC4-5D6E-409C-BE32-E72D297353CC}">
                <c16:uniqueId val="{00000011-8F13-45BF-A208-42FD29112A02}"/>
              </c:ext>
            </c:extLst>
          </c:dPt>
          <c:dLbls>
            <c:spPr>
              <a:solidFill>
                <a:srgbClr val="FFFFFF"/>
              </a:solidFill>
            </c:spPr>
            <c:txPr>
              <a:bodyPr wrap="square"/>
              <a:lstStyle/>
              <a:p>
                <a:pPr>
                  <a:defRPr sz="900" b="0" strike="noStrike" spc="-1">
                    <a:solidFill>
                      <a:srgbClr val="595959"/>
                    </a:solidFill>
                    <a:latin typeface="Franklin Gothic Book"/>
                  </a:defRPr>
                </a:pPr>
                <a:endParaRPr lang="en-US"/>
              </a:p>
            </c:txPr>
            <c:dLblPos val="outEnd"/>
            <c:showLegendKey val="0"/>
            <c:showVal val="0"/>
            <c:showCatName val="1"/>
            <c:showSerName val="0"/>
            <c:showPercent val="1"/>
            <c:showBubbleSize val="1"/>
            <c:separator>
</c:separator>
            <c:showLeaderLines val="0"/>
            <c:extLst>
              <c:ext xmlns:c15="http://schemas.microsoft.com/office/drawing/2012/chart" uri="{CE6537A1-D6FC-4f65-9D91-7224C49458BB}"/>
            </c:extLst>
          </c:dLbls>
          <c:cat>
            <c:strRef>
              <c:f>categories</c:f>
              <c:strCache>
                <c:ptCount val="9"/>
                <c:pt idx="0">
                  <c:v>AG/RURAL ACREAGE</c:v>
                </c:pt>
                <c:pt idx="1">
                  <c:v>TRANSPORTATION</c:v>
                </c:pt>
                <c:pt idx="2">
                  <c:v>UPLAND RANGE SITES</c:v>
                </c:pt>
                <c:pt idx="3">
                  <c:v>SUBIRRIGATED RANGE SITE</c:v>
                </c:pt>
                <c:pt idx="4">
                  <c:v>URBAN FOOTPRINT</c:v>
                </c:pt>
                <c:pt idx="5">
                  <c:v>MANICURED GREEN SPACE</c:v>
                </c:pt>
                <c:pt idx="6">
                  <c:v>RESIDENTIAL</c:v>
                </c:pt>
                <c:pt idx="7">
                  <c:v>GOLF COURSE</c:v>
                </c:pt>
                <c:pt idx="8">
                  <c:v>LOTIC</c:v>
                </c:pt>
              </c:strCache>
            </c:strRef>
          </c:cat>
          <c:val>
            <c:numRef>
              <c:f>0</c:f>
              <c:numCache>
                <c:formatCode>0.0</c:formatCode>
                <c:ptCount val="9"/>
                <c:pt idx="0">
                  <c:v>2.8985570222274899</c:v>
                </c:pt>
                <c:pt idx="1">
                  <c:v>22.3442658390248</c:v>
                </c:pt>
                <c:pt idx="2">
                  <c:v>2.4109015813767498</c:v>
                </c:pt>
                <c:pt idx="3">
                  <c:v>7.6861406563848798</c:v>
                </c:pt>
                <c:pt idx="4">
                  <c:v>5.5974458109322196</c:v>
                </c:pt>
                <c:pt idx="5">
                  <c:v>14.886907173825399</c:v>
                </c:pt>
                <c:pt idx="6">
                  <c:v>22.751532546030699</c:v>
                </c:pt>
                <c:pt idx="7">
                  <c:v>5.13944729486479</c:v>
                </c:pt>
                <c:pt idx="8">
                  <c:v>16.221468789074098</c:v>
                </c:pt>
              </c:numCache>
            </c:numRef>
          </c:val>
          <c:extLst>
            <c:ext xmlns:c16="http://schemas.microsoft.com/office/drawing/2014/chart" uri="{C3380CC4-5D6E-409C-BE32-E72D297353CC}">
              <c16:uniqueId val="{00000012-8F13-45BF-A208-42FD29112A02}"/>
            </c:ext>
          </c:extLst>
        </c:ser>
        <c:dLbls>
          <c:showLegendKey val="0"/>
          <c:showVal val="0"/>
          <c:showCatName val="0"/>
          <c:showSerName val="0"/>
          <c:showPercent val="0"/>
          <c:showBubbleSize val="0"/>
          <c:showLeaderLines val="0"/>
        </c:dLbls>
        <c:firstSliceAng val="0"/>
      </c:pieChart>
      <c:spPr>
        <a:noFill/>
        <a:ln w="0">
          <a:noFill/>
        </a:ln>
      </c:spPr>
    </c:plotArea>
    <c:plotVisOnly val="1"/>
    <c:dispBlanksAs val="gap"/>
    <c:showDLblsOverMax val="1"/>
  </c:chart>
  <c:spPr>
    <a:noFill/>
    <a:ln w="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lang="en-US" sz="1400" b="0" strike="noStrike" spc="-1">
                <a:solidFill>
                  <a:srgbClr val="595959"/>
                </a:solidFill>
                <a:latin typeface="Franklin Gothic Book"/>
              </a:defRPr>
            </a:pPr>
            <a:r>
              <a:rPr lang="en-US" sz="1400" b="0" strike="noStrike" spc="-1" dirty="0">
                <a:solidFill>
                  <a:srgbClr val="595959"/>
                </a:solidFill>
                <a:latin typeface="Franklin Gothic Book"/>
              </a:rPr>
              <a:t>DISTRIBUTION OF ALL WOODY COVER</a:t>
            </a:r>
          </a:p>
        </c:rich>
      </c:tx>
      <c:overlay val="0"/>
      <c:spPr>
        <a:noFill/>
        <a:ln w="0">
          <a:noFill/>
        </a:ln>
      </c:spPr>
    </c:title>
    <c:autoTitleDeleted val="0"/>
    <c:plotArea>
      <c:layout/>
      <c:pieChart>
        <c:varyColors val="1"/>
        <c:ser>
          <c:idx val="0"/>
          <c:order val="0"/>
          <c:tx>
            <c:strRef>
              <c:f>label 0</c:f>
              <c:strCache>
                <c:ptCount val="1"/>
                <c:pt idx="0">
                  <c:v>ALL WOODY COVER</c:v>
                </c:pt>
              </c:strCache>
            </c:strRef>
          </c:tx>
          <c:spPr>
            <a:solidFill>
              <a:srgbClr val="9BA8B7"/>
            </a:solidFill>
            <a:ln w="0">
              <a:noFill/>
            </a:ln>
          </c:spPr>
          <c:dPt>
            <c:idx val="0"/>
            <c:bubble3D val="0"/>
            <c:spPr>
              <a:solidFill>
                <a:srgbClr val="9BA8B7"/>
              </a:solidFill>
              <a:ln w="19080">
                <a:solidFill>
                  <a:srgbClr val="FFFFFF"/>
                </a:solidFill>
                <a:round/>
              </a:ln>
            </c:spPr>
            <c:extLst>
              <c:ext xmlns:c16="http://schemas.microsoft.com/office/drawing/2014/chart" uri="{C3380CC4-5D6E-409C-BE32-E72D297353CC}">
                <c16:uniqueId val="{00000001-243E-4486-8AE9-2F80FE36122C}"/>
              </c:ext>
            </c:extLst>
          </c:dPt>
          <c:dPt>
            <c:idx val="1"/>
            <c:bubble3D val="0"/>
            <c:spPr>
              <a:solidFill>
                <a:srgbClr val="E6A02E"/>
              </a:solidFill>
              <a:ln w="19080">
                <a:solidFill>
                  <a:srgbClr val="FFFFFF"/>
                </a:solidFill>
                <a:round/>
              </a:ln>
            </c:spPr>
            <c:extLst>
              <c:ext xmlns:c16="http://schemas.microsoft.com/office/drawing/2014/chart" uri="{C3380CC4-5D6E-409C-BE32-E72D297353CC}">
                <c16:uniqueId val="{00000003-243E-4486-8AE9-2F80FE36122C}"/>
              </c:ext>
            </c:extLst>
          </c:dPt>
          <c:dPt>
            <c:idx val="2"/>
            <c:bubble3D val="0"/>
            <c:spPr>
              <a:solidFill>
                <a:srgbClr val="BF6A3B"/>
              </a:solidFill>
              <a:ln w="19080">
                <a:solidFill>
                  <a:srgbClr val="FFFFFF"/>
                </a:solidFill>
                <a:round/>
              </a:ln>
            </c:spPr>
            <c:extLst>
              <c:ext xmlns:c16="http://schemas.microsoft.com/office/drawing/2014/chart" uri="{C3380CC4-5D6E-409C-BE32-E72D297353CC}">
                <c16:uniqueId val="{00000005-243E-4486-8AE9-2F80FE36122C}"/>
              </c:ext>
            </c:extLst>
          </c:dPt>
          <c:dPt>
            <c:idx val="3"/>
            <c:bubble3D val="0"/>
            <c:spPr>
              <a:solidFill>
                <a:srgbClr val="92987A"/>
              </a:solidFill>
              <a:ln w="19080">
                <a:solidFill>
                  <a:srgbClr val="FFFFFF"/>
                </a:solidFill>
                <a:round/>
              </a:ln>
            </c:spPr>
            <c:extLst>
              <c:ext xmlns:c16="http://schemas.microsoft.com/office/drawing/2014/chart" uri="{C3380CC4-5D6E-409C-BE32-E72D297353CC}">
                <c16:uniqueId val="{00000007-243E-4486-8AE9-2F80FE36122C}"/>
              </c:ext>
            </c:extLst>
          </c:dPt>
          <c:dPt>
            <c:idx val="4"/>
            <c:bubble3D val="0"/>
            <c:spPr>
              <a:solidFill>
                <a:srgbClr val="857659"/>
              </a:solidFill>
              <a:ln w="19080">
                <a:solidFill>
                  <a:srgbClr val="FFFFFF"/>
                </a:solidFill>
                <a:round/>
              </a:ln>
            </c:spPr>
            <c:extLst>
              <c:ext xmlns:c16="http://schemas.microsoft.com/office/drawing/2014/chart" uri="{C3380CC4-5D6E-409C-BE32-E72D297353CC}">
                <c16:uniqueId val="{00000009-243E-4486-8AE9-2F80FE36122C}"/>
              </c:ext>
            </c:extLst>
          </c:dPt>
          <c:dPt>
            <c:idx val="5"/>
            <c:bubble3D val="0"/>
            <c:spPr>
              <a:solidFill>
                <a:srgbClr val="A0988C"/>
              </a:solidFill>
              <a:ln w="19080">
                <a:solidFill>
                  <a:srgbClr val="FFFFFF"/>
                </a:solidFill>
                <a:round/>
              </a:ln>
            </c:spPr>
            <c:extLst>
              <c:ext xmlns:c16="http://schemas.microsoft.com/office/drawing/2014/chart" uri="{C3380CC4-5D6E-409C-BE32-E72D297353CC}">
                <c16:uniqueId val="{0000000B-243E-4486-8AE9-2F80FE36122C}"/>
              </c:ext>
            </c:extLst>
          </c:dPt>
          <c:dPt>
            <c:idx val="6"/>
            <c:bubble3D val="0"/>
            <c:spPr>
              <a:solidFill>
                <a:srgbClr val="556476"/>
              </a:solidFill>
              <a:ln w="19080">
                <a:solidFill>
                  <a:srgbClr val="FFFFFF"/>
                </a:solidFill>
                <a:round/>
              </a:ln>
            </c:spPr>
            <c:extLst>
              <c:ext xmlns:c16="http://schemas.microsoft.com/office/drawing/2014/chart" uri="{C3380CC4-5D6E-409C-BE32-E72D297353CC}">
                <c16:uniqueId val="{0000000D-243E-4486-8AE9-2F80FE36122C}"/>
              </c:ext>
            </c:extLst>
          </c:dPt>
          <c:dPt>
            <c:idx val="7"/>
            <c:bubble3D val="0"/>
            <c:spPr>
              <a:solidFill>
                <a:srgbClr val="946212"/>
              </a:solidFill>
              <a:ln w="19080">
                <a:solidFill>
                  <a:srgbClr val="FFFFFF"/>
                </a:solidFill>
                <a:round/>
              </a:ln>
            </c:spPr>
            <c:extLst>
              <c:ext xmlns:c16="http://schemas.microsoft.com/office/drawing/2014/chart" uri="{C3380CC4-5D6E-409C-BE32-E72D297353CC}">
                <c16:uniqueId val="{0000000F-243E-4486-8AE9-2F80FE36122C}"/>
              </c:ext>
            </c:extLst>
          </c:dPt>
          <c:dPt>
            <c:idx val="8"/>
            <c:bubble3D val="0"/>
            <c:spPr>
              <a:solidFill>
                <a:srgbClr val="0070C0"/>
              </a:solidFill>
              <a:ln w="19080">
                <a:solidFill>
                  <a:srgbClr val="FFFFFF"/>
                </a:solidFill>
                <a:round/>
              </a:ln>
            </c:spPr>
            <c:extLst>
              <c:ext xmlns:c16="http://schemas.microsoft.com/office/drawing/2014/chart" uri="{C3380CC4-5D6E-409C-BE32-E72D297353CC}">
                <c16:uniqueId val="{00000011-243E-4486-8AE9-2F80FE36122C}"/>
              </c:ext>
            </c:extLst>
          </c:dPt>
          <c:dLbls>
            <c:spPr>
              <a:solidFill>
                <a:srgbClr val="FFFFFF"/>
              </a:solidFill>
            </c:spPr>
            <c:txPr>
              <a:bodyPr wrap="square"/>
              <a:lstStyle/>
              <a:p>
                <a:pPr>
                  <a:defRPr sz="900" b="0" strike="noStrike" spc="-1">
                    <a:solidFill>
                      <a:srgbClr val="595959"/>
                    </a:solidFill>
                    <a:latin typeface="Franklin Gothic Book"/>
                  </a:defRPr>
                </a:pPr>
                <a:endParaRPr lang="en-US"/>
              </a:p>
            </c:txPr>
            <c:dLblPos val="outEnd"/>
            <c:showLegendKey val="0"/>
            <c:showVal val="0"/>
            <c:showCatName val="1"/>
            <c:showSerName val="0"/>
            <c:showPercent val="1"/>
            <c:showBubbleSize val="1"/>
            <c:separator>
</c:separator>
            <c:showLeaderLines val="0"/>
            <c:extLst>
              <c:ext xmlns:c15="http://schemas.microsoft.com/office/drawing/2012/chart" uri="{CE6537A1-D6FC-4f65-9D91-7224C49458BB}"/>
            </c:extLst>
          </c:dLbls>
          <c:cat>
            <c:strRef>
              <c:f>categories</c:f>
              <c:strCache>
                <c:ptCount val="9"/>
                <c:pt idx="0">
                  <c:v>AG/RURAL ACREAGE</c:v>
                </c:pt>
                <c:pt idx="1">
                  <c:v>TRANSPORTATION</c:v>
                </c:pt>
                <c:pt idx="2">
                  <c:v>UPLAND RANGE SITES</c:v>
                </c:pt>
                <c:pt idx="3">
                  <c:v>SUBIRRIGATED RANGE SITE</c:v>
                </c:pt>
                <c:pt idx="4">
                  <c:v>URBAN FOOTPRINT</c:v>
                </c:pt>
                <c:pt idx="5">
                  <c:v>MANICURED GREEN SPACE</c:v>
                </c:pt>
                <c:pt idx="6">
                  <c:v>RESIDENTIAL</c:v>
                </c:pt>
                <c:pt idx="7">
                  <c:v>GOLF COURSE</c:v>
                </c:pt>
                <c:pt idx="8">
                  <c:v>LOTIC</c:v>
                </c:pt>
              </c:strCache>
            </c:strRef>
          </c:cat>
          <c:val>
            <c:numRef>
              <c:f>0</c:f>
              <c:numCache>
                <c:formatCode>General</c:formatCode>
                <c:ptCount val="9"/>
                <c:pt idx="0">
                  <c:v>3.0732891436554302</c:v>
                </c:pt>
                <c:pt idx="1">
                  <c:v>14.527725221387501</c:v>
                </c:pt>
                <c:pt idx="2">
                  <c:v>4.2189308395513097</c:v>
                </c:pt>
                <c:pt idx="3">
                  <c:v>15.7240813230594</c:v>
                </c:pt>
                <c:pt idx="4">
                  <c:v>5.8931216495701904</c:v>
                </c:pt>
                <c:pt idx="5">
                  <c:v>10.3269684862952</c:v>
                </c:pt>
                <c:pt idx="6">
                  <c:v>27.366258784631299</c:v>
                </c:pt>
                <c:pt idx="7">
                  <c:v>4.1970642186308202</c:v>
                </c:pt>
                <c:pt idx="8">
                  <c:v>14.470183506529001</c:v>
                </c:pt>
              </c:numCache>
            </c:numRef>
          </c:val>
          <c:extLst>
            <c:ext xmlns:c16="http://schemas.microsoft.com/office/drawing/2014/chart" uri="{C3380CC4-5D6E-409C-BE32-E72D297353CC}">
              <c16:uniqueId val="{00000012-243E-4486-8AE9-2F80FE36122C}"/>
            </c:ext>
          </c:extLst>
        </c:ser>
        <c:dLbls>
          <c:showLegendKey val="0"/>
          <c:showVal val="0"/>
          <c:showCatName val="0"/>
          <c:showSerName val="0"/>
          <c:showPercent val="0"/>
          <c:showBubbleSize val="0"/>
          <c:showLeaderLines val="0"/>
        </c:dLbls>
        <c:firstSliceAng val="0"/>
      </c:pieChart>
      <c:spPr>
        <a:noFill/>
        <a:ln w="0">
          <a:noFill/>
        </a:ln>
      </c:spPr>
    </c:plotArea>
    <c:plotVisOnly val="1"/>
    <c:dispBlanksAs val="gap"/>
    <c:showDLblsOverMax val="1"/>
  </c:chart>
  <c:spPr>
    <a:noFill/>
    <a:ln w="0">
      <a:noFill/>
    </a:ln>
  </c:sp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COMPOSITION OF WOODY COVER IN SOUTH SASKATCHEWAN RIVER LOTIC ZONE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lang="en-US" sz="1400" b="0" strike="noStrike" spc="-1">
                <a:solidFill>
                  <a:srgbClr val="595959"/>
                </a:solidFill>
                <a:latin typeface="Franklin Gothic Book"/>
              </a:defRPr>
            </a:pPr>
            <a:r>
              <a:rPr lang="en-US" sz="1400" b="0" strike="noStrike" spc="-1">
                <a:solidFill>
                  <a:srgbClr val="595959"/>
                </a:solidFill>
                <a:latin typeface="Franklin Gothic Book"/>
              </a:rPr>
              <a:t>COMPOSITION OF WOODY COVER IN SOUTH SASKATCHEWAN RIVER LOTIC ZONE</a:t>
            </a:r>
          </a:p>
        </c:rich>
      </c:tx>
      <c:overlay val="0"/>
      <c:spPr>
        <a:noFill/>
        <a:ln w="0">
          <a:noFill/>
        </a:ln>
      </c:spPr>
    </c:title>
    <c:autoTitleDeleted val="0"/>
    <c:plotArea>
      <c:layout/>
      <c:barChart>
        <c:barDir val="col"/>
        <c:grouping val="clustered"/>
        <c:varyColors val="0"/>
        <c:dLbls>
          <c:showLegendKey val="0"/>
          <c:showVal val="0"/>
          <c:showCatName val="0"/>
          <c:showSerName val="0"/>
          <c:showPercent val="0"/>
          <c:showBubbleSize val="0"/>
        </c:dLbls>
        <c:gapWidth val="150"/>
        <c:axId val="87495486"/>
        <c:axId val="95143266"/>
      </c:barChart>
      <c:catAx>
        <c:axId val="87495486"/>
        <c:scaling>
          <c:orientation val="minMax"/>
        </c:scaling>
        <c:delete val="0"/>
        <c:axPos val="b"/>
        <c:numFmt formatCode="General" sourceLinked="1"/>
        <c:majorTickMark val="cross"/>
        <c:minorTickMark val="cross"/>
        <c:tickLblPos val="none"/>
        <c:spPr>
          <a:ln w="0">
            <a:noFill/>
          </a:ln>
        </c:spPr>
        <c:txPr>
          <a:bodyPr/>
          <a:lstStyle/>
          <a:p>
            <a:pPr>
              <a:defRPr sz="1800" b="0" spc="-1"/>
            </a:pPr>
            <a:endParaRPr lang="en-US"/>
          </a:p>
        </c:txPr>
        <c:crossAx val="95143266"/>
        <c:crosses val="autoZero"/>
        <c:auto val="1"/>
        <c:lblAlgn val="ctr"/>
        <c:lblOffset val="100"/>
        <c:noMultiLvlLbl val="0"/>
      </c:catAx>
      <c:valAx>
        <c:axId val="95143266"/>
        <c:scaling>
          <c:orientation val="minMax"/>
        </c:scaling>
        <c:delete val="0"/>
        <c:axPos val="l"/>
        <c:numFmt formatCode="General" sourceLinked="1"/>
        <c:majorTickMark val="cross"/>
        <c:minorTickMark val="cross"/>
        <c:tickLblPos val="none"/>
        <c:spPr>
          <a:ln w="0">
            <a:noFill/>
          </a:ln>
        </c:spPr>
        <c:txPr>
          <a:bodyPr/>
          <a:lstStyle/>
          <a:p>
            <a:pPr>
              <a:defRPr sz="1800" b="0" spc="-1"/>
            </a:pPr>
            <a:endParaRPr lang="en-US"/>
          </a:p>
        </c:txPr>
        <c:crossAx val="87495486"/>
        <c:crosses val="autoZero"/>
        <c:crossBetween val="midCat"/>
      </c:valAx>
      <c:spPr>
        <a:noFill/>
        <a:ln w="0">
          <a:noFill/>
        </a:ln>
      </c:spPr>
    </c:plotArea>
    <c:plotVisOnly val="1"/>
    <c:dispBlanksAs val="gap"/>
    <c:showDLblsOverMax val="1"/>
  </c:chart>
  <c:spPr>
    <a:noFill/>
    <a:ln w="0">
      <a:noFill/>
    </a:ln>
  </c:sp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lang="en-US" sz="1400" b="0" strike="noStrike" spc="-1">
                <a:solidFill>
                  <a:srgbClr val="595959"/>
                </a:solidFill>
                <a:latin typeface="Franklin Gothic Book"/>
              </a:defRPr>
            </a:pPr>
            <a:r>
              <a:rPr lang="en-US" sz="1400" b="0" strike="noStrike" spc="-1">
                <a:solidFill>
                  <a:srgbClr val="595959"/>
                </a:solidFill>
                <a:latin typeface="Franklin Gothic Book"/>
              </a:rPr>
              <a:t>COMPOSITION OF WOODY COVER IN SOUTH SASKATCHEWAN RIVER LOTIC ZONE</a:t>
            </a:r>
          </a:p>
        </c:rich>
      </c:tx>
      <c:overlay val="0"/>
      <c:spPr>
        <a:noFill/>
        <a:ln w="0">
          <a:noFill/>
        </a:ln>
      </c:spPr>
    </c:title>
    <c:autoTitleDeleted val="0"/>
    <c:plotArea>
      <c:layout/>
      <c:barChart>
        <c:barDir val="col"/>
        <c:grouping val="clustered"/>
        <c:varyColors val="0"/>
        <c:dLbls>
          <c:showLegendKey val="0"/>
          <c:showVal val="0"/>
          <c:showCatName val="0"/>
          <c:showSerName val="0"/>
          <c:showPercent val="0"/>
          <c:showBubbleSize val="0"/>
        </c:dLbls>
        <c:gapWidth val="150"/>
        <c:axId val="4664625"/>
        <c:axId val="63069531"/>
      </c:barChart>
      <c:catAx>
        <c:axId val="4664625"/>
        <c:scaling>
          <c:orientation val="minMax"/>
        </c:scaling>
        <c:delete val="0"/>
        <c:axPos val="b"/>
        <c:numFmt formatCode="General" sourceLinked="1"/>
        <c:majorTickMark val="cross"/>
        <c:minorTickMark val="cross"/>
        <c:tickLblPos val="none"/>
        <c:spPr>
          <a:ln w="0">
            <a:noFill/>
          </a:ln>
        </c:spPr>
        <c:txPr>
          <a:bodyPr/>
          <a:lstStyle/>
          <a:p>
            <a:pPr>
              <a:defRPr sz="1800" b="0" spc="-1"/>
            </a:pPr>
            <a:endParaRPr lang="en-US"/>
          </a:p>
        </c:txPr>
        <c:crossAx val="63069531"/>
        <c:crosses val="autoZero"/>
        <c:auto val="1"/>
        <c:lblAlgn val="ctr"/>
        <c:lblOffset val="100"/>
        <c:noMultiLvlLbl val="0"/>
      </c:catAx>
      <c:valAx>
        <c:axId val="63069531"/>
        <c:scaling>
          <c:orientation val="minMax"/>
        </c:scaling>
        <c:delete val="0"/>
        <c:axPos val="l"/>
        <c:numFmt formatCode="General" sourceLinked="1"/>
        <c:majorTickMark val="cross"/>
        <c:minorTickMark val="cross"/>
        <c:tickLblPos val="none"/>
        <c:spPr>
          <a:ln w="0">
            <a:noFill/>
          </a:ln>
        </c:spPr>
        <c:txPr>
          <a:bodyPr/>
          <a:lstStyle/>
          <a:p>
            <a:pPr>
              <a:defRPr sz="1800" b="0" spc="-1"/>
            </a:pPr>
            <a:endParaRPr lang="en-US"/>
          </a:p>
        </c:txPr>
        <c:crossAx val="4664625"/>
        <c:crosses val="autoZero"/>
        <c:crossBetween val="midCat"/>
      </c:valAx>
      <c:spPr>
        <a:noFill/>
        <a:ln w="0">
          <a:noFill/>
        </a:ln>
      </c:spPr>
    </c:plotArea>
    <c:plotVisOnly val="1"/>
    <c:dispBlanksAs val="gap"/>
    <c:showDLblsOverMax val="1"/>
  </c:chart>
  <c:spPr>
    <a:noFill/>
    <a:ln w="0">
      <a:noFill/>
    </a:ln>
  </c:sp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COMPOSITION OF WOODY COVER IN SOUTH SASKATCHEWAN RIVER LOTIC ZONE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u="none" strike="noStrike" kern="1200" spc="0" baseline="0">
                <a:solidFill>
                  <a:sysClr val="windowText" lastClr="000000">
                    <a:lumMod val="65000"/>
                    <a:lumOff val="35000"/>
                  </a:sysClr>
                </a:solidFill>
              </a:rPr>
              <a:t>BREAKDOWN OF STRUCTURAL LAYERS PRESENT </a:t>
            </a:r>
          </a:p>
          <a:p>
            <a:pPr>
              <a:defRPr/>
            </a:pPr>
            <a:r>
              <a:rPr lang="en-US" sz="1200" b="0" i="0" u="none" strike="noStrike" kern="1200" spc="0" baseline="0">
                <a:solidFill>
                  <a:sysClr val="windowText" lastClr="000000">
                    <a:lumMod val="65000"/>
                    <a:lumOff val="35000"/>
                  </a:sysClr>
                </a:solidFill>
              </a:rPr>
              <a:t>UNDER LOTIC DECIDUOUS FORESTS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'FINAL MAJORITY COLLAPSED DATA'!$D$1</c:f>
              <c:strCache>
                <c:ptCount val="1"/>
                <c:pt idx="0">
                  <c:v>PERCENT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A8-4ACC-B6A5-A93A39BF7D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A8-4ACC-B6A5-A93A39BF7D7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A8-4ACC-B6A5-A93A39BF7D7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6A8-4ACC-B6A5-A93A39BF7D7E}"/>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'FINAL MAJORITY COLLAPSED DATA'!$C$2:$C$5</c:f>
              <c:strCache>
                <c:ptCount val="4"/>
                <c:pt idx="0">
                  <c:v>SHORT SHRUB ONLY</c:v>
                </c:pt>
                <c:pt idx="1">
                  <c:v>SHORT SHRUB &amp; TALL SHRUB</c:v>
                </c:pt>
                <c:pt idx="2">
                  <c:v>TALL SHRUB ONLY</c:v>
                </c:pt>
                <c:pt idx="3">
                  <c:v>NO LAYERS PRESENT</c:v>
                </c:pt>
              </c:strCache>
            </c:strRef>
          </c:cat>
          <c:val>
            <c:numRef>
              <c:f>'FINAL MAJORITY COLLAPSED DATA'!$D$2:$D$5</c:f>
              <c:numCache>
                <c:formatCode>General</c:formatCode>
                <c:ptCount val="4"/>
                <c:pt idx="0">
                  <c:v>0.27776873111509165</c:v>
                </c:pt>
                <c:pt idx="1">
                  <c:v>0.16318732019757912</c:v>
                </c:pt>
                <c:pt idx="2">
                  <c:v>0.29665454413866726</c:v>
                </c:pt>
                <c:pt idx="3">
                  <c:v>0.262389404548662</c:v>
                </c:pt>
              </c:numCache>
            </c:numRef>
          </c:val>
          <c:extLst>
            <c:ext xmlns:c16="http://schemas.microsoft.com/office/drawing/2014/chart" uri="{C3380CC4-5D6E-409C-BE32-E72D297353CC}">
              <c16:uniqueId val="{00000008-56A8-4ACC-B6A5-A93A39BF7D7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B918D349-757E-4F7E-B8BB-41F23CF41A71}" type="datetimeFigureOut">
              <a:rPr lang="en-CA" smtClean="0"/>
              <a:t>2024-11-04</a:t>
            </a:fld>
            <a:endParaRPr lang="en-CA"/>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0F0F8E80-AC8F-4C98-A575-0550F1145E7B}" type="slidenum">
              <a:rPr lang="en-CA" smtClean="0"/>
              <a:t>‹#›</a:t>
            </a:fld>
            <a:endParaRPr lang="en-CA"/>
          </a:p>
        </p:txBody>
      </p:sp>
    </p:spTree>
    <p:extLst>
      <p:ext uri="{BB962C8B-B14F-4D97-AF65-F5344CB8AC3E}">
        <p14:creationId xmlns:p14="http://schemas.microsoft.com/office/powerpoint/2010/main" val="3885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F0F8E80-AC8F-4C98-A575-0550F1145E7B}" type="slidenum">
              <a:rPr lang="en-CA" smtClean="0"/>
              <a:t>18</a:t>
            </a:fld>
            <a:endParaRPr lang="en-CA"/>
          </a:p>
        </p:txBody>
      </p:sp>
    </p:spTree>
    <p:extLst>
      <p:ext uri="{BB962C8B-B14F-4D97-AF65-F5344CB8AC3E}">
        <p14:creationId xmlns:p14="http://schemas.microsoft.com/office/powerpoint/2010/main" val="353756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0" name="PlaceHolder 2"/>
          <p:cNvSpPr>
            <a:spLocks noGrp="1"/>
          </p:cNvSpPr>
          <p:nvPr>
            <p:ph type="subTitle"/>
          </p:nvPr>
        </p:nvSpPr>
        <p:spPr>
          <a:xfrm>
            <a:off x="1097280" y="2108160"/>
            <a:ext cx="4907160" cy="375912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F5987724-9CD6-45C3-9DE9-2AB8080E6B39}"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0" name="PlaceHolder 2"/>
          <p:cNvSpPr>
            <a:spLocks noGrp="1"/>
          </p:cNvSpPr>
          <p:nvPr>
            <p:ph/>
          </p:nvPr>
        </p:nvSpPr>
        <p:spPr>
          <a:xfrm>
            <a:off x="1097280" y="2108160"/>
            <a:ext cx="4907160" cy="3759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C6309AD9-1246-4107-846B-64EEB618E169}"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47" name="PlaceHolder 2"/>
          <p:cNvSpPr>
            <a:spLocks noGrp="1"/>
          </p:cNvSpPr>
          <p:nvPr>
            <p:ph/>
          </p:nvPr>
        </p:nvSpPr>
        <p:spPr>
          <a:xfrm>
            <a:off x="1097280" y="2108160"/>
            <a:ext cx="2394360" cy="3759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8" name="PlaceHolder 3"/>
          <p:cNvSpPr>
            <a:spLocks noGrp="1"/>
          </p:cNvSpPr>
          <p:nvPr>
            <p:ph/>
          </p:nvPr>
        </p:nvSpPr>
        <p:spPr>
          <a:xfrm>
            <a:off x="3611880" y="2108160"/>
            <a:ext cx="2394360" cy="3759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6"/>
          </p:nvPr>
        </p:nvSpPr>
        <p:spPr/>
        <p:txBody>
          <a:bodyPr/>
          <a:lstStyle/>
          <a:p>
            <a:r>
              <a:t>Footer</a:t>
            </a:r>
          </a:p>
        </p:txBody>
      </p:sp>
      <p:sp>
        <p:nvSpPr>
          <p:cNvPr id="6" name="PlaceHolder 5"/>
          <p:cNvSpPr>
            <a:spLocks noGrp="1"/>
          </p:cNvSpPr>
          <p:nvPr>
            <p:ph type="sldNum" idx="17"/>
          </p:nvPr>
        </p:nvSpPr>
        <p:spPr/>
        <p:txBody>
          <a:bodyPr/>
          <a:lstStyle/>
          <a:p>
            <a:fld id="{1FEAB006-C9B3-42BE-922F-F0920E67D47C}" type="slidenum">
              <a:t>‹#›</a:t>
            </a:fld>
            <a:endParaRPr/>
          </a:p>
        </p:txBody>
      </p:sp>
      <p:sp>
        <p:nvSpPr>
          <p:cNvPr id="7" name="PlaceHolder 6"/>
          <p:cNvSpPr>
            <a:spLocks noGrp="1"/>
          </p:cNvSpPr>
          <p:nvPr>
            <p:ph type="dt" idx="18"/>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11/4/2024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4374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11/4/2024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4624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97280" y="286560"/>
            <a:ext cx="10056240" cy="144864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Franklin Gothic Book"/>
            </a:endParaRPr>
          </a:p>
        </p:txBody>
      </p:sp>
      <p:sp>
        <p:nvSpPr>
          <p:cNvPr id="19" name="PlaceHolder 2"/>
          <p:cNvSpPr>
            <a:spLocks noGrp="1"/>
          </p:cNvSpPr>
          <p:nvPr>
            <p:ph/>
          </p:nvPr>
        </p:nvSpPr>
        <p:spPr>
          <a:xfrm>
            <a:off x="1097280" y="2108160"/>
            <a:ext cx="2394000" cy="37587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Franklin Gothic Book"/>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B8ED2C81-D31E-4762-B4D9-1DFCEA69DCC2}" type="slidenum">
              <a:t>‹#›</a:t>
            </a:fld>
            <a:endParaRPr/>
          </a:p>
        </p:txBody>
      </p:sp>
      <p:sp>
        <p:nvSpPr>
          <p:cNvPr id="6" name="PlaceHolder 5"/>
          <p:cNvSpPr>
            <a:spLocks noGrp="1"/>
          </p:cNvSpPr>
          <p:nvPr>
            <p:ph type="dt" idx="6"/>
          </p:nvPr>
        </p:nvSpPr>
        <p:spPr/>
        <p:txBody>
          <a:bodyPr/>
          <a:lstStyle/>
          <a:p>
            <a:endParaRPr/>
          </a:p>
        </p:txBody>
      </p:sp>
    </p:spTree>
    <p:extLst>
      <p:ext uri="{BB962C8B-B14F-4D97-AF65-F5344CB8AC3E}">
        <p14:creationId xmlns:p14="http://schemas.microsoft.com/office/powerpoint/2010/main" val="207863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_">
    <p:spTree>
      <p:nvGrpSpPr>
        <p:cNvPr id="1" name=""/>
        <p:cNvGrpSpPr/>
        <p:nvPr/>
      </p:nvGrpSpPr>
      <p:grpSpPr>
        <a:xfrm>
          <a:off x="0" y="0"/>
          <a:ext cx="0" cy="0"/>
          <a:chOff x="0" y="0"/>
          <a:chExt cx="0" cy="0"/>
        </a:xfrm>
      </p:grpSpPr>
      <p:sp>
        <p:nvSpPr>
          <p:cNvPr id="148"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49" name="PlaceHolder 2"/>
          <p:cNvSpPr>
            <a:spLocks noGrp="1"/>
          </p:cNvSpPr>
          <p:nvPr>
            <p:ph/>
          </p:nvPr>
        </p:nvSpPr>
        <p:spPr>
          <a:xfrm>
            <a:off x="1097280" y="2108160"/>
            <a:ext cx="2394360" cy="3759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50" name="PlaceHolder 3"/>
          <p:cNvSpPr>
            <a:spLocks noGrp="1"/>
          </p:cNvSpPr>
          <p:nvPr>
            <p:ph/>
          </p:nvPr>
        </p:nvSpPr>
        <p:spPr>
          <a:xfrm>
            <a:off x="3611880" y="2108160"/>
            <a:ext cx="2394360" cy="3759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37"/>
          </p:nvPr>
        </p:nvSpPr>
        <p:spPr/>
        <p:txBody>
          <a:bodyPr/>
          <a:lstStyle/>
          <a:p>
            <a:r>
              <a:t>Footer</a:t>
            </a:r>
          </a:p>
        </p:txBody>
      </p:sp>
      <p:sp>
        <p:nvSpPr>
          <p:cNvPr id="6" name="PlaceHolder 5"/>
          <p:cNvSpPr>
            <a:spLocks noGrp="1"/>
          </p:cNvSpPr>
          <p:nvPr>
            <p:ph type="sldNum" idx="38"/>
          </p:nvPr>
        </p:nvSpPr>
        <p:spPr/>
        <p:txBody>
          <a:bodyPr/>
          <a:lstStyle/>
          <a:p>
            <a:fld id="{0AE79389-2986-446C-96F8-E4B7499E2FEF}" type="slidenum">
              <a:t>‹#›</a:t>
            </a:fld>
            <a:endParaRPr/>
          </a:p>
        </p:txBody>
      </p:sp>
      <p:sp>
        <p:nvSpPr>
          <p:cNvPr id="7" name="PlaceHolder 6"/>
          <p:cNvSpPr>
            <a:spLocks noGrp="1"/>
          </p:cNvSpPr>
          <p:nvPr>
            <p:ph type="dt" idx="3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_">
    <p:spTree>
      <p:nvGrpSpPr>
        <p:cNvPr id="1" name=""/>
        <p:cNvGrpSpPr/>
        <p:nvPr/>
      </p:nvGrpSpPr>
      <p:grpSpPr>
        <a:xfrm>
          <a:off x="0" y="0"/>
          <a:ext cx="0" cy="0"/>
          <a:chOff x="0" y="0"/>
          <a:chExt cx="0" cy="0"/>
        </a:xfrm>
      </p:grpSpPr>
      <p:sp>
        <p:nvSpPr>
          <p:cNvPr id="158"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9" name="PlaceHolder 2"/>
          <p:cNvSpPr>
            <a:spLocks noGrp="1"/>
          </p:cNvSpPr>
          <p:nvPr>
            <p:ph/>
          </p:nvPr>
        </p:nvSpPr>
        <p:spPr>
          <a:xfrm>
            <a:off x="1097280" y="2108160"/>
            <a:ext cx="4907160" cy="3759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41"/>
          </p:nvPr>
        </p:nvSpPr>
        <p:spPr/>
        <p:txBody>
          <a:bodyPr/>
          <a:lstStyle/>
          <a:p>
            <a:r>
              <a:t>Footer</a:t>
            </a:r>
          </a:p>
        </p:txBody>
      </p:sp>
      <p:sp>
        <p:nvSpPr>
          <p:cNvPr id="5" name="PlaceHolder 4"/>
          <p:cNvSpPr>
            <a:spLocks noGrp="1"/>
          </p:cNvSpPr>
          <p:nvPr>
            <p:ph type="sldNum" idx="42"/>
          </p:nvPr>
        </p:nvSpPr>
        <p:spPr/>
        <p:txBody>
          <a:bodyPr/>
          <a:lstStyle/>
          <a:p>
            <a:fld id="{D95A5D13-C1C4-4CD2-94DE-F0DCB5CFE6C6}" type="slidenum">
              <a:t>‹#›</a:t>
            </a:fld>
            <a:endParaRPr/>
          </a:p>
        </p:txBody>
      </p:sp>
      <p:sp>
        <p:nvSpPr>
          <p:cNvPr id="6" name="PlaceHolder 5"/>
          <p:cNvSpPr>
            <a:spLocks noGrp="1"/>
          </p:cNvSpPr>
          <p:nvPr>
            <p:ph type="dt" idx="40"/>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6" hidden="1"/>
          <p:cNvSpPr/>
          <p:nvPr/>
        </p:nvSpPr>
        <p:spPr>
          <a:xfrm>
            <a:off x="3240" y="6400800"/>
            <a:ext cx="12187080" cy="4554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ndParaRPr>
          </a:p>
        </p:txBody>
      </p:sp>
      <p:cxnSp>
        <p:nvCxnSpPr>
          <p:cNvPr id="10" name="Straight Connector 9"/>
          <p:cNvCxnSpPr/>
          <p:nvPr/>
        </p:nvCxnSpPr>
        <p:spPr>
          <a:xfrm>
            <a:off x="1193400" y="1897200"/>
            <a:ext cx="9968760" cy="1800"/>
          </a:xfrm>
          <a:prstGeom prst="straightConnector1">
            <a:avLst/>
          </a:prstGeom>
          <a:ln w="0">
            <a:solidFill>
              <a:srgbClr val="404040"/>
            </a:solidFill>
          </a:ln>
        </p:spPr>
      </p:cxnSp>
      <p:sp>
        <p:nvSpPr>
          <p:cNvPr id="2" name="Rectangle 9"/>
          <p:cNvSpPr/>
          <p:nvPr/>
        </p:nvSpPr>
        <p:spPr>
          <a:xfrm>
            <a:off x="3240" y="6400800"/>
            <a:ext cx="12187080" cy="4554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ndParaRPr>
          </a:p>
        </p:txBody>
      </p:sp>
      <p:cxnSp>
        <p:nvCxnSpPr>
          <p:cNvPr id="3" name="Straight Connector 8"/>
          <p:cNvCxnSpPr/>
          <p:nvPr/>
        </p:nvCxnSpPr>
        <p:spPr>
          <a:xfrm>
            <a:off x="1207440" y="4474440"/>
            <a:ext cx="9877320" cy="1800"/>
          </a:xfrm>
          <a:prstGeom prst="straightConnector1">
            <a:avLst/>
          </a:prstGeom>
          <a:ln w="0">
            <a:solidFill>
              <a:srgbClr val="404040"/>
            </a:solidFill>
          </a:ln>
        </p:spPr>
      </p:cxnSp>
      <p:sp>
        <p:nvSpPr>
          <p:cNvPr id="4"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5" name="PlaceHolder 2"/>
          <p:cNvSpPr>
            <a:spLocks noGrp="1"/>
          </p:cNvSpPr>
          <p:nvPr>
            <p:ph type="ftr" idx="1"/>
          </p:nvPr>
        </p:nvSpPr>
        <p:spPr>
          <a:xfrm>
            <a:off x="1097280" y="6446880"/>
            <a:ext cx="681660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6" name="PlaceHolder 3"/>
          <p:cNvSpPr>
            <a:spLocks noGrp="1"/>
          </p:cNvSpPr>
          <p:nvPr>
            <p:ph type="sldNum" idx="2"/>
          </p:nvPr>
        </p:nvSpPr>
        <p:spPr>
          <a:xfrm>
            <a:off x="10993680" y="6446880"/>
            <a:ext cx="778320" cy="36324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en-US" sz="800" b="0" strike="noStrike" spc="-1">
                <a:solidFill>
                  <a:srgbClr val="FFFFFF"/>
                </a:solidFill>
                <a:latin typeface="Franklin Gothic Book"/>
              </a:defRPr>
            </a:lvl1pPr>
          </a:lstStyle>
          <a:p>
            <a:pPr indent="0" defTabSz="914400">
              <a:lnSpc>
                <a:spcPct val="100000"/>
              </a:lnSpc>
              <a:buNone/>
              <a:tabLst>
                <a:tab pos="0" algn="l"/>
              </a:tabLst>
            </a:pPr>
            <a:fld id="{3B7EF8E2-3B2F-486C-ACDE-8F9F3B497F58}" type="slidenum">
              <a:rPr lang="en-US" sz="800" b="0" strike="noStrike" spc="-1">
                <a:solidFill>
                  <a:srgbClr val="FFFFFF"/>
                </a:solidFill>
                <a:latin typeface="Franklin Gothic Book"/>
              </a:rPr>
              <a:t>‹#›</a:t>
            </a:fld>
            <a:endParaRPr lang="en-US" sz="800" b="0" strike="noStrike" spc="-1">
              <a:solidFill>
                <a:srgbClr val="000000"/>
              </a:solidFill>
              <a:latin typeface="Times New Roman"/>
            </a:endParaRPr>
          </a:p>
        </p:txBody>
      </p:sp>
      <p:sp>
        <p:nvSpPr>
          <p:cNvPr id="7" name="PlaceHolder 4"/>
          <p:cNvSpPr>
            <a:spLocks noGrp="1"/>
          </p:cNvSpPr>
          <p:nvPr>
            <p:ph type="dt" idx="3"/>
          </p:nvPr>
        </p:nvSpPr>
        <p:spPr>
          <a:xfrm>
            <a:off x="8218440" y="6446880"/>
            <a:ext cx="2583000" cy="36324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 name="Rectangle 6"/>
          <p:cNvSpPr/>
          <p:nvPr/>
        </p:nvSpPr>
        <p:spPr>
          <a:xfrm>
            <a:off x="3240" y="6400800"/>
            <a:ext cx="12187080" cy="4554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ndParaRPr>
          </a:p>
        </p:txBody>
      </p:sp>
      <p:cxnSp>
        <p:nvCxnSpPr>
          <p:cNvPr id="23" name="Straight Connector 9"/>
          <p:cNvCxnSpPr/>
          <p:nvPr/>
        </p:nvCxnSpPr>
        <p:spPr>
          <a:xfrm>
            <a:off x="1193400" y="1897200"/>
            <a:ext cx="9968760" cy="1800"/>
          </a:xfrm>
          <a:prstGeom prst="straightConnector1">
            <a:avLst/>
          </a:prstGeom>
          <a:ln w="0">
            <a:solidFill>
              <a:srgbClr val="404040"/>
            </a:solidFill>
          </a:ln>
        </p:spPr>
      </p:cxnSp>
      <p:sp>
        <p:nvSpPr>
          <p:cNvPr id="24"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25" name="PlaceHolder 2"/>
          <p:cNvSpPr>
            <a:spLocks noGrp="1"/>
          </p:cNvSpPr>
          <p:nvPr>
            <p:ph type="body"/>
          </p:nvPr>
        </p:nvSpPr>
        <p:spPr>
          <a:xfrm>
            <a:off x="1097280" y="2108160"/>
            <a:ext cx="10056600" cy="37591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26" name="PlaceHolder 3"/>
          <p:cNvSpPr>
            <a:spLocks noGrp="1"/>
          </p:cNvSpPr>
          <p:nvPr>
            <p:ph type="ftr" idx="10"/>
          </p:nvPr>
        </p:nvSpPr>
        <p:spPr>
          <a:xfrm>
            <a:off x="1097280" y="6446880"/>
            <a:ext cx="681660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27" name="PlaceHolder 4"/>
          <p:cNvSpPr>
            <a:spLocks noGrp="1"/>
          </p:cNvSpPr>
          <p:nvPr>
            <p:ph type="sldNum" idx="11"/>
          </p:nvPr>
        </p:nvSpPr>
        <p:spPr>
          <a:xfrm>
            <a:off x="10993680" y="6446880"/>
            <a:ext cx="778320" cy="36324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en-US" sz="800" b="0" strike="noStrike" spc="-1">
                <a:solidFill>
                  <a:srgbClr val="FFFFFF"/>
                </a:solidFill>
                <a:latin typeface="Franklin Gothic Book"/>
              </a:defRPr>
            </a:lvl1pPr>
          </a:lstStyle>
          <a:p>
            <a:pPr indent="0" defTabSz="914400">
              <a:lnSpc>
                <a:spcPct val="100000"/>
              </a:lnSpc>
              <a:buNone/>
              <a:tabLst>
                <a:tab pos="0" algn="l"/>
              </a:tabLst>
            </a:pPr>
            <a:fld id="{55AA2962-A69B-4D4B-839C-66CD43262700}" type="slidenum">
              <a:rPr lang="en-US" sz="800" b="0" strike="noStrike" spc="-1">
                <a:solidFill>
                  <a:srgbClr val="FFFFFF"/>
                </a:solidFill>
                <a:latin typeface="Franklin Gothic Book"/>
              </a:rPr>
              <a:t>‹#›</a:t>
            </a:fld>
            <a:endParaRPr lang="en-US" sz="800" b="0" strike="noStrike" spc="-1">
              <a:solidFill>
                <a:srgbClr val="000000"/>
              </a:solidFill>
              <a:latin typeface="Times New Roman"/>
            </a:endParaRPr>
          </a:p>
        </p:txBody>
      </p:sp>
      <p:sp>
        <p:nvSpPr>
          <p:cNvPr id="28" name="PlaceHolder 5"/>
          <p:cNvSpPr>
            <a:spLocks noGrp="1"/>
          </p:cNvSpPr>
          <p:nvPr>
            <p:ph type="dt" idx="12"/>
          </p:nvPr>
        </p:nvSpPr>
        <p:spPr>
          <a:xfrm>
            <a:off x="8218440" y="6446880"/>
            <a:ext cx="2583000" cy="36324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Rectangle 6"/>
          <p:cNvSpPr/>
          <p:nvPr/>
        </p:nvSpPr>
        <p:spPr>
          <a:xfrm>
            <a:off x="3240" y="6400800"/>
            <a:ext cx="12187080" cy="4554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ndParaRPr>
          </a:p>
        </p:txBody>
      </p:sp>
      <p:cxnSp>
        <p:nvCxnSpPr>
          <p:cNvPr id="39" name="Straight Connector 9"/>
          <p:cNvCxnSpPr/>
          <p:nvPr/>
        </p:nvCxnSpPr>
        <p:spPr>
          <a:xfrm>
            <a:off x="1193400" y="1897200"/>
            <a:ext cx="9968760" cy="1800"/>
          </a:xfrm>
          <a:prstGeom prst="straightConnector1">
            <a:avLst/>
          </a:prstGeom>
          <a:ln w="0">
            <a:solidFill>
              <a:srgbClr val="404040"/>
            </a:solidFill>
          </a:ln>
        </p:spPr>
      </p:cxnSp>
      <p:sp>
        <p:nvSpPr>
          <p:cNvPr id="40"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41" name="PlaceHolder 2"/>
          <p:cNvSpPr>
            <a:spLocks noGrp="1"/>
          </p:cNvSpPr>
          <p:nvPr>
            <p:ph type="body"/>
          </p:nvPr>
        </p:nvSpPr>
        <p:spPr>
          <a:xfrm>
            <a:off x="1097280" y="2108160"/>
            <a:ext cx="4907160" cy="37591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42" name="PlaceHolder 3"/>
          <p:cNvSpPr>
            <a:spLocks noGrp="1"/>
          </p:cNvSpPr>
          <p:nvPr>
            <p:ph type="body"/>
          </p:nvPr>
        </p:nvSpPr>
        <p:spPr>
          <a:xfrm>
            <a:off x="6250680" y="2108160"/>
            <a:ext cx="4907160" cy="37591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43" name="PlaceHolder 4"/>
          <p:cNvSpPr>
            <a:spLocks noGrp="1"/>
          </p:cNvSpPr>
          <p:nvPr>
            <p:ph type="ftr" idx="16"/>
          </p:nvPr>
        </p:nvSpPr>
        <p:spPr>
          <a:xfrm>
            <a:off x="1097280" y="6446880"/>
            <a:ext cx="681660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44" name="PlaceHolder 5"/>
          <p:cNvSpPr>
            <a:spLocks noGrp="1"/>
          </p:cNvSpPr>
          <p:nvPr>
            <p:ph type="sldNum" idx="17"/>
          </p:nvPr>
        </p:nvSpPr>
        <p:spPr>
          <a:xfrm>
            <a:off x="10993680" y="6446880"/>
            <a:ext cx="778320" cy="36324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en-US" sz="800" b="0" strike="noStrike" spc="-1">
                <a:solidFill>
                  <a:srgbClr val="FFFFFF"/>
                </a:solidFill>
                <a:latin typeface="Franklin Gothic Book"/>
              </a:defRPr>
            </a:lvl1pPr>
          </a:lstStyle>
          <a:p>
            <a:pPr indent="0" defTabSz="914400">
              <a:lnSpc>
                <a:spcPct val="100000"/>
              </a:lnSpc>
              <a:buNone/>
              <a:tabLst>
                <a:tab pos="0" algn="l"/>
              </a:tabLst>
            </a:pPr>
            <a:fld id="{86A7D72C-3084-4F77-B67E-23F41E4CB535}" type="slidenum">
              <a:rPr lang="en-US" sz="800" b="0" strike="noStrike" spc="-1">
                <a:solidFill>
                  <a:srgbClr val="FFFFFF"/>
                </a:solidFill>
                <a:latin typeface="Franklin Gothic Book"/>
              </a:rPr>
              <a:t>‹#›</a:t>
            </a:fld>
            <a:endParaRPr lang="en-US" sz="800" b="0" strike="noStrike" spc="-1">
              <a:solidFill>
                <a:srgbClr val="000000"/>
              </a:solidFill>
              <a:latin typeface="Times New Roman"/>
            </a:endParaRPr>
          </a:p>
        </p:txBody>
      </p:sp>
      <p:sp>
        <p:nvSpPr>
          <p:cNvPr id="45" name="PlaceHolder 6"/>
          <p:cNvSpPr>
            <a:spLocks noGrp="1"/>
          </p:cNvSpPr>
          <p:nvPr>
            <p:ph type="dt" idx="18"/>
          </p:nvPr>
        </p:nvSpPr>
        <p:spPr>
          <a:xfrm>
            <a:off x="8218440" y="6446880"/>
            <a:ext cx="2583000" cy="36324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59" r:id="rId1"/>
    <p:sldLayoutId id="2147483700" r:id="rId2"/>
    <p:sldLayoutId id="214748370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143" name="PlaceHolder 2"/>
          <p:cNvSpPr>
            <a:spLocks noGrp="1"/>
          </p:cNvSpPr>
          <p:nvPr>
            <p:ph type="body"/>
          </p:nvPr>
        </p:nvSpPr>
        <p:spPr>
          <a:xfrm>
            <a:off x="1097280" y="2108160"/>
            <a:ext cx="4907160" cy="37591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144" name="PlaceHolder 3"/>
          <p:cNvSpPr>
            <a:spLocks noGrp="1"/>
          </p:cNvSpPr>
          <p:nvPr>
            <p:ph type="body"/>
          </p:nvPr>
        </p:nvSpPr>
        <p:spPr>
          <a:xfrm>
            <a:off x="6250680" y="2108160"/>
            <a:ext cx="4907160" cy="37591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145" name="PlaceHolder 4"/>
          <p:cNvSpPr>
            <a:spLocks noGrp="1"/>
          </p:cNvSpPr>
          <p:nvPr>
            <p:ph type="ftr" idx="37"/>
          </p:nvPr>
        </p:nvSpPr>
        <p:spPr>
          <a:xfrm>
            <a:off x="4038480" y="6356520"/>
            <a:ext cx="4113360" cy="36360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146" name="PlaceHolder 5"/>
          <p:cNvSpPr>
            <a:spLocks noGrp="1"/>
          </p:cNvSpPr>
          <p:nvPr>
            <p:ph type="sldNum" idx="38"/>
          </p:nvPr>
        </p:nvSpPr>
        <p:spPr>
          <a:xfrm>
            <a:off x="8610480" y="6356520"/>
            <a:ext cx="2741760" cy="3636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CA" sz="1200" b="0" strike="noStrike" spc="-1">
                <a:solidFill>
                  <a:schemeClr val="dk1">
                    <a:tint val="75000"/>
                  </a:schemeClr>
                </a:solidFill>
                <a:latin typeface="Calibri"/>
              </a:defRPr>
            </a:lvl1pPr>
          </a:lstStyle>
          <a:p>
            <a:pPr indent="0" algn="r" defTabSz="914400">
              <a:lnSpc>
                <a:spcPct val="100000"/>
              </a:lnSpc>
              <a:buNone/>
              <a:tabLst>
                <a:tab pos="0" algn="l"/>
              </a:tabLst>
            </a:pPr>
            <a:fld id="{7CA81983-F626-4E44-9486-1CD8B7C0DB4B}" type="slidenum">
              <a:rPr lang="en-CA" sz="1200" b="0" strike="noStrike" spc="-1">
                <a:solidFill>
                  <a:schemeClr val="dk1">
                    <a:tint val="75000"/>
                  </a:schemeClr>
                </a:solidFill>
                <a:latin typeface="Calibri"/>
              </a:rPr>
              <a:t>‹#›</a:t>
            </a:fld>
            <a:endParaRPr lang="en-US" sz="1200" b="0" strike="noStrike" spc="-1">
              <a:solidFill>
                <a:srgbClr val="000000"/>
              </a:solidFill>
              <a:latin typeface="Times New Roman"/>
            </a:endParaRPr>
          </a:p>
        </p:txBody>
      </p:sp>
      <p:sp>
        <p:nvSpPr>
          <p:cNvPr id="147" name="PlaceHolder 6"/>
          <p:cNvSpPr>
            <a:spLocks noGrp="1"/>
          </p:cNvSpPr>
          <p:nvPr>
            <p:ph type="dt" idx="39"/>
          </p:nvPr>
        </p:nvSpPr>
        <p:spPr>
          <a:xfrm>
            <a:off x="838080" y="6356520"/>
            <a:ext cx="2741760" cy="36360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 name="Rectangle 6"/>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FFFFFF"/>
              </a:solidFill>
              <a:latin typeface="Arial"/>
            </a:endParaRPr>
          </a:p>
        </p:txBody>
      </p:sp>
      <p:cxnSp>
        <p:nvCxnSpPr>
          <p:cNvPr id="152" name="Straight Connector 9"/>
          <p:cNvCxnSpPr/>
          <p:nvPr/>
        </p:nvCxnSpPr>
        <p:spPr>
          <a:xfrm>
            <a:off x="1193400" y="1897200"/>
            <a:ext cx="9967320" cy="360"/>
          </a:xfrm>
          <a:prstGeom prst="straightConnector1">
            <a:avLst/>
          </a:prstGeom>
          <a:ln>
            <a:solidFill>
              <a:srgbClr val="000000">
                <a:lumMod val="75000"/>
                <a:lumOff val="25000"/>
              </a:srgbClr>
            </a:solidFill>
            <a:round/>
          </a:ln>
        </p:spPr>
      </p:cxnSp>
      <p:sp>
        <p:nvSpPr>
          <p:cNvPr id="153" name="PlaceHolder 1"/>
          <p:cNvSpPr>
            <a:spLocks noGrp="1"/>
          </p:cNvSpPr>
          <p:nvPr>
            <p:ph type="title"/>
          </p:nvPr>
        </p:nvSpPr>
        <p:spPr>
          <a:xfrm>
            <a:off x="1097280" y="286560"/>
            <a:ext cx="10058040" cy="1450440"/>
          </a:xfrm>
          <a:prstGeom prst="rect">
            <a:avLst/>
          </a:prstGeom>
          <a:noFill/>
          <a:ln w="0">
            <a:noFill/>
          </a:ln>
        </p:spPr>
        <p:txBody>
          <a:bodyPr lIns="91440" tIns="45720" rIns="91440" bIns="45720" anchor="b">
            <a:noAutofit/>
          </a:bodyPr>
          <a:lstStyle/>
          <a:p>
            <a:pPr indent="0" defTabSz="914400">
              <a:lnSpc>
                <a:spcPct val="90000"/>
              </a:lnSpc>
              <a:buNone/>
            </a:pPr>
            <a:r>
              <a:rPr lang="en-US" sz="4700" b="0" strike="noStrike" spc="-52">
                <a:solidFill>
                  <a:schemeClr val="dk1">
                    <a:lumMod val="75000"/>
                    <a:lumOff val="25000"/>
                  </a:schemeClr>
                </a:solidFill>
                <a:latin typeface="Bookman Old Style"/>
              </a:rPr>
              <a:t>Click to edit Master title style</a:t>
            </a:r>
            <a:endParaRPr lang="en-US" sz="4700" b="0" strike="noStrike" spc="-1">
              <a:solidFill>
                <a:schemeClr val="dk1"/>
              </a:solidFill>
              <a:latin typeface="Franklin Gothic Book"/>
            </a:endParaRPr>
          </a:p>
        </p:txBody>
      </p:sp>
      <p:sp>
        <p:nvSpPr>
          <p:cNvPr id="154" name="PlaceHolder 2"/>
          <p:cNvSpPr>
            <a:spLocks noGrp="1"/>
          </p:cNvSpPr>
          <p:nvPr>
            <p:ph type="body"/>
          </p:nvPr>
        </p:nvSpPr>
        <p:spPr>
          <a:xfrm>
            <a:off x="1097280" y="2108160"/>
            <a:ext cx="10058040" cy="376056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0" strike="noStrike" spc="-1">
                <a:solidFill>
                  <a:schemeClr val="dk1">
                    <a:lumMod val="75000"/>
                    <a:lumOff val="25000"/>
                  </a:schemeClr>
                </a:solidFill>
                <a:latin typeface="Franklin Gothic Book"/>
              </a:rPr>
              <a:t>Click to edit Master text styles</a:t>
            </a:r>
          </a:p>
          <a:p>
            <a:pPr marL="384120" lvl="1" indent="-182880" defTabSz="914400">
              <a:lnSpc>
                <a:spcPct val="100000"/>
              </a:lnSpc>
              <a:spcBef>
                <a:spcPts val="201"/>
              </a:spcBef>
              <a:spcAft>
                <a:spcPts val="400"/>
              </a:spcAft>
              <a:buClr>
                <a:srgbClr val="404040"/>
              </a:buClr>
              <a:buFont typeface="Calibri"/>
              <a:buChar char="◦"/>
            </a:pPr>
            <a:r>
              <a:rPr lang="en-US" sz="1700" b="0" strike="noStrike" spc="-1">
                <a:solidFill>
                  <a:schemeClr val="dk1">
                    <a:lumMod val="75000"/>
                    <a:lumOff val="25000"/>
                  </a:schemeClr>
                </a:solidFill>
                <a:latin typeface="Franklin Gothic Book"/>
              </a:rPr>
              <a:t>Second level</a:t>
            </a:r>
          </a:p>
          <a:p>
            <a:pPr marL="567000" lvl="2" indent="-182880" defTabSz="914400">
              <a:lnSpc>
                <a:spcPct val="100000"/>
              </a:lnSpc>
              <a:spcBef>
                <a:spcPts val="201"/>
              </a:spcBef>
              <a:spcAft>
                <a:spcPts val="400"/>
              </a:spcAft>
              <a:buClr>
                <a:srgbClr val="404040"/>
              </a:buClr>
              <a:buFont typeface="Calibri"/>
              <a:buChar char="◦"/>
            </a:pPr>
            <a:r>
              <a:rPr lang="en-US" sz="1300" b="0" strike="noStrike" spc="-1">
                <a:solidFill>
                  <a:schemeClr val="dk1">
                    <a:lumMod val="75000"/>
                    <a:lumOff val="25000"/>
                  </a:schemeClr>
                </a:solidFill>
                <a:latin typeface="Franklin Gothic Book"/>
              </a:rPr>
              <a:t>Third level</a:t>
            </a:r>
          </a:p>
          <a:p>
            <a:pPr marL="749880" lvl="3" indent="-182880" defTabSz="914400">
              <a:lnSpc>
                <a:spcPct val="100000"/>
              </a:lnSpc>
              <a:spcBef>
                <a:spcPts val="201"/>
              </a:spcBef>
              <a:spcAft>
                <a:spcPts val="400"/>
              </a:spcAft>
              <a:buClr>
                <a:srgbClr val="404040"/>
              </a:buClr>
              <a:buFont typeface="Calibri"/>
              <a:buChar char="◦"/>
            </a:pPr>
            <a:r>
              <a:rPr lang="en-US" sz="1300" b="0" strike="noStrike" spc="-1">
                <a:solidFill>
                  <a:schemeClr val="dk1">
                    <a:lumMod val="75000"/>
                    <a:lumOff val="25000"/>
                  </a:schemeClr>
                </a:solidFill>
                <a:latin typeface="Franklin Gothic Book"/>
              </a:rPr>
              <a:t>Fourth level</a:t>
            </a:r>
          </a:p>
          <a:p>
            <a:pPr marL="932760" lvl="4" indent="-182880" defTabSz="914400">
              <a:lnSpc>
                <a:spcPct val="100000"/>
              </a:lnSpc>
              <a:spcBef>
                <a:spcPts val="201"/>
              </a:spcBef>
              <a:spcAft>
                <a:spcPts val="400"/>
              </a:spcAft>
              <a:buClr>
                <a:srgbClr val="404040"/>
              </a:buClr>
              <a:buFont typeface="Calibri"/>
              <a:buChar char="◦"/>
            </a:pPr>
            <a:r>
              <a:rPr lang="en-US" sz="1300" b="0" strike="noStrike" spc="-1">
                <a:solidFill>
                  <a:schemeClr val="dk1">
                    <a:lumMod val="75000"/>
                    <a:lumOff val="25000"/>
                  </a:schemeClr>
                </a:solidFill>
                <a:latin typeface="Franklin Gothic Book"/>
              </a:rPr>
              <a:t>Fifth level</a:t>
            </a:r>
          </a:p>
        </p:txBody>
      </p:sp>
      <p:sp>
        <p:nvSpPr>
          <p:cNvPr id="155" name="PlaceHolder 3"/>
          <p:cNvSpPr>
            <a:spLocks noGrp="1"/>
          </p:cNvSpPr>
          <p:nvPr>
            <p:ph type="dt" idx="40"/>
          </p:nvPr>
        </p:nvSpPr>
        <p:spPr>
          <a:xfrm>
            <a:off x="8218440" y="6446880"/>
            <a:ext cx="2584440" cy="364680"/>
          </a:xfrm>
          <a:prstGeom prst="rect">
            <a:avLst/>
          </a:prstGeom>
          <a:noFill/>
          <a:ln w="0">
            <a:noFill/>
          </a:ln>
        </p:spPr>
        <p:txBody>
          <a:bodyPr lIns="91440" tIns="45720" rIns="91440" bIns="45720" anchor="ctr">
            <a:noAutofit/>
          </a:bodyPr>
          <a:lstStyle>
            <a:lvl1pPr indent="0" algn="r" defTabSz="914400">
              <a:lnSpc>
                <a:spcPct val="100000"/>
              </a:lnSpc>
              <a:buNone/>
              <a:defRPr lang="en-US" sz="800" b="0" strike="noStrike" spc="-1">
                <a:solidFill>
                  <a:srgbClr val="FFFFFF"/>
                </a:solidFill>
                <a:latin typeface="Franklin Gothic Book"/>
              </a:defRPr>
            </a:lvl1pPr>
          </a:lstStyle>
          <a:p>
            <a:pPr indent="0" algn="r" defTabSz="914400">
              <a:lnSpc>
                <a:spcPct val="100000"/>
              </a:lnSpc>
              <a:buNone/>
            </a:pPr>
            <a:r>
              <a:rPr lang="en-US" sz="800" b="0" strike="noStrike" spc="-1">
                <a:solidFill>
                  <a:srgbClr val="FFFFFF"/>
                </a:solidFill>
                <a:latin typeface="Franklin Gothic Book"/>
              </a:rPr>
              <a:t>&lt;date/time&gt;</a:t>
            </a:r>
            <a:endParaRPr lang="en-US" sz="800" b="0" strike="noStrike" spc="-1">
              <a:solidFill>
                <a:srgbClr val="000000"/>
              </a:solidFill>
              <a:latin typeface="Times New Roman"/>
            </a:endParaRPr>
          </a:p>
        </p:txBody>
      </p:sp>
      <p:sp>
        <p:nvSpPr>
          <p:cNvPr id="156" name="PlaceHolder 4"/>
          <p:cNvSpPr>
            <a:spLocks noGrp="1"/>
          </p:cNvSpPr>
          <p:nvPr>
            <p:ph type="ftr" idx="41"/>
          </p:nvPr>
        </p:nvSpPr>
        <p:spPr>
          <a:xfrm>
            <a:off x="1097280" y="6446880"/>
            <a:ext cx="6818040" cy="3646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57" name="PlaceHolder 5"/>
          <p:cNvSpPr>
            <a:spLocks noGrp="1"/>
          </p:cNvSpPr>
          <p:nvPr>
            <p:ph type="sldNum" idx="42"/>
          </p:nvPr>
        </p:nvSpPr>
        <p:spPr>
          <a:xfrm>
            <a:off x="10993680" y="6446880"/>
            <a:ext cx="779760" cy="364680"/>
          </a:xfrm>
          <a:prstGeom prst="rect">
            <a:avLst/>
          </a:prstGeom>
          <a:noFill/>
          <a:ln w="0">
            <a:noFill/>
          </a:ln>
        </p:spPr>
        <p:txBody>
          <a:bodyPr lIns="91440" tIns="45720" rIns="91440" bIns="45720" anchor="ctr">
            <a:noAutofit/>
          </a:bodyPr>
          <a:lstStyle>
            <a:lvl1pPr indent="0" defTabSz="914400">
              <a:lnSpc>
                <a:spcPct val="100000"/>
              </a:lnSpc>
              <a:buNone/>
              <a:defRPr lang="en-US" sz="800" b="0" strike="noStrike" spc="-1">
                <a:solidFill>
                  <a:srgbClr val="FFFFFF"/>
                </a:solidFill>
                <a:latin typeface="Franklin Gothic Book"/>
              </a:defRPr>
            </a:lvl1pPr>
          </a:lstStyle>
          <a:p>
            <a:pPr indent="0" defTabSz="914400">
              <a:lnSpc>
                <a:spcPct val="100000"/>
              </a:lnSpc>
              <a:buNone/>
            </a:pPr>
            <a:fld id="{55593EB5-3CF8-4432-9CE9-C01B7793DE85}" type="slidenum">
              <a:rPr lang="en-US" sz="800" b="0" strike="noStrike" spc="-1">
                <a:solidFill>
                  <a:srgbClr val="FFFFFF"/>
                </a:solidFill>
                <a:latin typeface="Franklin Gothic Book"/>
              </a:rPr>
              <a:t>‹#›</a:t>
            </a:fld>
            <a:endParaRPr lang="en-US" sz="8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3.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6.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70" name="Rectangle 21">
            <a:extLst>
              <a:ext uri="{C183D7F6-B498-43B3-948B-1728B52AA6E4}">
                <adec:decorative xmlns:adec="http://schemas.microsoft.com/office/drawing/2017/decorative" val="1"/>
              </a:ext>
            </a:extLst>
          </p:cNvPr>
          <p:cNvSpPr/>
          <p:nvPr/>
        </p:nvSpPr>
        <p:spPr>
          <a:xfrm>
            <a:off x="0" y="0"/>
            <a:ext cx="12190320" cy="685620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171" name="PlaceHolder 1"/>
          <p:cNvSpPr>
            <a:spLocks noGrp="1"/>
          </p:cNvSpPr>
          <p:nvPr>
            <p:ph type="title"/>
          </p:nvPr>
        </p:nvSpPr>
        <p:spPr>
          <a:xfrm>
            <a:off x="5289840" y="639000"/>
            <a:ext cx="6780240" cy="368424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5400" b="0" strike="noStrike" spc="-52" dirty="0">
                <a:solidFill>
                  <a:schemeClr val="dk1">
                    <a:lumMod val="85000"/>
                    <a:lumOff val="15000"/>
                  </a:schemeClr>
                </a:solidFill>
                <a:latin typeface="Bookman Old Style"/>
              </a:rPr>
              <a:t>Ecological Mapping &amp; Urban Trees Project (for Ecological Restoration)</a:t>
            </a:r>
            <a:endParaRPr lang="en-US" sz="5400" b="0" strike="noStrike" spc="-1" dirty="0">
              <a:solidFill>
                <a:srgbClr val="000000"/>
              </a:solidFill>
              <a:latin typeface="Arial"/>
            </a:endParaRPr>
          </a:p>
        </p:txBody>
      </p:sp>
      <p:sp>
        <p:nvSpPr>
          <p:cNvPr id="172" name="PlaceHolder 2"/>
          <p:cNvSpPr>
            <a:spLocks noGrp="1"/>
          </p:cNvSpPr>
          <p:nvPr>
            <p:ph type="subTitle"/>
          </p:nvPr>
        </p:nvSpPr>
        <p:spPr>
          <a:xfrm>
            <a:off x="5289840" y="4672800"/>
            <a:ext cx="6267600" cy="1019520"/>
          </a:xfrm>
          <a:prstGeom prst="rect">
            <a:avLst/>
          </a:prstGeom>
          <a:noFill/>
          <a:ln w="0">
            <a:noFill/>
          </a:ln>
        </p:spPr>
        <p:txBody>
          <a:bodyPr lIns="91440" tIns="45720" rIns="91440" bIns="45720" anchor="t">
            <a:normAutofit fontScale="54166" lnSpcReduction="20000"/>
          </a:bodyPr>
          <a:lstStyle/>
          <a:p>
            <a:pPr indent="0" defTabSz="914400">
              <a:lnSpc>
                <a:spcPct val="110000"/>
              </a:lnSpc>
              <a:spcBef>
                <a:spcPts val="1199"/>
              </a:spcBef>
              <a:spcAft>
                <a:spcPts val="201"/>
              </a:spcAft>
              <a:buNone/>
              <a:tabLst>
                <a:tab pos="0" algn="l"/>
              </a:tabLst>
            </a:pPr>
            <a:r>
              <a:rPr lang="en-US" sz="2400" b="0" strike="noStrike" cap="all" spc="188" dirty="0">
                <a:solidFill>
                  <a:schemeClr val="dk1">
                    <a:lumMod val="85000"/>
                    <a:lumOff val="15000"/>
                  </a:schemeClr>
                </a:solidFill>
                <a:latin typeface="Franklin Gothic Book"/>
              </a:rPr>
              <a:t>GRF PRESENTATION</a:t>
            </a:r>
            <a:endParaRPr lang="en-US" sz="24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r>
              <a:rPr lang="en-US" sz="2400" b="0" strike="noStrike" cap="all" spc="188" dirty="0">
                <a:solidFill>
                  <a:schemeClr val="dk1">
                    <a:lumMod val="85000"/>
                    <a:lumOff val="15000"/>
                  </a:schemeClr>
                </a:solidFill>
                <a:latin typeface="Franklin Gothic Book"/>
              </a:rPr>
              <a:t>BRENT SMITH, Medicine hat college</a:t>
            </a:r>
            <a:endParaRPr lang="en-US" sz="24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r>
              <a:rPr lang="en-US" sz="2400" b="0" strike="noStrike" cap="all" spc="188" dirty="0">
                <a:solidFill>
                  <a:schemeClr val="dk1">
                    <a:lumMod val="85000"/>
                    <a:lumOff val="15000"/>
                  </a:schemeClr>
                </a:solidFill>
                <a:latin typeface="Franklin Gothic Book"/>
              </a:rPr>
              <a:t>15 </a:t>
            </a:r>
            <a:r>
              <a:rPr lang="en-US" sz="2400" b="0" strike="noStrike" cap="all" spc="188" dirty="0" err="1">
                <a:solidFill>
                  <a:schemeClr val="dk1">
                    <a:lumMod val="85000"/>
                    <a:lumOff val="15000"/>
                  </a:schemeClr>
                </a:solidFill>
                <a:latin typeface="Franklin Gothic Book"/>
              </a:rPr>
              <a:t>NOVember</a:t>
            </a:r>
            <a:r>
              <a:rPr lang="en-US" sz="2400" b="0" strike="noStrike" cap="all" spc="188" dirty="0">
                <a:solidFill>
                  <a:schemeClr val="dk1">
                    <a:lumMod val="85000"/>
                    <a:lumOff val="15000"/>
                  </a:schemeClr>
                </a:solidFill>
                <a:latin typeface="Franklin Gothic Book"/>
              </a:rPr>
              <a:t> 2024</a:t>
            </a:r>
            <a:endParaRPr lang="en-US" sz="2400" b="0" strike="noStrike" spc="-1" dirty="0">
              <a:solidFill>
                <a:srgbClr val="000000"/>
              </a:solidFill>
              <a:latin typeface="Arial"/>
            </a:endParaRPr>
          </a:p>
        </p:txBody>
      </p:sp>
      <p:cxnSp>
        <p:nvCxnSpPr>
          <p:cNvPr id="173" name="Straight Connector 23">
            <a:extLst>
              <a:ext uri="{C183D7F6-B498-43B3-948B-1728B52AA6E4}">
                <adec:decorative xmlns:adec="http://schemas.microsoft.com/office/drawing/2017/decorative" val="1"/>
              </a:ext>
            </a:extLst>
          </p:cNvPr>
          <p:cNvCxnSpPr/>
          <p:nvPr/>
        </p:nvCxnSpPr>
        <p:spPr>
          <a:xfrm>
            <a:off x="5427720" y="4498920"/>
            <a:ext cx="5637600" cy="1800"/>
          </a:xfrm>
          <a:prstGeom prst="straightConnector1">
            <a:avLst/>
          </a:prstGeom>
          <a:ln w="0">
            <a:solidFill>
              <a:srgbClr val="404040"/>
            </a:solidFill>
          </a:ln>
        </p:spPr>
      </p:cxnSp>
      <p:pic>
        <p:nvPicPr>
          <p:cNvPr id="174" name="Picture 4" descr="A tree with a broken branch&#10;&#10;Description automatically generated"/>
          <p:cNvPicPr/>
          <p:nvPr/>
        </p:nvPicPr>
        <p:blipFill>
          <a:blip r:embed="rId2"/>
          <a:stretch/>
        </p:blipFill>
        <p:spPr>
          <a:xfrm>
            <a:off x="329400" y="375120"/>
            <a:ext cx="4687560" cy="625068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B7B1-A8B1-3967-C31C-66D92C3E8CE1}"/>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2E4A3B65-0FDF-D775-45B2-5874A11B76FD}"/>
              </a:ext>
            </a:extLst>
          </p:cNvPr>
          <p:cNvSpPr>
            <a:spLocks noGrp="1"/>
          </p:cNvSpPr>
          <p:nvPr>
            <p:ph/>
          </p:nvPr>
        </p:nvSpPr>
        <p:spPr/>
        <p:txBody>
          <a:bodyPr/>
          <a:lstStyle/>
          <a:p>
            <a:endParaRPr lang="en-CA"/>
          </a:p>
        </p:txBody>
      </p:sp>
      <p:pic>
        <p:nvPicPr>
          <p:cNvPr id="5" name="Picture 4">
            <a:extLst>
              <a:ext uri="{FF2B5EF4-FFF2-40B4-BE49-F238E27FC236}">
                <a16:creationId xmlns:a16="http://schemas.microsoft.com/office/drawing/2014/main" id="{F826D0F6-C9E9-EC0B-1338-323CEE1F7818}"/>
              </a:ext>
            </a:extLst>
          </p:cNvPr>
          <p:cNvPicPr>
            <a:picLocks noChangeAspect="1"/>
          </p:cNvPicPr>
          <p:nvPr/>
        </p:nvPicPr>
        <p:blipFill>
          <a:blip r:embed="rId2"/>
          <a:stretch>
            <a:fillRect/>
          </a:stretch>
        </p:blipFill>
        <p:spPr>
          <a:xfrm>
            <a:off x="0" y="1"/>
            <a:ext cx="12192000" cy="6440392"/>
          </a:xfrm>
          <a:prstGeom prst="rect">
            <a:avLst/>
          </a:prstGeom>
        </p:spPr>
      </p:pic>
    </p:spTree>
    <p:extLst>
      <p:ext uri="{BB962C8B-B14F-4D97-AF65-F5344CB8AC3E}">
        <p14:creationId xmlns:p14="http://schemas.microsoft.com/office/powerpoint/2010/main" val="13564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1E79-8D6A-5745-C3B1-B0C5976FD1A9}"/>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3B36BF76-8F63-7EAF-7C21-B57718AA5FE1}"/>
              </a:ext>
            </a:extLst>
          </p:cNvPr>
          <p:cNvSpPr>
            <a:spLocks noGrp="1"/>
          </p:cNvSpPr>
          <p:nvPr>
            <p:ph/>
          </p:nvPr>
        </p:nvSpPr>
        <p:spPr/>
        <p:txBody>
          <a:bodyPr/>
          <a:lstStyle/>
          <a:p>
            <a:endParaRPr lang="en-CA"/>
          </a:p>
        </p:txBody>
      </p:sp>
      <p:pic>
        <p:nvPicPr>
          <p:cNvPr id="5" name="Picture 4">
            <a:extLst>
              <a:ext uri="{FF2B5EF4-FFF2-40B4-BE49-F238E27FC236}">
                <a16:creationId xmlns:a16="http://schemas.microsoft.com/office/drawing/2014/main" id="{EC16CD7E-562D-3765-4CB0-576562D1677E}"/>
              </a:ext>
            </a:extLst>
          </p:cNvPr>
          <p:cNvPicPr>
            <a:picLocks noChangeAspect="1"/>
          </p:cNvPicPr>
          <p:nvPr/>
        </p:nvPicPr>
        <p:blipFill>
          <a:blip r:embed="rId2"/>
          <a:stretch>
            <a:fillRect/>
          </a:stretch>
        </p:blipFill>
        <p:spPr>
          <a:xfrm>
            <a:off x="0" y="1"/>
            <a:ext cx="12192000" cy="6442038"/>
          </a:xfrm>
          <a:prstGeom prst="rect">
            <a:avLst/>
          </a:prstGeom>
        </p:spPr>
      </p:pic>
    </p:spTree>
    <p:extLst>
      <p:ext uri="{BB962C8B-B14F-4D97-AF65-F5344CB8AC3E}">
        <p14:creationId xmlns:p14="http://schemas.microsoft.com/office/powerpoint/2010/main" val="4045178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1097280" y="286560"/>
            <a:ext cx="10058040" cy="1450440"/>
          </a:xfrm>
          <a:prstGeom prst="rect">
            <a:avLst/>
          </a:prstGeom>
          <a:noFill/>
          <a:ln w="0">
            <a:noFill/>
          </a:ln>
        </p:spPr>
        <p:txBody>
          <a:bodyPr lIns="91440" tIns="45720" rIns="91440" bIns="45720" anchor="b">
            <a:noAutofit/>
          </a:bodyPr>
          <a:lstStyle/>
          <a:p>
            <a:pPr indent="0">
              <a:buNone/>
            </a:pPr>
            <a:endParaRPr lang="en-US" sz="4700" b="0" strike="noStrike" spc="-52">
              <a:solidFill>
                <a:schemeClr val="dk1">
                  <a:lumMod val="75000"/>
                  <a:lumOff val="25000"/>
                </a:schemeClr>
              </a:solidFill>
              <a:latin typeface="Bookman Old Style"/>
            </a:endParaRPr>
          </a:p>
        </p:txBody>
      </p:sp>
      <p:pic>
        <p:nvPicPr>
          <p:cNvPr id="253" name="Picture 25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2400" y="-9360"/>
            <a:ext cx="12159000" cy="5911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16700" fill="hold"/>
                                        <p:tgtEl>
                                          <p:spTgt spid="2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cTn>
                <p:tgtEl>
                  <p:spTgt spid="253"/>
                </p:tgtEl>
              </p:cMediaNode>
            </p:video>
            <p:seq>
              <p:cTn id="8" restart="whenNotActive" fill="hold" nodeType="interactiveSeq">
                <p:stCondLst>
                  <p:cond evt="onClick" delay="0">
                    <p:tgtEl>
                      <p:spTgt spid="253"/>
                    </p:tgtEl>
                  </p:cond>
                </p:stCondLst>
                <p:childTnLst>
                  <p:par>
                    <p:cTn id="9" fill="hold">
                      <p:stCondLst>
                        <p:cond evt="onClick" delay="0">
                          <p:tgtEl>
                            <p:spTgt spid="253"/>
                          </p:tgtEl>
                        </p:cond>
                      </p:stCondLst>
                      <p:childTnLst>
                        <p:par>
                          <p:cTn id="10" fill="hold">
                            <p:stCondLst>
                              <p:cond delay="0"/>
                            </p:stCondLst>
                            <p:childTnLst>
                              <p:par>
                                <p:cTn id="11" presetClass="mediacall" fill="hold" nodeType="clickEffect">
                                  <p:stCondLst>
                                    <p:cond delay="0"/>
                                  </p:stCondLst>
                                  <p:childTnLst>
                                    <p:cmd type="call" cmd="togglePause">
                                      <p:cBhvr>
                                        <p:cTn id="12" dur="1" fill="hold"/>
                                        <p:tgtEl>
                                          <p:spTgt spid="25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Tree Distribution (2013)</a:t>
            </a:r>
            <a:endParaRPr lang="en-US" sz="4700" b="0" strike="noStrike" spc="-1">
              <a:solidFill>
                <a:srgbClr val="000000"/>
              </a:solidFill>
              <a:latin typeface="Arial"/>
            </a:endParaRPr>
          </a:p>
        </p:txBody>
      </p:sp>
      <p:graphicFrame>
        <p:nvGraphicFramePr>
          <p:cNvPr id="263" name="Chart 5"/>
          <p:cNvGraphicFramePr/>
          <p:nvPr>
            <p:extLst>
              <p:ext uri="{D42A27DB-BD31-4B8C-83A1-F6EECF244321}">
                <p14:modId xmlns:p14="http://schemas.microsoft.com/office/powerpoint/2010/main" val="3127490745"/>
              </p:ext>
            </p:extLst>
          </p:nvPr>
        </p:nvGraphicFramePr>
        <p:xfrm>
          <a:off x="-85680" y="2030040"/>
          <a:ext cx="5941800" cy="4028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4" name="Chart 6"/>
          <p:cNvGraphicFramePr/>
          <p:nvPr>
            <p:extLst>
              <p:ext uri="{D42A27DB-BD31-4B8C-83A1-F6EECF244321}">
                <p14:modId xmlns:p14="http://schemas.microsoft.com/office/powerpoint/2010/main" val="1900999336"/>
              </p:ext>
            </p:extLst>
          </p:nvPr>
        </p:nvGraphicFramePr>
        <p:xfrm>
          <a:off x="5212080" y="2030040"/>
          <a:ext cx="6430680" cy="404928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algn="ctr">
              <a:buNone/>
            </a:pPr>
            <a:endParaRPr lang="en-US" sz="1800" b="0" strike="noStrike" spc="-1">
              <a:solidFill>
                <a:srgbClr val="000000"/>
              </a:solidFill>
              <a:latin typeface="Arial"/>
            </a:endParaRPr>
          </a:p>
        </p:txBody>
      </p:sp>
      <p:sp>
        <p:nvSpPr>
          <p:cNvPr id="266" name="PlaceHolder 2"/>
          <p:cNvSpPr>
            <a:spLocks noGrp="1"/>
          </p:cNvSpPr>
          <p:nvPr>
            <p:ph/>
          </p:nvPr>
        </p:nvSpPr>
        <p:spPr>
          <a:xfrm>
            <a:off x="1097280" y="2120760"/>
            <a:ext cx="4637880" cy="3746520"/>
          </a:xfrm>
          <a:prstGeom prst="rect">
            <a:avLst/>
          </a:prstGeom>
          <a:noFill/>
          <a:ln w="0">
            <a:noFill/>
          </a:ln>
        </p:spPr>
        <p:txBody>
          <a:bodyPr lIns="0" tIns="45720" rIns="0" bIns="45720" anchor="t">
            <a:noAutofit/>
          </a:bodyPr>
          <a:lstStyle/>
          <a:p>
            <a:pPr indent="0">
              <a:spcBef>
                <a:spcPts val="1417"/>
              </a:spcBef>
              <a:buNone/>
            </a:pPr>
            <a:endParaRPr lang="en-US" sz="1800" b="0" strike="noStrike" spc="-1">
              <a:solidFill>
                <a:srgbClr val="000000"/>
              </a:solidFill>
              <a:latin typeface="Arial"/>
            </a:endParaRPr>
          </a:p>
        </p:txBody>
      </p:sp>
      <p:sp>
        <p:nvSpPr>
          <p:cNvPr id="267" name="PlaceHolder 3"/>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indent="0">
              <a:spcBef>
                <a:spcPts val="1417"/>
              </a:spcBef>
              <a:buNone/>
            </a:pPr>
            <a:endParaRPr lang="en-US" sz="1800" b="0" strike="noStrike" spc="-1">
              <a:solidFill>
                <a:srgbClr val="000000"/>
              </a:solidFill>
              <a:latin typeface="Arial"/>
            </a:endParaRPr>
          </a:p>
        </p:txBody>
      </p:sp>
      <p:pic>
        <p:nvPicPr>
          <p:cNvPr id="268" name="Picture 5"/>
          <p:cNvPicPr/>
          <p:nvPr/>
        </p:nvPicPr>
        <p:blipFill>
          <a:blip r:embed="rId2"/>
          <a:stretch/>
        </p:blipFill>
        <p:spPr>
          <a:xfrm>
            <a:off x="0" y="0"/>
            <a:ext cx="12190320" cy="6856200"/>
          </a:xfrm>
          <a:prstGeom prst="rect">
            <a:avLst/>
          </a:prstGeom>
          <a:ln w="0">
            <a:solidFill>
              <a:srgbClr val="000000"/>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icture 1" descr="A map of different types of planes&#10;&#10;Description automatically generated with medium confidence"/>
          <p:cNvPicPr/>
          <p:nvPr/>
        </p:nvPicPr>
        <p:blipFill>
          <a:blip r:embed="rId2"/>
          <a:stretch/>
        </p:blipFill>
        <p:spPr>
          <a:xfrm>
            <a:off x="0" y="1914216"/>
            <a:ext cx="6096000" cy="4943784"/>
          </a:xfrm>
          <a:prstGeom prst="rect">
            <a:avLst/>
          </a:prstGeom>
          <a:ln w="0">
            <a:noFill/>
          </a:ln>
        </p:spPr>
      </p:pic>
      <p:sp>
        <p:nvSpPr>
          <p:cNvPr id="2" name="Title 1">
            <a:extLst>
              <a:ext uri="{FF2B5EF4-FFF2-40B4-BE49-F238E27FC236}">
                <a16:creationId xmlns:a16="http://schemas.microsoft.com/office/drawing/2014/main" id="{EE2247CB-6689-4135-A14E-A1879760A194}"/>
              </a:ext>
            </a:extLst>
          </p:cNvPr>
          <p:cNvSpPr>
            <a:spLocks noGrp="1"/>
          </p:cNvSpPr>
          <p:nvPr>
            <p:ph type="title"/>
          </p:nvPr>
        </p:nvSpPr>
        <p:spPr/>
        <p:txBody>
          <a:bodyPr/>
          <a:lstStyle/>
          <a:p>
            <a:r>
              <a:rPr lang="en-US" spc="-52" dirty="0">
                <a:solidFill>
                  <a:schemeClr val="dk1">
                    <a:lumMod val="75000"/>
                    <a:lumOff val="25000"/>
                  </a:schemeClr>
                </a:solidFill>
              </a:rPr>
              <a:t>Community-level Ordination</a:t>
            </a:r>
            <a:endParaRPr lang="en-CA" dirty="0"/>
          </a:p>
        </p:txBody>
      </p:sp>
      <p:grpSp>
        <p:nvGrpSpPr>
          <p:cNvPr id="4" name="Group 3">
            <a:extLst>
              <a:ext uri="{FF2B5EF4-FFF2-40B4-BE49-F238E27FC236}">
                <a16:creationId xmlns:a16="http://schemas.microsoft.com/office/drawing/2014/main" id="{CE578837-CBBA-4E19-969B-FFAB19F1AFC0}"/>
              </a:ext>
            </a:extLst>
          </p:cNvPr>
          <p:cNvGrpSpPr/>
          <p:nvPr/>
        </p:nvGrpSpPr>
        <p:grpSpPr>
          <a:xfrm>
            <a:off x="3623266" y="3694609"/>
            <a:ext cx="2206800" cy="196200"/>
            <a:chOff x="4042800" y="2514600"/>
            <a:chExt cx="2206800" cy="196200"/>
          </a:xfrm>
        </p:grpSpPr>
        <p:sp>
          <p:nvSpPr>
            <p:cNvPr id="279" name="TextBox 1"/>
            <p:cNvSpPr/>
            <p:nvPr/>
          </p:nvSpPr>
          <p:spPr>
            <a:xfrm>
              <a:off x="4563360" y="2514600"/>
              <a:ext cx="1686240" cy="19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700" b="0" strike="noStrike" spc="-1" dirty="0">
                  <a:solidFill>
                    <a:srgbClr val="C00000"/>
                  </a:solidFill>
                  <a:latin typeface="Franklin Gothic Book"/>
                </a:rPr>
                <a:t>SUCCESSION</a:t>
              </a:r>
              <a:endParaRPr lang="en-US" sz="700" b="0" strike="noStrike" spc="-1" dirty="0">
                <a:solidFill>
                  <a:srgbClr val="000000"/>
                </a:solidFill>
                <a:latin typeface="Arial"/>
              </a:endParaRPr>
            </a:p>
          </p:txBody>
        </p:sp>
        <p:cxnSp>
          <p:nvCxnSpPr>
            <p:cNvPr id="280" name="Straight Connector 1"/>
            <p:cNvCxnSpPr/>
            <p:nvPr/>
          </p:nvCxnSpPr>
          <p:spPr>
            <a:xfrm>
              <a:off x="4042800" y="2614680"/>
              <a:ext cx="587160" cy="1800"/>
            </a:xfrm>
            <a:prstGeom prst="straightConnector1">
              <a:avLst/>
            </a:prstGeom>
            <a:ln w="0">
              <a:solidFill>
                <a:srgbClr val="C00000"/>
              </a:solidFill>
            </a:ln>
          </p:spPr>
        </p:cxnSp>
      </p:grpSp>
      <p:sp>
        <p:nvSpPr>
          <p:cNvPr id="3" name="TextBox 2">
            <a:extLst>
              <a:ext uri="{FF2B5EF4-FFF2-40B4-BE49-F238E27FC236}">
                <a16:creationId xmlns:a16="http://schemas.microsoft.com/office/drawing/2014/main" id="{9FC3F4C3-2E1A-2496-F934-55D56A432072}"/>
              </a:ext>
            </a:extLst>
          </p:cNvPr>
          <p:cNvSpPr txBox="1"/>
          <p:nvPr/>
        </p:nvSpPr>
        <p:spPr>
          <a:xfrm>
            <a:off x="6676790" y="2209037"/>
            <a:ext cx="5277727" cy="1477328"/>
          </a:xfrm>
          <a:prstGeom prst="rect">
            <a:avLst/>
          </a:prstGeom>
          <a:noFill/>
        </p:spPr>
        <p:txBody>
          <a:bodyPr wrap="none" rtlCol="0">
            <a:spAutoFit/>
          </a:bodyPr>
          <a:lstStyle/>
          <a:p>
            <a:r>
              <a:rPr lang="en-CA" dirty="0"/>
              <a:t>Axis 1 = Succession</a:t>
            </a:r>
          </a:p>
          <a:p>
            <a:r>
              <a:rPr lang="en-CA" dirty="0"/>
              <a:t>Succession = seral stage (early to late)</a:t>
            </a:r>
          </a:p>
          <a:p>
            <a:r>
              <a:rPr lang="en-CA" dirty="0"/>
              <a:t>Axis 2 = Wetness</a:t>
            </a:r>
          </a:p>
          <a:p>
            <a:r>
              <a:rPr lang="en-CA" dirty="0"/>
              <a:t>Wetness = Landsat-derived soil moisture (dry to wet)</a:t>
            </a:r>
          </a:p>
          <a:p>
            <a:endParaRPr lang="en-CA"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sp>
        <p:nvSpPr>
          <p:cNvPr id="292" name="PlaceHolder 2"/>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1" strike="noStrike" spc="-1">
                <a:solidFill>
                  <a:schemeClr val="dk1">
                    <a:lumMod val="75000"/>
                    <a:lumOff val="25000"/>
                  </a:schemeClr>
                </a:solidFill>
                <a:latin typeface="Franklin Gothic Book"/>
              </a:rPr>
              <a:t>Silver sage (Artemisia cana)</a:t>
            </a:r>
            <a:endParaRPr lang="en-US" sz="19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Height: &lt; 1 m</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Habitat: Overflow sites adjacent to Ross Creek, Seven Persons Creek, South Saskatchewan River</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LATE SUCCESSIONAL SPECIES</a:t>
            </a:r>
            <a:endParaRPr lang="en-US"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p:txBody>
      </p:sp>
      <p:pic>
        <p:nvPicPr>
          <p:cNvPr id="293" name="Content Placeholder 8" descr="A picture containing outdoor, shrubland, plant community, subshrub&#10;&#10;Description automatically generated"/>
          <p:cNvPicPr/>
          <p:nvPr/>
        </p:nvPicPr>
        <p:blipFill>
          <a:blip r:embed="rId2"/>
          <a:stretch/>
        </p:blipFill>
        <p:spPr>
          <a:xfrm>
            <a:off x="1096920" y="2255040"/>
            <a:ext cx="4638600" cy="3477600"/>
          </a:xfrm>
          <a:prstGeom prst="rect">
            <a:avLst/>
          </a:prstGeom>
          <a:ln w="0">
            <a:noFill/>
          </a:ln>
        </p:spPr>
      </p:pic>
      <p:grpSp>
        <p:nvGrpSpPr>
          <p:cNvPr id="294" name="Group 12"/>
          <p:cNvGrpSpPr/>
          <p:nvPr/>
        </p:nvGrpSpPr>
        <p:grpSpPr>
          <a:xfrm>
            <a:off x="93240" y="5933520"/>
            <a:ext cx="10964160" cy="367560"/>
            <a:chOff x="93240" y="5933520"/>
            <a:chExt cx="10964160" cy="367560"/>
          </a:xfrm>
        </p:grpSpPr>
        <p:sp>
          <p:nvSpPr>
            <p:cNvPr id="295" name="TextBox 2"/>
            <p:cNvSpPr/>
            <p:nvPr/>
          </p:nvSpPr>
          <p:spPr>
            <a:xfrm>
              <a:off x="191880" y="5933520"/>
              <a:ext cx="656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DRY</a:t>
              </a:r>
              <a:endParaRPr lang="en-US" sz="1800" b="0" strike="noStrike" spc="-1">
                <a:solidFill>
                  <a:srgbClr val="000000"/>
                </a:solidFill>
                <a:latin typeface="Arial"/>
              </a:endParaRPr>
            </a:p>
          </p:txBody>
        </p:sp>
        <p:sp>
          <p:nvSpPr>
            <p:cNvPr id="296" name="TextBox 4"/>
            <p:cNvSpPr/>
            <p:nvPr/>
          </p:nvSpPr>
          <p:spPr>
            <a:xfrm>
              <a:off x="6058080" y="5933520"/>
              <a:ext cx="687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WET</a:t>
              </a:r>
              <a:endParaRPr lang="en-US" sz="1800" b="0" strike="noStrike" spc="-1">
                <a:solidFill>
                  <a:srgbClr val="000000"/>
                </a:solidFill>
                <a:latin typeface="Arial"/>
              </a:endParaRPr>
            </a:p>
          </p:txBody>
        </p:sp>
        <p:sp>
          <p:nvSpPr>
            <p:cNvPr id="297" name="TextBox 5"/>
            <p:cNvSpPr/>
            <p:nvPr/>
          </p:nvSpPr>
          <p:spPr>
            <a:xfrm>
              <a:off x="9693720" y="5933520"/>
              <a:ext cx="1363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VERY WET</a:t>
              </a:r>
              <a:endParaRPr lang="en-US" sz="1800" b="0" strike="noStrike" spc="-1">
                <a:solidFill>
                  <a:srgbClr val="000000"/>
                </a:solidFill>
                <a:latin typeface="Arial"/>
              </a:endParaRPr>
            </a:p>
          </p:txBody>
        </p:sp>
        <p:cxnSp>
          <p:nvCxnSpPr>
            <p:cNvPr id="298" name="Straight Arrow Connector 7"/>
            <p:cNvCxnSpPr>
              <a:stCxn id="295" idx="3"/>
              <a:endCxn id="296" idx="1"/>
            </p:cNvCxnSpPr>
            <p:nvPr/>
          </p:nvCxnSpPr>
          <p:spPr>
            <a:xfrm>
              <a:off x="848520" y="6115320"/>
              <a:ext cx="5209920" cy="360"/>
            </a:xfrm>
            <a:prstGeom prst="straightConnector1">
              <a:avLst/>
            </a:prstGeom>
            <a:ln w="0">
              <a:solidFill>
                <a:srgbClr val="9BA8B7"/>
              </a:solidFill>
              <a:tailEnd type="triangle" w="med" len="med"/>
            </a:ln>
          </p:spPr>
        </p:cxnSp>
        <p:cxnSp>
          <p:nvCxnSpPr>
            <p:cNvPr id="299" name="Straight Arrow Connector 9"/>
            <p:cNvCxnSpPr>
              <a:endCxn id="297" idx="1"/>
            </p:cNvCxnSpPr>
            <p:nvPr/>
          </p:nvCxnSpPr>
          <p:spPr>
            <a:xfrm flipV="1">
              <a:off x="6628680" y="6115320"/>
              <a:ext cx="3065400" cy="4680"/>
            </a:xfrm>
            <a:prstGeom prst="straightConnector1">
              <a:avLst/>
            </a:prstGeom>
            <a:ln w="0">
              <a:solidFill>
                <a:srgbClr val="9BA8B7"/>
              </a:solidFill>
              <a:tailEnd type="triangle" w="med" len="med"/>
            </a:ln>
          </p:spPr>
        </p:cxnSp>
        <p:sp>
          <p:nvSpPr>
            <p:cNvPr id="300" name="Oval 11"/>
            <p:cNvSpPr/>
            <p:nvPr/>
          </p:nvSpPr>
          <p:spPr>
            <a:xfrm>
              <a:off x="93240" y="5933520"/>
              <a:ext cx="936000" cy="367560"/>
            </a:xfrm>
            <a:prstGeom prst="ellipse">
              <a:avLst/>
            </a:prstGeom>
            <a:noFill/>
            <a:ln w="44450">
              <a:solidFill>
                <a:srgbClr val="00B05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CA" sz="1800" b="0" strike="noStrike" spc="-1">
                <a:solidFill>
                  <a:schemeClr val="lt1"/>
                </a:solidFill>
                <a:latin typeface="Franklin Gothic Book"/>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sp>
        <p:nvSpPr>
          <p:cNvPr id="302" name="PlaceHolder 2"/>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1" strike="noStrike" spc="-1" dirty="0">
                <a:solidFill>
                  <a:schemeClr val="dk1">
                    <a:lumMod val="75000"/>
                    <a:lumOff val="25000"/>
                  </a:schemeClr>
                </a:solidFill>
                <a:latin typeface="Franklin Gothic Book"/>
              </a:rPr>
              <a:t>Wolf willow (Elaeagnus </a:t>
            </a:r>
            <a:r>
              <a:rPr lang="en-US" sz="1900" b="1" strike="noStrike" spc="-1" dirty="0" err="1">
                <a:solidFill>
                  <a:schemeClr val="dk1">
                    <a:lumMod val="75000"/>
                    <a:lumOff val="25000"/>
                  </a:schemeClr>
                </a:solidFill>
                <a:latin typeface="Franklin Gothic Book"/>
              </a:rPr>
              <a:t>commutata</a:t>
            </a:r>
            <a:r>
              <a:rPr lang="en-US" sz="1900" b="1" strike="noStrike" spc="-1" dirty="0">
                <a:solidFill>
                  <a:schemeClr val="dk1">
                    <a:lumMod val="75000"/>
                    <a:lumOff val="25000"/>
                  </a:schemeClr>
                </a:solidFill>
                <a:latin typeface="Franklin Gothic Book"/>
              </a:rPr>
              <a:t>)</a:t>
            </a:r>
            <a:endParaRPr lang="en-US" sz="1900" b="0" strike="noStrike" spc="-1" dirty="0">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dirty="0">
                <a:solidFill>
                  <a:schemeClr val="dk1">
                    <a:lumMod val="75000"/>
                    <a:lumOff val="25000"/>
                  </a:schemeClr>
                </a:solidFill>
                <a:latin typeface="Calibri"/>
                <a:ea typeface="Calibri"/>
              </a:rPr>
              <a:t>Height: 1-2 m</a:t>
            </a:r>
            <a:endParaRPr lang="en-US" sz="1800" b="0" strike="noStrike" spc="-1" dirty="0">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dirty="0">
                <a:solidFill>
                  <a:schemeClr val="dk1">
                    <a:lumMod val="75000"/>
                    <a:lumOff val="25000"/>
                  </a:schemeClr>
                </a:solidFill>
                <a:latin typeface="Calibri"/>
                <a:ea typeface="Calibri"/>
              </a:rPr>
              <a:t>Habitat: North-facing slopes in V-shaped coulees that are not subirrigated or lotic. Drier areas upslope to subirrigated sites within Ross Creek, Seven Persons Creek, South Saskatchewan River</a:t>
            </a:r>
            <a:endParaRPr lang="en-US" sz="1800" b="0" strike="noStrike" spc="-1" dirty="0">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dirty="0">
                <a:solidFill>
                  <a:schemeClr val="dk1">
                    <a:lumMod val="75000"/>
                    <a:lumOff val="25000"/>
                  </a:schemeClr>
                </a:solidFill>
                <a:latin typeface="Calibri"/>
                <a:ea typeface="Calibri"/>
              </a:rPr>
              <a:t>LATE SUCCESSIONAL SPECIES</a:t>
            </a:r>
            <a:endParaRPr lang="en-US" sz="18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p:txBody>
      </p:sp>
      <p:grpSp>
        <p:nvGrpSpPr>
          <p:cNvPr id="303" name="Group 2"/>
          <p:cNvGrpSpPr/>
          <p:nvPr/>
        </p:nvGrpSpPr>
        <p:grpSpPr>
          <a:xfrm>
            <a:off x="191880" y="5933520"/>
            <a:ext cx="10865520" cy="367560"/>
            <a:chOff x="191880" y="5933520"/>
            <a:chExt cx="10865520" cy="367560"/>
          </a:xfrm>
        </p:grpSpPr>
        <p:sp>
          <p:nvSpPr>
            <p:cNvPr id="304" name="TextBox 4"/>
            <p:cNvSpPr/>
            <p:nvPr/>
          </p:nvSpPr>
          <p:spPr>
            <a:xfrm>
              <a:off x="191880" y="5933520"/>
              <a:ext cx="656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DRY</a:t>
              </a:r>
              <a:endParaRPr lang="en-US" sz="1800" b="0" strike="noStrike" spc="-1">
                <a:solidFill>
                  <a:srgbClr val="000000"/>
                </a:solidFill>
                <a:latin typeface="Arial"/>
              </a:endParaRPr>
            </a:p>
          </p:txBody>
        </p:sp>
        <p:sp>
          <p:nvSpPr>
            <p:cNvPr id="305" name="TextBox 5"/>
            <p:cNvSpPr/>
            <p:nvPr/>
          </p:nvSpPr>
          <p:spPr>
            <a:xfrm>
              <a:off x="6058080" y="5933520"/>
              <a:ext cx="687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WET</a:t>
              </a:r>
              <a:endParaRPr lang="en-US" sz="1800" b="0" strike="noStrike" spc="-1">
                <a:solidFill>
                  <a:srgbClr val="000000"/>
                </a:solidFill>
                <a:latin typeface="Arial"/>
              </a:endParaRPr>
            </a:p>
          </p:txBody>
        </p:sp>
        <p:sp>
          <p:nvSpPr>
            <p:cNvPr id="306" name="TextBox 7"/>
            <p:cNvSpPr/>
            <p:nvPr/>
          </p:nvSpPr>
          <p:spPr>
            <a:xfrm>
              <a:off x="9693720" y="5933520"/>
              <a:ext cx="1363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VERY WET</a:t>
              </a:r>
              <a:endParaRPr lang="en-US" sz="1800" b="0" strike="noStrike" spc="-1">
                <a:solidFill>
                  <a:srgbClr val="000000"/>
                </a:solidFill>
                <a:latin typeface="Arial"/>
              </a:endParaRPr>
            </a:p>
          </p:txBody>
        </p:sp>
        <p:cxnSp>
          <p:nvCxnSpPr>
            <p:cNvPr id="307" name="Straight Arrow Connector 8"/>
            <p:cNvCxnSpPr>
              <a:stCxn id="304" idx="3"/>
              <a:endCxn id="305" idx="1"/>
            </p:cNvCxnSpPr>
            <p:nvPr/>
          </p:nvCxnSpPr>
          <p:spPr>
            <a:xfrm>
              <a:off x="848520" y="6115320"/>
              <a:ext cx="5209920" cy="360"/>
            </a:xfrm>
            <a:prstGeom prst="straightConnector1">
              <a:avLst/>
            </a:prstGeom>
            <a:ln w="0">
              <a:solidFill>
                <a:srgbClr val="9BA8B7"/>
              </a:solidFill>
              <a:tailEnd type="triangle" w="med" len="med"/>
            </a:ln>
          </p:spPr>
        </p:cxnSp>
        <p:cxnSp>
          <p:nvCxnSpPr>
            <p:cNvPr id="308" name="Straight Arrow Connector 9"/>
            <p:cNvCxnSpPr>
              <a:endCxn id="306" idx="1"/>
            </p:cNvCxnSpPr>
            <p:nvPr/>
          </p:nvCxnSpPr>
          <p:spPr>
            <a:xfrm flipV="1">
              <a:off x="6628680" y="6115320"/>
              <a:ext cx="3065400" cy="4680"/>
            </a:xfrm>
            <a:prstGeom prst="straightConnector1">
              <a:avLst/>
            </a:prstGeom>
            <a:ln w="0">
              <a:solidFill>
                <a:srgbClr val="9BA8B7"/>
              </a:solidFill>
              <a:tailEnd type="triangle" w="med" len="med"/>
            </a:ln>
          </p:spPr>
        </p:cxnSp>
        <p:sp>
          <p:nvSpPr>
            <p:cNvPr id="309" name="Oval 10"/>
            <p:cNvSpPr/>
            <p:nvPr/>
          </p:nvSpPr>
          <p:spPr>
            <a:xfrm>
              <a:off x="2739744" y="5933520"/>
              <a:ext cx="1363680" cy="367560"/>
            </a:xfrm>
            <a:prstGeom prst="ellipse">
              <a:avLst/>
            </a:prstGeom>
            <a:noFill/>
            <a:ln w="44450">
              <a:solidFill>
                <a:srgbClr val="00B05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CA" sz="1800" b="0" strike="noStrike" spc="-1">
                <a:solidFill>
                  <a:schemeClr val="lt1"/>
                </a:solidFill>
                <a:latin typeface="Franklin Gothic Book"/>
              </a:endParaRPr>
            </a:p>
          </p:txBody>
        </p:sp>
      </p:grpSp>
      <p:pic>
        <p:nvPicPr>
          <p:cNvPr id="310" name="Content Placeholder 14" descr="A close-up of a grassy hill&#10;&#10;Description automatically generated"/>
          <p:cNvPicPr/>
          <p:nvPr/>
        </p:nvPicPr>
        <p:blipFill>
          <a:blip r:embed="rId2"/>
          <a:stretch/>
        </p:blipFill>
        <p:spPr>
          <a:xfrm>
            <a:off x="1096920" y="2254680"/>
            <a:ext cx="4638600" cy="347832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sp>
        <p:nvSpPr>
          <p:cNvPr id="312" name="PlaceHolder 2"/>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1" strike="noStrike" spc="-1">
                <a:solidFill>
                  <a:schemeClr val="dk1">
                    <a:lumMod val="75000"/>
                    <a:lumOff val="25000"/>
                  </a:schemeClr>
                </a:solidFill>
                <a:latin typeface="Franklin Gothic Book"/>
              </a:rPr>
              <a:t>Woods rose (Rosa woodsii)</a:t>
            </a:r>
            <a:endParaRPr lang="en-US" sz="19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Height: &lt; 1 m</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Habitat: Subirrigated sites within Ross Creek, Seven Persons Creek, South Saskatchewan River</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2000" b="0" strike="noStrike" spc="-1">
                <a:solidFill>
                  <a:schemeClr val="dk1">
                    <a:lumMod val="75000"/>
                    <a:lumOff val="25000"/>
                  </a:schemeClr>
                </a:solidFill>
                <a:latin typeface="Calibri"/>
                <a:ea typeface="Calibri"/>
              </a:rPr>
              <a:t>EARLY SUCCESSIONAL SPECIES AND/OR BROWSING RESISTANT SPECIES</a:t>
            </a:r>
            <a:endParaRPr lang="en-US" sz="20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p:txBody>
      </p:sp>
      <p:pic>
        <p:nvPicPr>
          <p:cNvPr id="313" name="Content Placeholder 8"/>
          <p:cNvPicPr/>
          <p:nvPr/>
        </p:nvPicPr>
        <p:blipFill>
          <a:blip r:embed="rId3"/>
          <a:stretch/>
        </p:blipFill>
        <p:spPr>
          <a:xfrm>
            <a:off x="1097280" y="2282400"/>
            <a:ext cx="4638600" cy="3423240"/>
          </a:xfrm>
          <a:prstGeom prst="rect">
            <a:avLst/>
          </a:prstGeom>
          <a:ln w="0">
            <a:noFill/>
          </a:ln>
        </p:spPr>
      </p:pic>
      <p:grpSp>
        <p:nvGrpSpPr>
          <p:cNvPr id="314" name="Group 2"/>
          <p:cNvGrpSpPr/>
          <p:nvPr/>
        </p:nvGrpSpPr>
        <p:grpSpPr>
          <a:xfrm>
            <a:off x="191880" y="5933520"/>
            <a:ext cx="10865520" cy="367560"/>
            <a:chOff x="191880" y="5933520"/>
            <a:chExt cx="10865520" cy="367560"/>
          </a:xfrm>
        </p:grpSpPr>
        <p:sp>
          <p:nvSpPr>
            <p:cNvPr id="315" name="TextBox 4"/>
            <p:cNvSpPr/>
            <p:nvPr/>
          </p:nvSpPr>
          <p:spPr>
            <a:xfrm>
              <a:off x="191880" y="5933520"/>
              <a:ext cx="656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DRY</a:t>
              </a:r>
              <a:endParaRPr lang="en-US" sz="1800" b="0" strike="noStrike" spc="-1">
                <a:solidFill>
                  <a:srgbClr val="000000"/>
                </a:solidFill>
                <a:latin typeface="Arial"/>
              </a:endParaRPr>
            </a:p>
          </p:txBody>
        </p:sp>
        <p:sp>
          <p:nvSpPr>
            <p:cNvPr id="316" name="TextBox 5"/>
            <p:cNvSpPr/>
            <p:nvPr/>
          </p:nvSpPr>
          <p:spPr>
            <a:xfrm>
              <a:off x="6058080" y="5933520"/>
              <a:ext cx="687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WET</a:t>
              </a:r>
              <a:endParaRPr lang="en-US" sz="1800" b="0" strike="noStrike" spc="-1">
                <a:solidFill>
                  <a:srgbClr val="000000"/>
                </a:solidFill>
                <a:latin typeface="Arial"/>
              </a:endParaRPr>
            </a:p>
          </p:txBody>
        </p:sp>
        <p:sp>
          <p:nvSpPr>
            <p:cNvPr id="317" name="TextBox 6"/>
            <p:cNvSpPr/>
            <p:nvPr/>
          </p:nvSpPr>
          <p:spPr>
            <a:xfrm>
              <a:off x="9693720" y="5933520"/>
              <a:ext cx="1363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VERY WET</a:t>
              </a:r>
              <a:endParaRPr lang="en-US" sz="1800" b="0" strike="noStrike" spc="-1">
                <a:solidFill>
                  <a:srgbClr val="000000"/>
                </a:solidFill>
                <a:latin typeface="Arial"/>
              </a:endParaRPr>
            </a:p>
          </p:txBody>
        </p:sp>
        <p:cxnSp>
          <p:nvCxnSpPr>
            <p:cNvPr id="318" name="Straight Arrow Connector 7"/>
            <p:cNvCxnSpPr>
              <a:stCxn id="315" idx="3"/>
              <a:endCxn id="316" idx="1"/>
            </p:cNvCxnSpPr>
            <p:nvPr/>
          </p:nvCxnSpPr>
          <p:spPr>
            <a:xfrm>
              <a:off x="848520" y="6115320"/>
              <a:ext cx="5209920" cy="360"/>
            </a:xfrm>
            <a:prstGeom prst="straightConnector1">
              <a:avLst/>
            </a:prstGeom>
            <a:ln w="0">
              <a:solidFill>
                <a:srgbClr val="9BA8B7"/>
              </a:solidFill>
              <a:tailEnd type="triangle" w="med" len="med"/>
            </a:ln>
          </p:spPr>
        </p:cxnSp>
        <p:cxnSp>
          <p:nvCxnSpPr>
            <p:cNvPr id="319" name="Straight Arrow Connector 9"/>
            <p:cNvCxnSpPr>
              <a:endCxn id="317" idx="1"/>
            </p:cNvCxnSpPr>
            <p:nvPr/>
          </p:nvCxnSpPr>
          <p:spPr>
            <a:xfrm flipV="1">
              <a:off x="6628680" y="6115320"/>
              <a:ext cx="3065400" cy="4680"/>
            </a:xfrm>
            <a:prstGeom prst="straightConnector1">
              <a:avLst/>
            </a:prstGeom>
            <a:ln w="0">
              <a:solidFill>
                <a:srgbClr val="9BA8B7"/>
              </a:solidFill>
              <a:tailEnd type="triangle" w="med" len="med"/>
            </a:ln>
          </p:spPr>
        </p:cxnSp>
        <p:sp>
          <p:nvSpPr>
            <p:cNvPr id="320" name="Oval 10"/>
            <p:cNvSpPr/>
            <p:nvPr/>
          </p:nvSpPr>
          <p:spPr>
            <a:xfrm>
              <a:off x="3796920" y="5933520"/>
              <a:ext cx="3032280" cy="367560"/>
            </a:xfrm>
            <a:prstGeom prst="ellipse">
              <a:avLst/>
            </a:prstGeom>
            <a:noFill/>
            <a:ln w="44450">
              <a:solidFill>
                <a:srgbClr val="00B05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CA" sz="1800" b="0" strike="noStrike" spc="-1">
                <a:solidFill>
                  <a:schemeClr val="lt1"/>
                </a:solidFill>
                <a:latin typeface="Franklin Gothic Book"/>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sp>
        <p:nvSpPr>
          <p:cNvPr id="322" name="PlaceHolder 2"/>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1" strike="noStrike" spc="-1">
                <a:solidFill>
                  <a:schemeClr val="dk1">
                    <a:lumMod val="75000"/>
                    <a:lumOff val="25000"/>
                  </a:schemeClr>
                </a:solidFill>
                <a:latin typeface="Franklin Gothic Book"/>
              </a:rPr>
              <a:t>Golden currant (Ribes aureum)</a:t>
            </a:r>
            <a:endParaRPr lang="en-US" sz="19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Height: 1-2 m</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Habitat: Subirrigated and lotic sites within riparian areas, and V-shaped coulees, including springs</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LATE SUCCESSIONAL SPECIES</a:t>
            </a:r>
            <a:endParaRPr lang="en-US"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p:txBody>
      </p:sp>
      <p:pic>
        <p:nvPicPr>
          <p:cNvPr id="323" name="Content Placeholder 6" descr="A picture containing outdoor, subshrub, plant, vegetation&#10;&#10;Description automatically generated"/>
          <p:cNvPicPr/>
          <p:nvPr/>
        </p:nvPicPr>
        <p:blipFill>
          <a:blip r:embed="rId2"/>
          <a:stretch/>
        </p:blipFill>
        <p:spPr>
          <a:xfrm rot="5400000">
            <a:off x="1396800" y="2552040"/>
            <a:ext cx="3937680" cy="2953080"/>
          </a:xfrm>
          <a:prstGeom prst="rect">
            <a:avLst/>
          </a:prstGeom>
          <a:ln w="0">
            <a:noFill/>
          </a:ln>
        </p:spPr>
      </p:pic>
      <p:grpSp>
        <p:nvGrpSpPr>
          <p:cNvPr id="324" name="Group 2"/>
          <p:cNvGrpSpPr/>
          <p:nvPr/>
        </p:nvGrpSpPr>
        <p:grpSpPr>
          <a:xfrm>
            <a:off x="191880" y="5933520"/>
            <a:ext cx="10865520" cy="367560"/>
            <a:chOff x="191880" y="5933520"/>
            <a:chExt cx="10865520" cy="367560"/>
          </a:xfrm>
        </p:grpSpPr>
        <p:sp>
          <p:nvSpPr>
            <p:cNvPr id="325" name="TextBox 4"/>
            <p:cNvSpPr/>
            <p:nvPr/>
          </p:nvSpPr>
          <p:spPr>
            <a:xfrm>
              <a:off x="191880" y="5933520"/>
              <a:ext cx="656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DRY</a:t>
              </a:r>
              <a:endParaRPr lang="en-US" sz="1800" b="0" strike="noStrike" spc="-1">
                <a:solidFill>
                  <a:srgbClr val="000000"/>
                </a:solidFill>
                <a:latin typeface="Arial"/>
              </a:endParaRPr>
            </a:p>
          </p:txBody>
        </p:sp>
        <p:sp>
          <p:nvSpPr>
            <p:cNvPr id="326" name="TextBox 5"/>
            <p:cNvSpPr/>
            <p:nvPr/>
          </p:nvSpPr>
          <p:spPr>
            <a:xfrm>
              <a:off x="6058080" y="5933520"/>
              <a:ext cx="687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WET</a:t>
              </a:r>
              <a:endParaRPr lang="en-US" sz="1800" b="0" strike="noStrike" spc="-1">
                <a:solidFill>
                  <a:srgbClr val="000000"/>
                </a:solidFill>
                <a:latin typeface="Arial"/>
              </a:endParaRPr>
            </a:p>
          </p:txBody>
        </p:sp>
        <p:sp>
          <p:nvSpPr>
            <p:cNvPr id="327" name="TextBox 7"/>
            <p:cNvSpPr/>
            <p:nvPr/>
          </p:nvSpPr>
          <p:spPr>
            <a:xfrm>
              <a:off x="9693720" y="5933520"/>
              <a:ext cx="1363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VERY WET</a:t>
              </a:r>
              <a:endParaRPr lang="en-US" sz="1800" b="0" strike="noStrike" spc="-1">
                <a:solidFill>
                  <a:srgbClr val="000000"/>
                </a:solidFill>
                <a:latin typeface="Arial"/>
              </a:endParaRPr>
            </a:p>
          </p:txBody>
        </p:sp>
        <p:cxnSp>
          <p:nvCxnSpPr>
            <p:cNvPr id="328" name="Straight Arrow Connector 8"/>
            <p:cNvCxnSpPr>
              <a:stCxn id="325" idx="3"/>
              <a:endCxn id="326" idx="1"/>
            </p:cNvCxnSpPr>
            <p:nvPr/>
          </p:nvCxnSpPr>
          <p:spPr>
            <a:xfrm>
              <a:off x="848520" y="6115320"/>
              <a:ext cx="5209920" cy="360"/>
            </a:xfrm>
            <a:prstGeom prst="straightConnector1">
              <a:avLst/>
            </a:prstGeom>
            <a:ln w="0">
              <a:solidFill>
                <a:srgbClr val="9BA8B7"/>
              </a:solidFill>
              <a:tailEnd type="triangle" w="med" len="med"/>
            </a:ln>
          </p:spPr>
        </p:cxnSp>
        <p:cxnSp>
          <p:nvCxnSpPr>
            <p:cNvPr id="329" name="Straight Arrow Connector 9"/>
            <p:cNvCxnSpPr>
              <a:endCxn id="327" idx="1"/>
            </p:cNvCxnSpPr>
            <p:nvPr/>
          </p:nvCxnSpPr>
          <p:spPr>
            <a:xfrm flipV="1">
              <a:off x="6628680" y="6115320"/>
              <a:ext cx="3065400" cy="4680"/>
            </a:xfrm>
            <a:prstGeom prst="straightConnector1">
              <a:avLst/>
            </a:prstGeom>
            <a:ln w="0">
              <a:solidFill>
                <a:srgbClr val="9BA8B7"/>
              </a:solidFill>
              <a:tailEnd type="triangle" w="med" len="med"/>
            </a:ln>
          </p:spPr>
        </p:cxnSp>
        <p:sp>
          <p:nvSpPr>
            <p:cNvPr id="330" name="Oval 10"/>
            <p:cNvSpPr/>
            <p:nvPr/>
          </p:nvSpPr>
          <p:spPr>
            <a:xfrm>
              <a:off x="5932800" y="5933520"/>
              <a:ext cx="936000" cy="367560"/>
            </a:xfrm>
            <a:prstGeom prst="ellipse">
              <a:avLst/>
            </a:prstGeom>
            <a:noFill/>
            <a:ln w="44450">
              <a:solidFill>
                <a:srgbClr val="00B05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CA" sz="1800" b="0" strike="noStrike" spc="-1">
                <a:solidFill>
                  <a:schemeClr val="lt1"/>
                </a:solidFill>
                <a:latin typeface="Franklin Gothic Book"/>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838080" y="365040"/>
            <a:ext cx="10514520" cy="1324440"/>
          </a:xfrm>
          <a:prstGeom prst="rect">
            <a:avLst/>
          </a:prstGeom>
          <a:noFill/>
          <a:ln w="0">
            <a:noFill/>
          </a:ln>
        </p:spPr>
        <p:txBody>
          <a:bodyPr lIns="91440" tIns="45720" rIns="91440" bIns="45720" anchor="ctr">
            <a:noAutofit/>
          </a:bodyPr>
          <a:lstStyle/>
          <a:p>
            <a:pPr indent="0" defTabSz="914400">
              <a:lnSpc>
                <a:spcPct val="90000"/>
              </a:lnSpc>
              <a:buNone/>
              <a:tabLst>
                <a:tab pos="0" algn="l"/>
              </a:tabLst>
            </a:pPr>
            <a:r>
              <a:rPr lang="en-US" sz="4400" b="0" strike="noStrike" spc="-1">
                <a:solidFill>
                  <a:schemeClr val="dk1"/>
                </a:solidFill>
                <a:latin typeface="Calibri Light"/>
              </a:rPr>
              <a:t>Climate &amp; Climate Change</a:t>
            </a:r>
            <a:endParaRPr lang="en-US" sz="4400" b="0" strike="noStrike" spc="-1">
              <a:solidFill>
                <a:srgbClr val="000000"/>
              </a:solidFill>
              <a:latin typeface="Arial"/>
            </a:endParaRPr>
          </a:p>
        </p:txBody>
      </p:sp>
      <p:sp>
        <p:nvSpPr>
          <p:cNvPr id="192" name="PlaceHolder 2"/>
          <p:cNvSpPr>
            <a:spLocks noGrp="1"/>
          </p:cNvSpPr>
          <p:nvPr>
            <p:ph/>
          </p:nvPr>
        </p:nvSpPr>
        <p:spPr>
          <a:xfrm>
            <a:off x="838080" y="1825560"/>
            <a:ext cx="5180400" cy="4350240"/>
          </a:xfrm>
          <a:prstGeom prst="rect">
            <a:avLst/>
          </a:prstGeom>
          <a:noFill/>
          <a:ln w="0">
            <a:noFill/>
          </a:ln>
        </p:spPr>
        <p:txBody>
          <a:bodyPr lIns="91440" tIns="45720" rIns="91440" bIns="45720" anchor="t">
            <a:noAutofit/>
          </a:bodyPr>
          <a:lstStyle/>
          <a:p>
            <a:pPr indent="0">
              <a:spcBef>
                <a:spcPts val="1417"/>
              </a:spcBef>
              <a:buNone/>
            </a:pPr>
            <a:endParaRPr lang="en-US" sz="1800" b="0" strike="noStrike" spc="-1">
              <a:solidFill>
                <a:srgbClr val="000000"/>
              </a:solidFill>
              <a:latin typeface="Arial"/>
            </a:endParaRPr>
          </a:p>
        </p:txBody>
      </p:sp>
      <p:sp>
        <p:nvSpPr>
          <p:cNvPr id="193" name="PlaceHolder 3"/>
          <p:cNvSpPr>
            <a:spLocks noGrp="1"/>
          </p:cNvSpPr>
          <p:nvPr>
            <p:ph/>
          </p:nvPr>
        </p:nvSpPr>
        <p:spPr>
          <a:xfrm>
            <a:off x="6172200" y="1825560"/>
            <a:ext cx="5180400" cy="4350240"/>
          </a:xfrm>
          <a:prstGeom prst="rect">
            <a:avLst/>
          </a:prstGeom>
          <a:noFill/>
          <a:ln w="0">
            <a:noFill/>
          </a:ln>
        </p:spPr>
        <p:txBody>
          <a:bodyPr lIns="91440" tIns="45720" rIns="91440" bIns="45720" anchor="t">
            <a:noAutofit/>
          </a:bodyPr>
          <a:lstStyle/>
          <a:p>
            <a:pPr indent="0">
              <a:spcBef>
                <a:spcPts val="1417"/>
              </a:spcBef>
              <a:buNone/>
            </a:pPr>
            <a:endParaRPr lang="en-US" sz="1800" b="0" strike="noStrike" spc="-1">
              <a:solidFill>
                <a:srgbClr val="000000"/>
              </a:solidFill>
              <a:latin typeface="Arial"/>
            </a:endParaRPr>
          </a:p>
        </p:txBody>
      </p:sp>
      <p:pic>
        <p:nvPicPr>
          <p:cNvPr id="194" name="Picture 30"/>
          <p:cNvPicPr/>
          <p:nvPr/>
        </p:nvPicPr>
        <p:blipFill>
          <a:blip r:embed="rId2"/>
          <a:stretch/>
        </p:blipFill>
        <p:spPr>
          <a:xfrm>
            <a:off x="0" y="1576440"/>
            <a:ext cx="6523560" cy="2313360"/>
          </a:xfrm>
          <a:prstGeom prst="rect">
            <a:avLst/>
          </a:prstGeom>
          <a:ln w="0">
            <a:noFill/>
          </a:ln>
        </p:spPr>
      </p:pic>
      <p:pic>
        <p:nvPicPr>
          <p:cNvPr id="195" name="Picture 31"/>
          <p:cNvPicPr/>
          <p:nvPr/>
        </p:nvPicPr>
        <p:blipFill>
          <a:blip r:embed="rId3"/>
          <a:stretch/>
        </p:blipFill>
        <p:spPr>
          <a:xfrm>
            <a:off x="6543720" y="1576440"/>
            <a:ext cx="5389920" cy="1389600"/>
          </a:xfrm>
          <a:prstGeom prst="rect">
            <a:avLst/>
          </a:prstGeom>
          <a:ln w="0">
            <a:noFill/>
          </a:ln>
        </p:spPr>
      </p:pic>
      <p:pic>
        <p:nvPicPr>
          <p:cNvPr id="196" name="Picture 32"/>
          <p:cNvPicPr/>
          <p:nvPr/>
        </p:nvPicPr>
        <p:blipFill>
          <a:blip r:embed="rId4"/>
          <a:stretch/>
        </p:blipFill>
        <p:spPr>
          <a:xfrm>
            <a:off x="6981840" y="2954160"/>
            <a:ext cx="2475360" cy="275040"/>
          </a:xfrm>
          <a:prstGeom prst="rect">
            <a:avLst/>
          </a:prstGeom>
          <a:ln w="0">
            <a:noFill/>
          </a:ln>
        </p:spPr>
      </p:pic>
      <p:pic>
        <p:nvPicPr>
          <p:cNvPr id="197" name="Picture 33"/>
          <p:cNvPicPr/>
          <p:nvPr/>
        </p:nvPicPr>
        <p:blipFill>
          <a:blip r:embed="rId4"/>
          <a:stretch/>
        </p:blipFill>
        <p:spPr>
          <a:xfrm>
            <a:off x="9477360" y="2967120"/>
            <a:ext cx="2475360" cy="275040"/>
          </a:xfrm>
          <a:prstGeom prst="rect">
            <a:avLst/>
          </a:prstGeom>
          <a:ln w="0">
            <a:noFill/>
          </a:ln>
        </p:spPr>
      </p:pic>
      <p:pic>
        <p:nvPicPr>
          <p:cNvPr id="198" name="Picture 34"/>
          <p:cNvPicPr/>
          <p:nvPr/>
        </p:nvPicPr>
        <p:blipFill>
          <a:blip r:embed="rId5"/>
          <a:stretch/>
        </p:blipFill>
        <p:spPr>
          <a:xfrm>
            <a:off x="6657840" y="1338120"/>
            <a:ext cx="5389920" cy="236880"/>
          </a:xfrm>
          <a:prstGeom prst="rect">
            <a:avLst/>
          </a:prstGeom>
          <a:ln w="0">
            <a:noFill/>
          </a:ln>
        </p:spPr>
      </p:pic>
      <p:grpSp>
        <p:nvGrpSpPr>
          <p:cNvPr id="199" name="Group 1"/>
          <p:cNvGrpSpPr/>
          <p:nvPr/>
        </p:nvGrpSpPr>
        <p:grpSpPr>
          <a:xfrm>
            <a:off x="100080" y="3170520"/>
            <a:ext cx="11912400" cy="3377520"/>
            <a:chOff x="100080" y="3170520"/>
            <a:chExt cx="11912400" cy="3377520"/>
          </a:xfrm>
        </p:grpSpPr>
        <p:grpSp>
          <p:nvGrpSpPr>
            <p:cNvPr id="200" name="Group 5"/>
            <p:cNvGrpSpPr/>
            <p:nvPr/>
          </p:nvGrpSpPr>
          <p:grpSpPr>
            <a:xfrm>
              <a:off x="100080" y="3429000"/>
              <a:ext cx="11481120" cy="3119040"/>
              <a:chOff x="100080" y="3429000"/>
              <a:chExt cx="11481120" cy="3119040"/>
            </a:xfrm>
          </p:grpSpPr>
          <p:pic>
            <p:nvPicPr>
              <p:cNvPr id="201" name="Picture 35"/>
              <p:cNvPicPr/>
              <p:nvPr/>
            </p:nvPicPr>
            <p:blipFill>
              <a:blip r:embed="rId6"/>
              <a:stretch/>
            </p:blipFill>
            <p:spPr>
              <a:xfrm>
                <a:off x="100080" y="4405320"/>
                <a:ext cx="5190120" cy="1751400"/>
              </a:xfrm>
              <a:prstGeom prst="rect">
                <a:avLst/>
              </a:prstGeom>
              <a:ln w="0">
                <a:noFill/>
              </a:ln>
            </p:spPr>
          </p:pic>
          <p:pic>
            <p:nvPicPr>
              <p:cNvPr id="202" name="Picture 36"/>
              <p:cNvPicPr/>
              <p:nvPr/>
            </p:nvPicPr>
            <p:blipFill>
              <a:blip r:embed="rId7"/>
              <a:stretch/>
            </p:blipFill>
            <p:spPr>
              <a:xfrm>
                <a:off x="6981840" y="3429000"/>
                <a:ext cx="4599360" cy="3119040"/>
              </a:xfrm>
              <a:prstGeom prst="rect">
                <a:avLst/>
              </a:prstGeom>
              <a:ln w="0">
                <a:noFill/>
              </a:ln>
            </p:spPr>
          </p:pic>
        </p:grpSp>
        <p:sp>
          <p:nvSpPr>
            <p:cNvPr id="203" name="TextBox 25"/>
            <p:cNvSpPr/>
            <p:nvPr/>
          </p:nvSpPr>
          <p:spPr>
            <a:xfrm>
              <a:off x="7264800" y="3170520"/>
              <a:ext cx="4747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Calibri"/>
                </a:rPr>
                <a:t>South Saskatchewan River Flows at Saskatoon, SK</a:t>
              </a:r>
              <a:endParaRPr lang="en-US" sz="1800" b="0" strike="noStrike" spc="-1">
                <a:solidFill>
                  <a:srgbClr val="000000"/>
                </a:solidFill>
                <a:latin typeface="Arial"/>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sp>
        <p:nvSpPr>
          <p:cNvPr id="332" name="PlaceHolder 2"/>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1" strike="noStrike" spc="-1">
                <a:solidFill>
                  <a:schemeClr val="dk1">
                    <a:lumMod val="75000"/>
                    <a:lumOff val="25000"/>
                  </a:schemeClr>
                </a:solidFill>
                <a:latin typeface="Franklin Gothic Book"/>
              </a:rPr>
              <a:t>Thorny Buffaloberry (Shepherdia argentea)</a:t>
            </a:r>
            <a:endParaRPr lang="en-US" sz="19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Height: 2-3 m</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Habitat: subirrigated and lotic sites of Ross Creek, Seven Persons Creek, South Saskatchewan River, subirrigated sites in sandy soils</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LATE SUCCESSIONAL SPECIES AND/OR BROWSING RESISTANT SPECIES</a:t>
            </a:r>
            <a:endParaRPr lang="en-US"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p:txBody>
      </p:sp>
      <p:pic>
        <p:nvPicPr>
          <p:cNvPr id="333" name="Content Placeholder 7" descr="A picture containing outdoor, plant, tree, plant community&#10;&#10;Description automatically generated"/>
          <p:cNvPicPr/>
          <p:nvPr/>
        </p:nvPicPr>
        <p:blipFill>
          <a:blip r:embed="rId2"/>
          <a:stretch/>
        </p:blipFill>
        <p:spPr>
          <a:xfrm>
            <a:off x="1096920" y="2254680"/>
            <a:ext cx="4638600" cy="3478320"/>
          </a:xfrm>
          <a:prstGeom prst="rect">
            <a:avLst/>
          </a:prstGeom>
          <a:ln w="0">
            <a:noFill/>
          </a:ln>
        </p:spPr>
      </p:pic>
      <p:grpSp>
        <p:nvGrpSpPr>
          <p:cNvPr id="334" name="Group 2"/>
          <p:cNvGrpSpPr/>
          <p:nvPr/>
        </p:nvGrpSpPr>
        <p:grpSpPr>
          <a:xfrm>
            <a:off x="191880" y="5933520"/>
            <a:ext cx="10865520" cy="367560"/>
            <a:chOff x="191880" y="5933520"/>
            <a:chExt cx="10865520" cy="367560"/>
          </a:xfrm>
        </p:grpSpPr>
        <p:sp>
          <p:nvSpPr>
            <p:cNvPr id="335" name="TextBox 4"/>
            <p:cNvSpPr/>
            <p:nvPr/>
          </p:nvSpPr>
          <p:spPr>
            <a:xfrm>
              <a:off x="191880" y="5933520"/>
              <a:ext cx="656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DRY</a:t>
              </a:r>
              <a:endParaRPr lang="en-US" sz="1800" b="0" strike="noStrike" spc="-1">
                <a:solidFill>
                  <a:srgbClr val="000000"/>
                </a:solidFill>
                <a:latin typeface="Arial"/>
              </a:endParaRPr>
            </a:p>
          </p:txBody>
        </p:sp>
        <p:sp>
          <p:nvSpPr>
            <p:cNvPr id="336" name="TextBox 5"/>
            <p:cNvSpPr/>
            <p:nvPr/>
          </p:nvSpPr>
          <p:spPr>
            <a:xfrm>
              <a:off x="6058080" y="5933520"/>
              <a:ext cx="687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WET</a:t>
              </a:r>
              <a:endParaRPr lang="en-US" sz="1800" b="0" strike="noStrike" spc="-1">
                <a:solidFill>
                  <a:srgbClr val="000000"/>
                </a:solidFill>
                <a:latin typeface="Arial"/>
              </a:endParaRPr>
            </a:p>
          </p:txBody>
        </p:sp>
        <p:sp>
          <p:nvSpPr>
            <p:cNvPr id="337" name="TextBox 6"/>
            <p:cNvSpPr/>
            <p:nvPr/>
          </p:nvSpPr>
          <p:spPr>
            <a:xfrm>
              <a:off x="9693720" y="5933520"/>
              <a:ext cx="1363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VERY WET</a:t>
              </a:r>
              <a:endParaRPr lang="en-US" sz="1800" b="0" strike="noStrike" spc="-1">
                <a:solidFill>
                  <a:srgbClr val="000000"/>
                </a:solidFill>
                <a:latin typeface="Arial"/>
              </a:endParaRPr>
            </a:p>
          </p:txBody>
        </p:sp>
        <p:cxnSp>
          <p:nvCxnSpPr>
            <p:cNvPr id="338" name="Straight Arrow Connector 8"/>
            <p:cNvCxnSpPr>
              <a:stCxn id="335" idx="3"/>
              <a:endCxn id="336" idx="1"/>
            </p:cNvCxnSpPr>
            <p:nvPr/>
          </p:nvCxnSpPr>
          <p:spPr>
            <a:xfrm>
              <a:off x="848520" y="6115320"/>
              <a:ext cx="5209920" cy="360"/>
            </a:xfrm>
            <a:prstGeom prst="straightConnector1">
              <a:avLst/>
            </a:prstGeom>
            <a:ln w="0">
              <a:solidFill>
                <a:srgbClr val="9BA8B7"/>
              </a:solidFill>
              <a:tailEnd type="triangle" w="med" len="med"/>
            </a:ln>
          </p:spPr>
        </p:cxnSp>
        <p:cxnSp>
          <p:nvCxnSpPr>
            <p:cNvPr id="339" name="Straight Arrow Connector 9"/>
            <p:cNvCxnSpPr>
              <a:endCxn id="337" idx="1"/>
            </p:cNvCxnSpPr>
            <p:nvPr/>
          </p:nvCxnSpPr>
          <p:spPr>
            <a:xfrm flipV="1">
              <a:off x="6628680" y="6115320"/>
              <a:ext cx="3065400" cy="4680"/>
            </a:xfrm>
            <a:prstGeom prst="straightConnector1">
              <a:avLst/>
            </a:prstGeom>
            <a:ln w="0">
              <a:solidFill>
                <a:srgbClr val="9BA8B7"/>
              </a:solidFill>
              <a:tailEnd type="triangle" w="med" len="med"/>
            </a:ln>
          </p:spPr>
        </p:cxnSp>
        <p:sp>
          <p:nvSpPr>
            <p:cNvPr id="340" name="Oval 10"/>
            <p:cNvSpPr/>
            <p:nvPr/>
          </p:nvSpPr>
          <p:spPr>
            <a:xfrm>
              <a:off x="5932800" y="5933520"/>
              <a:ext cx="936000" cy="367560"/>
            </a:xfrm>
            <a:prstGeom prst="ellipse">
              <a:avLst/>
            </a:prstGeom>
            <a:noFill/>
            <a:ln w="44450">
              <a:solidFill>
                <a:srgbClr val="00B05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CA" sz="1800" b="0" strike="noStrike" spc="-1">
                <a:solidFill>
                  <a:schemeClr val="lt1"/>
                </a:solidFill>
                <a:latin typeface="Franklin Gothic Book"/>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pic>
        <p:nvPicPr>
          <p:cNvPr id="342" name="Content Placeholder 5"/>
          <p:cNvPicPr/>
          <p:nvPr/>
        </p:nvPicPr>
        <p:blipFill>
          <a:blip r:embed="rId2"/>
          <a:stretch/>
        </p:blipFill>
        <p:spPr>
          <a:xfrm>
            <a:off x="1096920" y="2254680"/>
            <a:ext cx="4638600" cy="3478320"/>
          </a:xfrm>
          <a:prstGeom prst="rect">
            <a:avLst/>
          </a:prstGeom>
          <a:ln w="0">
            <a:noFill/>
          </a:ln>
        </p:spPr>
      </p:pic>
      <p:sp>
        <p:nvSpPr>
          <p:cNvPr id="343" name="PlaceHolder 2"/>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1" strike="noStrike" spc="-1">
                <a:solidFill>
                  <a:schemeClr val="dk1">
                    <a:lumMod val="75000"/>
                    <a:lumOff val="25000"/>
                  </a:schemeClr>
                </a:solidFill>
                <a:latin typeface="Franklin Gothic Book"/>
              </a:rPr>
              <a:t>Chokecherry (Prunus virginiana)</a:t>
            </a:r>
            <a:endParaRPr lang="en-US" sz="19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Height: 2-5 m</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Habitat: Subirrigated and lotic sites within riparian areas, and V-shaped coulees, including springs</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LATE SUCCESSIONAL SPECIES</a:t>
            </a:r>
            <a:endParaRPr lang="en-US"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p:txBody>
      </p:sp>
      <p:grpSp>
        <p:nvGrpSpPr>
          <p:cNvPr id="344" name="Group 2"/>
          <p:cNvGrpSpPr/>
          <p:nvPr/>
        </p:nvGrpSpPr>
        <p:grpSpPr>
          <a:xfrm>
            <a:off x="191880" y="5933520"/>
            <a:ext cx="10865520" cy="367560"/>
            <a:chOff x="191880" y="5933520"/>
            <a:chExt cx="10865520" cy="367560"/>
          </a:xfrm>
        </p:grpSpPr>
        <p:sp>
          <p:nvSpPr>
            <p:cNvPr id="345" name="TextBox 4"/>
            <p:cNvSpPr/>
            <p:nvPr/>
          </p:nvSpPr>
          <p:spPr>
            <a:xfrm>
              <a:off x="191880" y="5933520"/>
              <a:ext cx="656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DRY</a:t>
              </a:r>
              <a:endParaRPr lang="en-US" sz="1800" b="0" strike="noStrike" spc="-1">
                <a:solidFill>
                  <a:srgbClr val="000000"/>
                </a:solidFill>
                <a:latin typeface="Arial"/>
              </a:endParaRPr>
            </a:p>
          </p:txBody>
        </p:sp>
        <p:sp>
          <p:nvSpPr>
            <p:cNvPr id="346" name="TextBox 6"/>
            <p:cNvSpPr/>
            <p:nvPr/>
          </p:nvSpPr>
          <p:spPr>
            <a:xfrm>
              <a:off x="6058080" y="5933520"/>
              <a:ext cx="687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WET</a:t>
              </a:r>
              <a:endParaRPr lang="en-US" sz="1800" b="0" strike="noStrike" spc="-1">
                <a:solidFill>
                  <a:srgbClr val="000000"/>
                </a:solidFill>
                <a:latin typeface="Arial"/>
              </a:endParaRPr>
            </a:p>
          </p:txBody>
        </p:sp>
        <p:sp>
          <p:nvSpPr>
            <p:cNvPr id="347" name="TextBox 7"/>
            <p:cNvSpPr/>
            <p:nvPr/>
          </p:nvSpPr>
          <p:spPr>
            <a:xfrm>
              <a:off x="9693720" y="5933520"/>
              <a:ext cx="1363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VERY WET</a:t>
              </a:r>
              <a:endParaRPr lang="en-US" sz="1800" b="0" strike="noStrike" spc="-1">
                <a:solidFill>
                  <a:srgbClr val="000000"/>
                </a:solidFill>
                <a:latin typeface="Arial"/>
              </a:endParaRPr>
            </a:p>
          </p:txBody>
        </p:sp>
        <p:cxnSp>
          <p:nvCxnSpPr>
            <p:cNvPr id="348" name="Straight Arrow Connector 8"/>
            <p:cNvCxnSpPr>
              <a:stCxn id="345" idx="3"/>
              <a:endCxn id="346" idx="1"/>
            </p:cNvCxnSpPr>
            <p:nvPr/>
          </p:nvCxnSpPr>
          <p:spPr>
            <a:xfrm>
              <a:off x="848520" y="6115320"/>
              <a:ext cx="5209920" cy="360"/>
            </a:xfrm>
            <a:prstGeom prst="straightConnector1">
              <a:avLst/>
            </a:prstGeom>
            <a:ln w="0">
              <a:solidFill>
                <a:srgbClr val="9BA8B7"/>
              </a:solidFill>
              <a:tailEnd type="triangle" w="med" len="med"/>
            </a:ln>
          </p:spPr>
        </p:cxnSp>
        <p:cxnSp>
          <p:nvCxnSpPr>
            <p:cNvPr id="349" name="Straight Arrow Connector 9"/>
            <p:cNvCxnSpPr>
              <a:endCxn id="347" idx="1"/>
            </p:cNvCxnSpPr>
            <p:nvPr/>
          </p:nvCxnSpPr>
          <p:spPr>
            <a:xfrm flipV="1">
              <a:off x="6628680" y="6115320"/>
              <a:ext cx="3065400" cy="4680"/>
            </a:xfrm>
            <a:prstGeom prst="straightConnector1">
              <a:avLst/>
            </a:prstGeom>
            <a:ln w="0">
              <a:solidFill>
                <a:srgbClr val="9BA8B7"/>
              </a:solidFill>
              <a:tailEnd type="triangle" w="med" len="med"/>
            </a:ln>
          </p:spPr>
        </p:cxnSp>
        <p:sp>
          <p:nvSpPr>
            <p:cNvPr id="350" name="Oval 10"/>
            <p:cNvSpPr/>
            <p:nvPr/>
          </p:nvSpPr>
          <p:spPr>
            <a:xfrm>
              <a:off x="5932800" y="5933520"/>
              <a:ext cx="936000" cy="367560"/>
            </a:xfrm>
            <a:prstGeom prst="ellipse">
              <a:avLst/>
            </a:prstGeom>
            <a:noFill/>
            <a:ln w="44450">
              <a:solidFill>
                <a:srgbClr val="00B05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CA" sz="1800" b="0" strike="noStrike" spc="-1">
                <a:solidFill>
                  <a:schemeClr val="lt1"/>
                </a:solidFill>
                <a:latin typeface="Franklin Gothic Book"/>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sp>
        <p:nvSpPr>
          <p:cNvPr id="352" name="PlaceHolder 2"/>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1" strike="noStrike" spc="-1">
                <a:solidFill>
                  <a:schemeClr val="dk1">
                    <a:lumMod val="75000"/>
                    <a:lumOff val="25000"/>
                  </a:schemeClr>
                </a:solidFill>
                <a:latin typeface="Franklin Gothic Book"/>
              </a:rPr>
              <a:t>Saskatoon (Amelanchier alnifolia)</a:t>
            </a:r>
            <a:endParaRPr lang="en-US" sz="19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Height: 1-5 m</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Habitat: Subirrigated and lotic sites within riparian areas, and V-shaped coulees, including springs</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LATE SUCCESSIONAL SPECIES</a:t>
            </a:r>
            <a:endParaRPr lang="en-US"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p:txBody>
      </p:sp>
      <p:pic>
        <p:nvPicPr>
          <p:cNvPr id="353" name="Content Placeholder 7" descr="A picture containing outdoor, plant, tree, vegetation&#10;&#10;Description automatically generated"/>
          <p:cNvPicPr/>
          <p:nvPr/>
        </p:nvPicPr>
        <p:blipFill>
          <a:blip r:embed="rId2"/>
          <a:stretch/>
        </p:blipFill>
        <p:spPr>
          <a:xfrm rot="5400000">
            <a:off x="1421280" y="2482560"/>
            <a:ext cx="4047840" cy="3035520"/>
          </a:xfrm>
          <a:prstGeom prst="rect">
            <a:avLst/>
          </a:prstGeom>
          <a:ln w="0">
            <a:noFill/>
          </a:ln>
        </p:spPr>
      </p:pic>
      <p:grpSp>
        <p:nvGrpSpPr>
          <p:cNvPr id="354" name="Group 2"/>
          <p:cNvGrpSpPr/>
          <p:nvPr/>
        </p:nvGrpSpPr>
        <p:grpSpPr>
          <a:xfrm>
            <a:off x="191880" y="5933520"/>
            <a:ext cx="10865520" cy="367560"/>
            <a:chOff x="191880" y="5933520"/>
            <a:chExt cx="10865520" cy="367560"/>
          </a:xfrm>
        </p:grpSpPr>
        <p:sp>
          <p:nvSpPr>
            <p:cNvPr id="355" name="TextBox 4"/>
            <p:cNvSpPr/>
            <p:nvPr/>
          </p:nvSpPr>
          <p:spPr>
            <a:xfrm>
              <a:off x="191880" y="5933520"/>
              <a:ext cx="656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DRY</a:t>
              </a:r>
              <a:endParaRPr lang="en-US" sz="1800" b="0" strike="noStrike" spc="-1">
                <a:solidFill>
                  <a:srgbClr val="000000"/>
                </a:solidFill>
                <a:latin typeface="Arial"/>
              </a:endParaRPr>
            </a:p>
          </p:txBody>
        </p:sp>
        <p:sp>
          <p:nvSpPr>
            <p:cNvPr id="356" name="TextBox 5"/>
            <p:cNvSpPr/>
            <p:nvPr/>
          </p:nvSpPr>
          <p:spPr>
            <a:xfrm>
              <a:off x="6058080" y="5933520"/>
              <a:ext cx="687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WET</a:t>
              </a:r>
              <a:endParaRPr lang="en-US" sz="1800" b="0" strike="noStrike" spc="-1">
                <a:solidFill>
                  <a:srgbClr val="000000"/>
                </a:solidFill>
                <a:latin typeface="Arial"/>
              </a:endParaRPr>
            </a:p>
          </p:txBody>
        </p:sp>
        <p:sp>
          <p:nvSpPr>
            <p:cNvPr id="357" name="TextBox 6"/>
            <p:cNvSpPr/>
            <p:nvPr/>
          </p:nvSpPr>
          <p:spPr>
            <a:xfrm>
              <a:off x="9693720" y="5933520"/>
              <a:ext cx="1363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VERY WET</a:t>
              </a:r>
              <a:endParaRPr lang="en-US" sz="1800" b="0" strike="noStrike" spc="-1">
                <a:solidFill>
                  <a:srgbClr val="000000"/>
                </a:solidFill>
                <a:latin typeface="Arial"/>
              </a:endParaRPr>
            </a:p>
          </p:txBody>
        </p:sp>
        <p:cxnSp>
          <p:nvCxnSpPr>
            <p:cNvPr id="358" name="Straight Arrow Connector 8"/>
            <p:cNvCxnSpPr>
              <a:stCxn id="355" idx="3"/>
              <a:endCxn id="356" idx="1"/>
            </p:cNvCxnSpPr>
            <p:nvPr/>
          </p:nvCxnSpPr>
          <p:spPr>
            <a:xfrm>
              <a:off x="848520" y="6115320"/>
              <a:ext cx="5209920" cy="360"/>
            </a:xfrm>
            <a:prstGeom prst="straightConnector1">
              <a:avLst/>
            </a:prstGeom>
            <a:ln w="0">
              <a:solidFill>
                <a:srgbClr val="9BA8B7"/>
              </a:solidFill>
              <a:tailEnd type="triangle" w="med" len="med"/>
            </a:ln>
          </p:spPr>
        </p:cxnSp>
        <p:cxnSp>
          <p:nvCxnSpPr>
            <p:cNvPr id="359" name="Straight Arrow Connector 9"/>
            <p:cNvCxnSpPr>
              <a:endCxn id="357" idx="1"/>
            </p:cNvCxnSpPr>
            <p:nvPr/>
          </p:nvCxnSpPr>
          <p:spPr>
            <a:xfrm flipV="1">
              <a:off x="6628680" y="6115320"/>
              <a:ext cx="3065400" cy="4680"/>
            </a:xfrm>
            <a:prstGeom prst="straightConnector1">
              <a:avLst/>
            </a:prstGeom>
            <a:ln w="0">
              <a:solidFill>
                <a:srgbClr val="9BA8B7"/>
              </a:solidFill>
              <a:tailEnd type="triangle" w="med" len="med"/>
            </a:ln>
          </p:spPr>
        </p:cxnSp>
        <p:sp>
          <p:nvSpPr>
            <p:cNvPr id="360" name="Oval 10"/>
            <p:cNvSpPr/>
            <p:nvPr/>
          </p:nvSpPr>
          <p:spPr>
            <a:xfrm>
              <a:off x="5929776" y="5933520"/>
              <a:ext cx="936000" cy="367560"/>
            </a:xfrm>
            <a:prstGeom prst="ellipse">
              <a:avLst/>
            </a:prstGeom>
            <a:noFill/>
            <a:ln w="44450">
              <a:solidFill>
                <a:srgbClr val="00B05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CA" sz="1800" b="0" strike="noStrike" spc="-1">
                <a:solidFill>
                  <a:schemeClr val="lt1"/>
                </a:solidFill>
                <a:latin typeface="Franklin Gothic Book"/>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sp>
        <p:nvSpPr>
          <p:cNvPr id="362" name="PlaceHolder 2"/>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1" strike="noStrike" spc="-1">
                <a:solidFill>
                  <a:schemeClr val="dk1">
                    <a:lumMod val="75000"/>
                    <a:lumOff val="25000"/>
                  </a:schemeClr>
                </a:solidFill>
                <a:latin typeface="Franklin Gothic Book"/>
              </a:rPr>
              <a:t>Manitoba Maple (Acer negundo)</a:t>
            </a:r>
            <a:endParaRPr lang="en-US" sz="19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Height: 3-6 m</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a:solidFill>
                  <a:schemeClr val="dk1">
                    <a:lumMod val="75000"/>
                    <a:lumOff val="25000"/>
                  </a:schemeClr>
                </a:solidFill>
                <a:latin typeface="Calibri"/>
                <a:ea typeface="Calibri"/>
              </a:rPr>
              <a:t>Habitat: Lotic and subirrigated within Ross Creek, Seven Persons Creek, South Saskatchewan River, including springs</a:t>
            </a:r>
            <a:endParaRPr lang="en-US" sz="1800" b="0" strike="noStrike" spc="-1">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2000" b="0" strike="noStrike" spc="-1">
                <a:solidFill>
                  <a:schemeClr val="dk1">
                    <a:lumMod val="75000"/>
                    <a:lumOff val="25000"/>
                  </a:schemeClr>
                </a:solidFill>
                <a:latin typeface="Calibri"/>
                <a:ea typeface="Calibri"/>
              </a:rPr>
              <a:t>LATE SUCCESSIONAL SPECIES</a:t>
            </a:r>
            <a:endParaRPr lang="en-US" sz="20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a:solidFill>
                <a:srgbClr val="000000"/>
              </a:solidFill>
              <a:latin typeface="Arial"/>
            </a:endParaRPr>
          </a:p>
        </p:txBody>
      </p:sp>
      <p:grpSp>
        <p:nvGrpSpPr>
          <p:cNvPr id="363" name="Group 2"/>
          <p:cNvGrpSpPr/>
          <p:nvPr/>
        </p:nvGrpSpPr>
        <p:grpSpPr>
          <a:xfrm>
            <a:off x="191880" y="5933520"/>
            <a:ext cx="10865520" cy="367560"/>
            <a:chOff x="191880" y="5933520"/>
            <a:chExt cx="10865520" cy="367560"/>
          </a:xfrm>
        </p:grpSpPr>
        <p:sp>
          <p:nvSpPr>
            <p:cNvPr id="364" name="TextBox 4"/>
            <p:cNvSpPr/>
            <p:nvPr/>
          </p:nvSpPr>
          <p:spPr>
            <a:xfrm>
              <a:off x="191880" y="5933520"/>
              <a:ext cx="656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DRY</a:t>
              </a:r>
              <a:endParaRPr lang="en-US" sz="1800" b="0" strike="noStrike" spc="-1">
                <a:solidFill>
                  <a:srgbClr val="000000"/>
                </a:solidFill>
                <a:latin typeface="Arial"/>
              </a:endParaRPr>
            </a:p>
          </p:txBody>
        </p:sp>
        <p:sp>
          <p:nvSpPr>
            <p:cNvPr id="365" name="TextBox 5"/>
            <p:cNvSpPr/>
            <p:nvPr/>
          </p:nvSpPr>
          <p:spPr>
            <a:xfrm>
              <a:off x="6058080" y="5933520"/>
              <a:ext cx="687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WET</a:t>
              </a:r>
              <a:endParaRPr lang="en-US" sz="1800" b="0" strike="noStrike" spc="-1">
                <a:solidFill>
                  <a:srgbClr val="000000"/>
                </a:solidFill>
                <a:latin typeface="Arial"/>
              </a:endParaRPr>
            </a:p>
          </p:txBody>
        </p:sp>
        <p:sp>
          <p:nvSpPr>
            <p:cNvPr id="366" name="TextBox 7"/>
            <p:cNvSpPr/>
            <p:nvPr/>
          </p:nvSpPr>
          <p:spPr>
            <a:xfrm>
              <a:off x="9693720" y="5933520"/>
              <a:ext cx="1363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VERY WET</a:t>
              </a:r>
              <a:endParaRPr lang="en-US" sz="1800" b="0" strike="noStrike" spc="-1">
                <a:solidFill>
                  <a:srgbClr val="000000"/>
                </a:solidFill>
                <a:latin typeface="Arial"/>
              </a:endParaRPr>
            </a:p>
          </p:txBody>
        </p:sp>
        <p:cxnSp>
          <p:nvCxnSpPr>
            <p:cNvPr id="367" name="Straight Arrow Connector 8"/>
            <p:cNvCxnSpPr>
              <a:stCxn id="364" idx="3"/>
              <a:endCxn id="365" idx="1"/>
            </p:cNvCxnSpPr>
            <p:nvPr/>
          </p:nvCxnSpPr>
          <p:spPr>
            <a:xfrm>
              <a:off x="848520" y="6115320"/>
              <a:ext cx="5209920" cy="360"/>
            </a:xfrm>
            <a:prstGeom prst="straightConnector1">
              <a:avLst/>
            </a:prstGeom>
            <a:ln w="0">
              <a:solidFill>
                <a:srgbClr val="9BA8B7"/>
              </a:solidFill>
              <a:tailEnd type="triangle" w="med" len="med"/>
            </a:ln>
          </p:spPr>
        </p:cxnSp>
        <p:cxnSp>
          <p:nvCxnSpPr>
            <p:cNvPr id="368" name="Straight Arrow Connector 9"/>
            <p:cNvCxnSpPr>
              <a:endCxn id="366" idx="1"/>
            </p:cNvCxnSpPr>
            <p:nvPr/>
          </p:nvCxnSpPr>
          <p:spPr>
            <a:xfrm flipV="1">
              <a:off x="6628680" y="6115320"/>
              <a:ext cx="3065400" cy="4680"/>
            </a:xfrm>
            <a:prstGeom prst="straightConnector1">
              <a:avLst/>
            </a:prstGeom>
            <a:ln w="0">
              <a:solidFill>
                <a:srgbClr val="9BA8B7"/>
              </a:solidFill>
              <a:tailEnd type="triangle" w="med" len="med"/>
            </a:ln>
          </p:spPr>
        </p:cxnSp>
        <p:sp>
          <p:nvSpPr>
            <p:cNvPr id="369" name="Oval 10"/>
            <p:cNvSpPr/>
            <p:nvPr/>
          </p:nvSpPr>
          <p:spPr>
            <a:xfrm>
              <a:off x="5893200" y="5933520"/>
              <a:ext cx="4979016" cy="367560"/>
            </a:xfrm>
            <a:prstGeom prst="ellipse">
              <a:avLst/>
            </a:prstGeom>
            <a:noFill/>
            <a:ln w="44450">
              <a:solidFill>
                <a:srgbClr val="00B05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CA" sz="1800" b="0" strike="noStrike" spc="-1">
                <a:solidFill>
                  <a:schemeClr val="lt1"/>
                </a:solidFill>
                <a:latin typeface="Franklin Gothic Book"/>
              </a:endParaRPr>
            </a:p>
          </p:txBody>
        </p:sp>
      </p:grpSp>
      <p:pic>
        <p:nvPicPr>
          <p:cNvPr id="370" name="Content Placeholder 14" descr="A tree growing on a river bank&#10;&#10;Description automatically generated"/>
          <p:cNvPicPr/>
          <p:nvPr/>
        </p:nvPicPr>
        <p:blipFill>
          <a:blip r:embed="rId2"/>
          <a:stretch/>
        </p:blipFill>
        <p:spPr>
          <a:xfrm>
            <a:off x="1096920" y="2254680"/>
            <a:ext cx="4638600" cy="347832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sp>
        <p:nvSpPr>
          <p:cNvPr id="372" name="PlaceHolder 2"/>
          <p:cNvSpPr>
            <a:spLocks noGrp="1"/>
          </p:cNvSpPr>
          <p:nvPr>
            <p:ph/>
          </p:nvPr>
        </p:nvSpPr>
        <p:spPr>
          <a:xfrm>
            <a:off x="6516000" y="2120760"/>
            <a:ext cx="4637880" cy="3746520"/>
          </a:xfrm>
          <a:prstGeom prst="rect">
            <a:avLst/>
          </a:prstGeom>
          <a:noFill/>
          <a:ln w="0">
            <a:noFill/>
          </a:ln>
        </p:spPr>
        <p:txBody>
          <a:bodyPr lIns="0" tIns="45720" rIns="0" bIns="45720" anchor="t">
            <a:noAutofit/>
          </a:bodyPr>
          <a:lstStyle/>
          <a:p>
            <a:pPr marL="91440" indent="-91440" defTabSz="914400">
              <a:lnSpc>
                <a:spcPct val="110000"/>
              </a:lnSpc>
              <a:spcBef>
                <a:spcPts val="1199"/>
              </a:spcBef>
              <a:spcAft>
                <a:spcPts val="201"/>
              </a:spcAft>
              <a:buClr>
                <a:srgbClr val="9BA8B7"/>
              </a:buClr>
              <a:buFont typeface="Calibri"/>
              <a:buChar char=" "/>
            </a:pPr>
            <a:r>
              <a:rPr lang="en-US" sz="1900" b="1" strike="noStrike" spc="-1" dirty="0">
                <a:solidFill>
                  <a:schemeClr val="dk1">
                    <a:lumMod val="75000"/>
                    <a:lumOff val="25000"/>
                  </a:schemeClr>
                </a:solidFill>
                <a:latin typeface="Franklin Gothic Book"/>
              </a:rPr>
              <a:t>Plains Cottonwood</a:t>
            </a:r>
            <a:endParaRPr lang="en-US" sz="1900" b="0" strike="noStrike" spc="-1" dirty="0">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dirty="0">
                <a:solidFill>
                  <a:schemeClr val="dk1">
                    <a:lumMod val="75000"/>
                    <a:lumOff val="25000"/>
                  </a:schemeClr>
                </a:solidFill>
                <a:latin typeface="Calibri"/>
                <a:ea typeface="Calibri"/>
              </a:rPr>
              <a:t>Height: 5</a:t>
            </a:r>
            <a:r>
              <a:rPr lang="en-CA" sz="1800" spc="-1" dirty="0">
                <a:solidFill>
                  <a:schemeClr val="dk1">
                    <a:lumMod val="75000"/>
                    <a:lumOff val="25000"/>
                  </a:schemeClr>
                </a:solidFill>
                <a:latin typeface="Calibri"/>
                <a:ea typeface="Calibri"/>
              </a:rPr>
              <a:t>-</a:t>
            </a:r>
            <a:r>
              <a:rPr lang="en-CA" sz="1800" b="0" strike="noStrike" spc="-1" dirty="0">
                <a:solidFill>
                  <a:schemeClr val="dk1">
                    <a:lumMod val="75000"/>
                    <a:lumOff val="25000"/>
                  </a:schemeClr>
                </a:solidFill>
                <a:latin typeface="Calibri"/>
                <a:ea typeface="Calibri"/>
              </a:rPr>
              <a:t>10 m</a:t>
            </a:r>
            <a:endParaRPr lang="en-US" sz="1800" b="0" strike="noStrike" spc="-1" dirty="0">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1800" b="0" strike="noStrike" spc="-1" dirty="0">
                <a:solidFill>
                  <a:schemeClr val="dk1">
                    <a:lumMod val="75000"/>
                    <a:lumOff val="25000"/>
                  </a:schemeClr>
                </a:solidFill>
                <a:latin typeface="Calibri"/>
                <a:ea typeface="Calibri"/>
              </a:rPr>
              <a:t>Habitat: Lotic sites within South Saskatchewan River, including springs</a:t>
            </a:r>
            <a:endParaRPr lang="en-US" sz="1800" b="0" strike="noStrike" spc="-1" dirty="0">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2000" b="0" strike="noStrike" spc="-1" dirty="0">
                <a:solidFill>
                  <a:schemeClr val="dk1">
                    <a:lumMod val="75000"/>
                    <a:lumOff val="25000"/>
                  </a:schemeClr>
                </a:solidFill>
                <a:latin typeface="Calibri"/>
                <a:ea typeface="Calibri"/>
              </a:rPr>
              <a:t>Requires flooding and fresh sediment for establishment</a:t>
            </a:r>
            <a:endParaRPr lang="en-US" sz="2000" b="0" strike="noStrike" spc="-1" dirty="0">
              <a:solidFill>
                <a:srgbClr val="000000"/>
              </a:solidFill>
              <a:latin typeface="Arial"/>
            </a:endParaRPr>
          </a:p>
          <a:p>
            <a:pPr marL="91440" indent="-91440" defTabSz="914400">
              <a:lnSpc>
                <a:spcPct val="110000"/>
              </a:lnSpc>
              <a:spcBef>
                <a:spcPts val="1199"/>
              </a:spcBef>
              <a:spcAft>
                <a:spcPts val="201"/>
              </a:spcAft>
              <a:buClr>
                <a:srgbClr val="9BA8B7"/>
              </a:buClr>
              <a:buFont typeface="Calibri"/>
              <a:buChar char=" "/>
            </a:pPr>
            <a:r>
              <a:rPr lang="en-CA" sz="2000" b="0" strike="noStrike" spc="-1" dirty="0">
                <a:solidFill>
                  <a:schemeClr val="dk1">
                    <a:lumMod val="75000"/>
                    <a:lumOff val="25000"/>
                  </a:schemeClr>
                </a:solidFill>
                <a:latin typeface="Calibri"/>
                <a:ea typeface="Calibri"/>
              </a:rPr>
              <a:t>EARLY SUCCESSIONAL SPECIES</a:t>
            </a:r>
            <a:endParaRPr lang="en-US" sz="20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p:txBody>
      </p:sp>
      <p:pic>
        <p:nvPicPr>
          <p:cNvPr id="373" name="Content Placeholder 6" descr="A tree in a field&#10;&#10;Description automatically generated with low confidence"/>
          <p:cNvPicPr/>
          <p:nvPr/>
        </p:nvPicPr>
        <p:blipFill>
          <a:blip r:embed="rId2"/>
          <a:stretch/>
        </p:blipFill>
        <p:spPr>
          <a:xfrm rot="5400000">
            <a:off x="1403640" y="2604960"/>
            <a:ext cx="3886200" cy="2914200"/>
          </a:xfrm>
          <a:prstGeom prst="rect">
            <a:avLst/>
          </a:prstGeom>
          <a:ln w="0">
            <a:noFill/>
          </a:ln>
        </p:spPr>
      </p:pic>
      <p:grpSp>
        <p:nvGrpSpPr>
          <p:cNvPr id="374" name="Group 2"/>
          <p:cNvGrpSpPr/>
          <p:nvPr/>
        </p:nvGrpSpPr>
        <p:grpSpPr>
          <a:xfrm>
            <a:off x="191880" y="5920560"/>
            <a:ext cx="10865520" cy="376920"/>
            <a:chOff x="191880" y="5920560"/>
            <a:chExt cx="10865520" cy="376920"/>
          </a:xfrm>
        </p:grpSpPr>
        <p:sp>
          <p:nvSpPr>
            <p:cNvPr id="375" name="TextBox 4"/>
            <p:cNvSpPr/>
            <p:nvPr/>
          </p:nvSpPr>
          <p:spPr>
            <a:xfrm>
              <a:off x="191880" y="5933520"/>
              <a:ext cx="656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DRY</a:t>
              </a:r>
              <a:endParaRPr lang="en-US" sz="1800" b="0" strike="noStrike" spc="-1">
                <a:solidFill>
                  <a:srgbClr val="000000"/>
                </a:solidFill>
                <a:latin typeface="Arial"/>
              </a:endParaRPr>
            </a:p>
          </p:txBody>
        </p:sp>
        <p:sp>
          <p:nvSpPr>
            <p:cNvPr id="376" name="TextBox 5"/>
            <p:cNvSpPr/>
            <p:nvPr/>
          </p:nvSpPr>
          <p:spPr>
            <a:xfrm>
              <a:off x="6058080" y="5933520"/>
              <a:ext cx="687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WET</a:t>
              </a:r>
              <a:endParaRPr lang="en-US" sz="1800" b="0" strike="noStrike" spc="-1">
                <a:solidFill>
                  <a:srgbClr val="000000"/>
                </a:solidFill>
                <a:latin typeface="Arial"/>
              </a:endParaRPr>
            </a:p>
          </p:txBody>
        </p:sp>
        <p:sp>
          <p:nvSpPr>
            <p:cNvPr id="377" name="TextBox 7"/>
            <p:cNvSpPr/>
            <p:nvPr/>
          </p:nvSpPr>
          <p:spPr>
            <a:xfrm>
              <a:off x="9693720" y="5933520"/>
              <a:ext cx="1363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VERY WET</a:t>
              </a:r>
              <a:endParaRPr lang="en-US" sz="1800" b="0" strike="noStrike" spc="-1">
                <a:solidFill>
                  <a:srgbClr val="000000"/>
                </a:solidFill>
                <a:latin typeface="Arial"/>
              </a:endParaRPr>
            </a:p>
          </p:txBody>
        </p:sp>
        <p:cxnSp>
          <p:nvCxnSpPr>
            <p:cNvPr id="378" name="Straight Arrow Connector 8"/>
            <p:cNvCxnSpPr>
              <a:stCxn id="375" idx="3"/>
              <a:endCxn id="376" idx="1"/>
            </p:cNvCxnSpPr>
            <p:nvPr/>
          </p:nvCxnSpPr>
          <p:spPr>
            <a:xfrm>
              <a:off x="848520" y="6115320"/>
              <a:ext cx="5209920" cy="360"/>
            </a:xfrm>
            <a:prstGeom prst="straightConnector1">
              <a:avLst/>
            </a:prstGeom>
            <a:ln w="0">
              <a:solidFill>
                <a:srgbClr val="9BA8B7"/>
              </a:solidFill>
              <a:tailEnd type="triangle" w="med" len="med"/>
            </a:ln>
          </p:spPr>
        </p:cxnSp>
        <p:cxnSp>
          <p:nvCxnSpPr>
            <p:cNvPr id="379" name="Straight Arrow Connector 9"/>
            <p:cNvCxnSpPr>
              <a:endCxn id="377" idx="1"/>
            </p:cNvCxnSpPr>
            <p:nvPr/>
          </p:nvCxnSpPr>
          <p:spPr>
            <a:xfrm flipV="1">
              <a:off x="6628680" y="6115320"/>
              <a:ext cx="3065400" cy="4680"/>
            </a:xfrm>
            <a:prstGeom prst="straightConnector1">
              <a:avLst/>
            </a:prstGeom>
            <a:ln w="0">
              <a:solidFill>
                <a:srgbClr val="9BA8B7"/>
              </a:solidFill>
              <a:tailEnd type="triangle" w="med" len="med"/>
            </a:ln>
          </p:spPr>
        </p:cxnSp>
        <p:sp>
          <p:nvSpPr>
            <p:cNvPr id="380" name="Oval 10"/>
            <p:cNvSpPr/>
            <p:nvPr/>
          </p:nvSpPr>
          <p:spPr>
            <a:xfrm>
              <a:off x="9753480" y="5920560"/>
              <a:ext cx="1172880" cy="367560"/>
            </a:xfrm>
            <a:prstGeom prst="ellipse">
              <a:avLst/>
            </a:prstGeom>
            <a:noFill/>
            <a:ln w="44450">
              <a:solidFill>
                <a:srgbClr val="00B05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CA" sz="1800" b="0" strike="noStrike" spc="-1">
                <a:solidFill>
                  <a:schemeClr val="lt1"/>
                </a:solidFill>
                <a:latin typeface="Franklin Gothic Book"/>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1097280" y="286560"/>
            <a:ext cx="10056240" cy="144864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u="none" strike="noStrike" spc="-51" dirty="0">
                <a:solidFill>
                  <a:schemeClr val="dk1">
                    <a:lumMod val="75000"/>
                    <a:lumOff val="25000"/>
                  </a:schemeClr>
                </a:solidFill>
                <a:uFillTx/>
                <a:latin typeface="Bookman Old Style"/>
              </a:rPr>
              <a:t>Findings: Riparian Ecology</a:t>
            </a:r>
            <a:endParaRPr lang="en-US" sz="4700" b="0" u="none" strike="noStrike" dirty="0">
              <a:solidFill>
                <a:schemeClr val="dk1"/>
              </a:solidFill>
              <a:uFillTx/>
              <a:latin typeface="Franklin Gothic Book"/>
            </a:endParaRPr>
          </a:p>
        </p:txBody>
      </p:sp>
      <p:sp>
        <p:nvSpPr>
          <p:cNvPr id="129" name="PlaceHolder 2"/>
          <p:cNvSpPr>
            <a:spLocks noGrp="1"/>
          </p:cNvSpPr>
          <p:nvPr>
            <p:ph/>
          </p:nvPr>
        </p:nvSpPr>
        <p:spPr>
          <a:xfrm>
            <a:off x="111960" y="2108160"/>
            <a:ext cx="4571640" cy="3758760"/>
          </a:xfrm>
          <a:prstGeom prst="rect">
            <a:avLst/>
          </a:prstGeom>
          <a:noFill/>
          <a:ln w="0">
            <a:noFill/>
          </a:ln>
        </p:spPr>
        <p:txBody>
          <a:bodyPr lIns="0" tIns="45720" rIns="0" bIns="45720" anchor="t">
            <a:normAutofit fontScale="92500" lnSpcReduction="20000"/>
          </a:bodyPr>
          <a:lstStyle/>
          <a:p>
            <a:pPr marL="91440" indent="-91440" defTabSz="914400">
              <a:lnSpc>
                <a:spcPct val="110000"/>
              </a:lnSpc>
              <a:spcBef>
                <a:spcPts val="1199"/>
              </a:spcBef>
              <a:spcAft>
                <a:spcPts val="201"/>
              </a:spcAft>
              <a:buClr>
                <a:srgbClr val="9BA8B7"/>
              </a:buClr>
              <a:buFont typeface="Calibri"/>
              <a:buChar char=" "/>
            </a:pPr>
            <a:r>
              <a:rPr lang="en-US" sz="1900" b="0" u="none" strike="noStrike" dirty="0">
                <a:solidFill>
                  <a:schemeClr val="dk1">
                    <a:lumMod val="75000"/>
                    <a:lumOff val="25000"/>
                  </a:schemeClr>
                </a:solidFill>
                <a:uFillTx/>
                <a:latin typeface="Franklin Gothic Book"/>
              </a:rPr>
              <a:t>-</a:t>
            </a:r>
            <a:r>
              <a:rPr lang="en-US" sz="2600" b="0" u="none" strike="noStrike" dirty="0">
                <a:solidFill>
                  <a:schemeClr val="dk1">
                    <a:lumMod val="75000"/>
                    <a:lumOff val="25000"/>
                  </a:schemeClr>
                </a:solidFill>
                <a:uFillTx/>
                <a:latin typeface="Franklin Gothic Book"/>
              </a:rPr>
              <a:t>There are 12 native trees/shrub species in Medicine Hat</a:t>
            </a:r>
            <a:endParaRPr lang="en-US" sz="2600" b="0" u="none" strike="noStrike" dirty="0">
              <a:solidFill>
                <a:schemeClr val="dk1"/>
              </a:solidFill>
              <a:uFillTx/>
              <a:latin typeface="Franklin Gothic Book"/>
            </a:endParaRPr>
          </a:p>
          <a:p>
            <a:pPr marL="91440" indent="-91440" defTabSz="914400">
              <a:lnSpc>
                <a:spcPct val="110000"/>
              </a:lnSpc>
              <a:spcBef>
                <a:spcPts val="1199"/>
              </a:spcBef>
              <a:spcAft>
                <a:spcPts val="201"/>
              </a:spcAft>
              <a:buClr>
                <a:srgbClr val="9BA8B7"/>
              </a:buClr>
              <a:buFont typeface="Calibri"/>
              <a:buChar char=" "/>
            </a:pPr>
            <a:r>
              <a:rPr lang="en-US" sz="2600" b="0" u="none" strike="noStrike" dirty="0">
                <a:solidFill>
                  <a:schemeClr val="dk1">
                    <a:lumMod val="75000"/>
                    <a:lumOff val="25000"/>
                  </a:schemeClr>
                </a:solidFill>
                <a:uFillTx/>
                <a:latin typeface="Franklin Gothic Book"/>
              </a:rPr>
              <a:t>-</a:t>
            </a:r>
            <a:r>
              <a:rPr lang="en-US" sz="2600" u="none" strike="noStrike" dirty="0">
                <a:solidFill>
                  <a:schemeClr val="dk1">
                    <a:lumMod val="75000"/>
                    <a:lumOff val="25000"/>
                  </a:schemeClr>
                </a:solidFill>
                <a:uFillTx/>
                <a:latin typeface="Franklin Gothic Book"/>
              </a:rPr>
              <a:t>Diverse forests contain up to 5 structural layers</a:t>
            </a:r>
            <a:endParaRPr lang="en-US" sz="2600" u="none" strike="noStrike" dirty="0">
              <a:solidFill>
                <a:schemeClr val="dk1"/>
              </a:solidFill>
              <a:uFillTx/>
              <a:latin typeface="Franklin Gothic Book"/>
            </a:endParaRPr>
          </a:p>
          <a:p>
            <a:pPr marL="91440" indent="-91440" defTabSz="914400">
              <a:lnSpc>
                <a:spcPct val="110000"/>
              </a:lnSpc>
              <a:spcBef>
                <a:spcPts val="1199"/>
              </a:spcBef>
              <a:spcAft>
                <a:spcPts val="201"/>
              </a:spcAft>
              <a:buClr>
                <a:srgbClr val="9BA8B7"/>
              </a:buClr>
              <a:buFont typeface="Calibri"/>
              <a:buChar char=" "/>
            </a:pPr>
            <a:r>
              <a:rPr lang="en-US" sz="2600" b="0" u="none" strike="noStrike" dirty="0">
                <a:solidFill>
                  <a:schemeClr val="dk1">
                    <a:lumMod val="75000"/>
                    <a:lumOff val="25000"/>
                  </a:schemeClr>
                </a:solidFill>
                <a:uFillTx/>
                <a:latin typeface="Franklin Gothic Book"/>
              </a:rPr>
              <a:t>-within city limits:</a:t>
            </a:r>
          </a:p>
          <a:p>
            <a:pPr marL="91440" indent="-91440" defTabSz="914400">
              <a:lnSpc>
                <a:spcPct val="110000"/>
              </a:lnSpc>
              <a:spcBef>
                <a:spcPts val="1199"/>
              </a:spcBef>
              <a:spcAft>
                <a:spcPts val="201"/>
              </a:spcAft>
              <a:buClr>
                <a:srgbClr val="9BA8B7"/>
              </a:buClr>
              <a:buFont typeface="Calibri"/>
              <a:buChar char=" "/>
            </a:pPr>
            <a:r>
              <a:rPr lang="en-US" sz="2600" b="0" u="none" strike="noStrike" dirty="0">
                <a:solidFill>
                  <a:schemeClr val="dk1">
                    <a:lumMod val="75000"/>
                    <a:lumOff val="25000"/>
                  </a:schemeClr>
                </a:solidFill>
                <a:uFillTx/>
                <a:latin typeface="Franklin Gothic Book"/>
              </a:rPr>
              <a:t>-</a:t>
            </a:r>
            <a:r>
              <a:rPr lang="en-US" sz="2100" b="0" u="none" strike="noStrike" dirty="0">
                <a:solidFill>
                  <a:schemeClr val="dk1">
                    <a:lumMod val="75000"/>
                    <a:lumOff val="25000"/>
                  </a:schemeClr>
                </a:solidFill>
                <a:uFillTx/>
                <a:latin typeface="Franklin Gothic Book"/>
              </a:rPr>
              <a:t>25 % of tree/shrub cover </a:t>
            </a:r>
            <a:r>
              <a:rPr lang="en-US" sz="2100" dirty="0">
                <a:solidFill>
                  <a:schemeClr val="dk1">
                    <a:lumMod val="75000"/>
                    <a:lumOff val="25000"/>
                  </a:schemeClr>
                </a:solidFill>
                <a:latin typeface="Franklin Gothic Book"/>
              </a:rPr>
              <a:t>occurs in natural systems</a:t>
            </a:r>
            <a:endParaRPr lang="en-US" sz="2100" b="0" u="none" strike="noStrike" dirty="0">
              <a:solidFill>
                <a:schemeClr val="dk1"/>
              </a:solidFill>
              <a:uFillTx/>
              <a:latin typeface="Franklin Gothic Book"/>
            </a:endParaRPr>
          </a:p>
          <a:p>
            <a:pPr marL="91440" indent="-91440" defTabSz="914400">
              <a:lnSpc>
                <a:spcPct val="110000"/>
              </a:lnSpc>
              <a:spcBef>
                <a:spcPts val="1199"/>
              </a:spcBef>
              <a:spcAft>
                <a:spcPts val="201"/>
              </a:spcAft>
              <a:buClr>
                <a:srgbClr val="9BA8B7"/>
              </a:buClr>
              <a:buFont typeface="Calibri"/>
              <a:buChar char=" "/>
            </a:pPr>
            <a:r>
              <a:rPr lang="en-US" sz="2600" b="0" u="none" strike="noStrike" dirty="0">
                <a:solidFill>
                  <a:schemeClr val="dk1">
                    <a:lumMod val="75000"/>
                    <a:lumOff val="25000"/>
                  </a:schemeClr>
                </a:solidFill>
                <a:uFillTx/>
                <a:latin typeface="Franklin Gothic Book"/>
              </a:rPr>
              <a:t>-</a:t>
            </a:r>
            <a:r>
              <a:rPr lang="en-US" sz="2200" b="0" u="none" strike="noStrike" dirty="0">
                <a:solidFill>
                  <a:schemeClr val="dk1">
                    <a:lumMod val="75000"/>
                    <a:lumOff val="25000"/>
                  </a:schemeClr>
                </a:solidFill>
                <a:uFillTx/>
                <a:latin typeface="Franklin Gothic Book"/>
              </a:rPr>
              <a:t>75 % </a:t>
            </a:r>
            <a:r>
              <a:rPr lang="en-US" sz="2100" b="0" u="none" strike="noStrike" dirty="0">
                <a:solidFill>
                  <a:schemeClr val="dk1">
                    <a:lumMod val="75000"/>
                    <a:lumOff val="25000"/>
                  </a:schemeClr>
                </a:solidFill>
                <a:uFillTx/>
                <a:latin typeface="Franklin Gothic Book"/>
              </a:rPr>
              <a:t>of</a:t>
            </a:r>
            <a:r>
              <a:rPr lang="en-US" sz="2200" b="0" u="none" strike="noStrike" dirty="0">
                <a:solidFill>
                  <a:schemeClr val="dk1">
                    <a:lumMod val="75000"/>
                    <a:lumOff val="25000"/>
                  </a:schemeClr>
                </a:solidFill>
                <a:uFillTx/>
                <a:latin typeface="Franklin Gothic Book"/>
              </a:rPr>
              <a:t> tree/shrub cover (urban) is </a:t>
            </a:r>
            <a:r>
              <a:rPr lang="en-US" sz="2200" b="1" u="none" strike="noStrike" dirty="0">
                <a:solidFill>
                  <a:schemeClr val="dk1">
                    <a:lumMod val="75000"/>
                    <a:lumOff val="25000"/>
                  </a:schemeClr>
                </a:solidFill>
                <a:uFillTx/>
                <a:latin typeface="Franklin Gothic Book"/>
              </a:rPr>
              <a:t>irrigated</a:t>
            </a:r>
            <a:endParaRPr lang="en-US" sz="2200" b="0" u="none" strike="noStrike" dirty="0">
              <a:solidFill>
                <a:schemeClr val="dk1"/>
              </a:solidFill>
              <a:uFillTx/>
              <a:latin typeface="Franklin Gothic Book"/>
            </a:endParaRPr>
          </a:p>
        </p:txBody>
      </p:sp>
      <p:pic>
        <p:nvPicPr>
          <p:cNvPr id="130" name="Picture 4"/>
          <p:cNvPicPr/>
          <p:nvPr/>
        </p:nvPicPr>
        <p:blipFill>
          <a:blip r:embed="rId2"/>
          <a:stretch/>
        </p:blipFill>
        <p:spPr>
          <a:xfrm>
            <a:off x="4767840" y="1940760"/>
            <a:ext cx="6678360" cy="4355280"/>
          </a:xfrm>
          <a:prstGeom prst="rect">
            <a:avLst/>
          </a:prstGeom>
          <a:ln w="0">
            <a:noFill/>
          </a:ln>
        </p:spPr>
      </p:pic>
      <p:sp>
        <p:nvSpPr>
          <p:cNvPr id="2" name="TextBox 1">
            <a:extLst>
              <a:ext uri="{FF2B5EF4-FFF2-40B4-BE49-F238E27FC236}">
                <a16:creationId xmlns:a16="http://schemas.microsoft.com/office/drawing/2014/main" id="{A3DE1C87-1389-DA04-70DD-950887377AD7}"/>
              </a:ext>
            </a:extLst>
          </p:cNvPr>
          <p:cNvSpPr txBox="1"/>
          <p:nvPr/>
        </p:nvSpPr>
        <p:spPr>
          <a:xfrm>
            <a:off x="7786902" y="2789264"/>
            <a:ext cx="1864165" cy="369332"/>
          </a:xfrm>
          <a:prstGeom prst="rect">
            <a:avLst/>
          </a:prstGeom>
          <a:solidFill>
            <a:srgbClr val="FFFFFF"/>
          </a:solidFill>
        </p:spPr>
        <p:txBody>
          <a:bodyPr wrap="none" rtlCol="0">
            <a:spAutoFit/>
          </a:bodyPr>
          <a:lstStyle/>
          <a:p>
            <a:r>
              <a:rPr lang="en-CA" dirty="0"/>
              <a:t>TALL TREE LAYER</a:t>
            </a:r>
          </a:p>
        </p:txBody>
      </p:sp>
      <p:sp>
        <p:nvSpPr>
          <p:cNvPr id="3" name="TextBox 2">
            <a:extLst>
              <a:ext uri="{FF2B5EF4-FFF2-40B4-BE49-F238E27FC236}">
                <a16:creationId xmlns:a16="http://schemas.microsoft.com/office/drawing/2014/main" id="{F0397789-665F-E2A2-D8DA-029033278E34}"/>
              </a:ext>
            </a:extLst>
          </p:cNvPr>
          <p:cNvSpPr txBox="1"/>
          <p:nvPr/>
        </p:nvSpPr>
        <p:spPr>
          <a:xfrm>
            <a:off x="9079992" y="3691739"/>
            <a:ext cx="2150332" cy="369332"/>
          </a:xfrm>
          <a:prstGeom prst="rect">
            <a:avLst/>
          </a:prstGeom>
          <a:solidFill>
            <a:schemeClr val="bg1"/>
          </a:solidFill>
        </p:spPr>
        <p:txBody>
          <a:bodyPr wrap="none" rtlCol="0">
            <a:spAutoFit/>
          </a:bodyPr>
          <a:lstStyle/>
          <a:p>
            <a:r>
              <a:rPr lang="en-CA" dirty="0"/>
              <a:t>SHORT TREE LAYER</a:t>
            </a:r>
          </a:p>
        </p:txBody>
      </p:sp>
      <p:sp>
        <p:nvSpPr>
          <p:cNvPr id="4" name="TextBox 3">
            <a:extLst>
              <a:ext uri="{FF2B5EF4-FFF2-40B4-BE49-F238E27FC236}">
                <a16:creationId xmlns:a16="http://schemas.microsoft.com/office/drawing/2014/main" id="{6380A0D3-1357-DE6C-C71E-D0C5B6FFF9C7}"/>
              </a:ext>
            </a:extLst>
          </p:cNvPr>
          <p:cNvSpPr txBox="1"/>
          <p:nvPr/>
        </p:nvSpPr>
        <p:spPr>
          <a:xfrm>
            <a:off x="9079992" y="4295219"/>
            <a:ext cx="2056076" cy="369332"/>
          </a:xfrm>
          <a:prstGeom prst="rect">
            <a:avLst/>
          </a:prstGeom>
          <a:solidFill>
            <a:schemeClr val="bg1"/>
          </a:solidFill>
        </p:spPr>
        <p:txBody>
          <a:bodyPr wrap="none" rtlCol="0">
            <a:spAutoFit/>
          </a:bodyPr>
          <a:lstStyle/>
          <a:p>
            <a:r>
              <a:rPr lang="en-CA" dirty="0"/>
              <a:t>TALL SHRUB LAYER</a:t>
            </a:r>
          </a:p>
        </p:txBody>
      </p:sp>
      <p:sp>
        <p:nvSpPr>
          <p:cNvPr id="5" name="TextBox 4">
            <a:extLst>
              <a:ext uri="{FF2B5EF4-FFF2-40B4-BE49-F238E27FC236}">
                <a16:creationId xmlns:a16="http://schemas.microsoft.com/office/drawing/2014/main" id="{5C0EE114-09A9-A46C-088F-3133DF123FF5}"/>
              </a:ext>
            </a:extLst>
          </p:cNvPr>
          <p:cNvSpPr txBox="1"/>
          <p:nvPr/>
        </p:nvSpPr>
        <p:spPr>
          <a:xfrm>
            <a:off x="9161664" y="4993889"/>
            <a:ext cx="2284536" cy="369332"/>
          </a:xfrm>
          <a:prstGeom prst="rect">
            <a:avLst/>
          </a:prstGeom>
          <a:solidFill>
            <a:schemeClr val="bg1"/>
          </a:solidFill>
        </p:spPr>
        <p:txBody>
          <a:bodyPr wrap="none" rtlCol="0">
            <a:spAutoFit/>
          </a:bodyPr>
          <a:lstStyle/>
          <a:p>
            <a:r>
              <a:rPr lang="en-CA" dirty="0"/>
              <a:t>SHORT SHRUB LAYER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AAD3C7-F99E-2B9D-DA24-2EE9E95B0063}"/>
              </a:ext>
            </a:extLst>
          </p:cNvPr>
          <p:cNvSpPr>
            <a:spLocks noGrp="1"/>
          </p:cNvSpPr>
          <p:nvPr>
            <p:ph type="title"/>
          </p:nvPr>
        </p:nvSpPr>
        <p:spPr/>
        <p:txBody>
          <a:bodyPr/>
          <a:lstStyle/>
          <a:p>
            <a:r>
              <a:rPr lang="en-US" sz="4800" dirty="0"/>
              <a:t>Riparian Ecology</a:t>
            </a:r>
            <a:endParaRPr lang="en-CA" dirty="0"/>
          </a:p>
        </p:txBody>
      </p:sp>
      <p:pic>
        <p:nvPicPr>
          <p:cNvPr id="1026" name="Picture 2" descr="The diagram shows six stages of ecological succession starting on the left and proceeding to the right. Time is represented by a horizontal arrow from left to right. Each stage of succession is illustrated by a drawing of the type of vegetation that would be found at that stage. At the first stage there is bare rock, at the second stage there are mosses and grasses, at the third stage there are grasses and perennials, at the fourth stage woody pioneers are in evidence, at the fifth stage fast-growing trees have appeared; at the sixth and final stage there is a climax forest. Above the drawings of the six stages are a series of lines depicting the increase in abundance of habitat as the stages proceed so that at the first stage, bare rock predominates with no vegetation present. This is gradually replaced by mosses and grasses at stage 2 and then at stage 3 grasses and perennials appear, followed by woody plants, fast-growing trees and then larger trees. So, at stage 6 the climax forest consists of a complex mixture of vegetation.">
            <a:extLst>
              <a:ext uri="{FF2B5EF4-FFF2-40B4-BE49-F238E27FC236}">
                <a16:creationId xmlns:a16="http://schemas.microsoft.com/office/drawing/2014/main" id="{47B2D0BF-DA87-0FD4-F7C4-26F9CD24E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6017" y="2007617"/>
            <a:ext cx="6229350" cy="3838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B643EC-6646-E3B3-5DAC-D3308AF82EC7}"/>
              </a:ext>
            </a:extLst>
          </p:cNvPr>
          <p:cNvSpPr txBox="1"/>
          <p:nvPr/>
        </p:nvSpPr>
        <p:spPr>
          <a:xfrm>
            <a:off x="2089156" y="5846192"/>
            <a:ext cx="2323072" cy="369332"/>
          </a:xfrm>
          <a:prstGeom prst="rect">
            <a:avLst/>
          </a:prstGeom>
          <a:noFill/>
        </p:spPr>
        <p:txBody>
          <a:bodyPr wrap="none" rtlCol="0">
            <a:spAutoFit/>
          </a:bodyPr>
          <a:lstStyle/>
          <a:p>
            <a:r>
              <a:rPr lang="en-CA" dirty="0"/>
              <a:t>Ecological Succession</a:t>
            </a:r>
          </a:p>
        </p:txBody>
      </p:sp>
      <p:pic>
        <p:nvPicPr>
          <p:cNvPr id="3" name="Picture 2">
            <a:extLst>
              <a:ext uri="{FF2B5EF4-FFF2-40B4-BE49-F238E27FC236}">
                <a16:creationId xmlns:a16="http://schemas.microsoft.com/office/drawing/2014/main" id="{0B987999-F065-44DF-5C73-C27EDEB4DC2D}"/>
              </a:ext>
            </a:extLst>
          </p:cNvPr>
          <p:cNvPicPr>
            <a:picLocks noChangeAspect="1"/>
          </p:cNvPicPr>
          <p:nvPr/>
        </p:nvPicPr>
        <p:blipFill>
          <a:blip r:embed="rId3"/>
          <a:stretch>
            <a:fillRect/>
          </a:stretch>
        </p:blipFill>
        <p:spPr>
          <a:xfrm>
            <a:off x="8799028" y="2007617"/>
            <a:ext cx="3392972" cy="4387361"/>
          </a:xfrm>
          <a:prstGeom prst="rect">
            <a:avLst/>
          </a:prstGeom>
        </p:spPr>
      </p:pic>
    </p:spTree>
    <p:extLst>
      <p:ext uri="{BB962C8B-B14F-4D97-AF65-F5344CB8AC3E}">
        <p14:creationId xmlns:p14="http://schemas.microsoft.com/office/powerpoint/2010/main" val="4103550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0EE0-ED40-05DB-49F6-D5C31630B2C7}"/>
              </a:ext>
            </a:extLst>
          </p:cNvPr>
          <p:cNvSpPr>
            <a:spLocks noGrp="1"/>
          </p:cNvSpPr>
          <p:nvPr>
            <p:ph type="title"/>
          </p:nvPr>
        </p:nvSpPr>
        <p:spPr/>
        <p:txBody>
          <a:bodyPr/>
          <a:lstStyle/>
          <a:p>
            <a:r>
              <a:rPr lang="en-US" sz="4800" dirty="0"/>
              <a:t>Riparian Ecology</a:t>
            </a:r>
            <a:endParaRPr lang="en-CA" dirty="0"/>
          </a:p>
        </p:txBody>
      </p:sp>
      <p:pic>
        <p:nvPicPr>
          <p:cNvPr id="1026" name="Picture 2" descr="In pictures: Medicine Hat braces for flood peak - The Globe and Mail">
            <a:extLst>
              <a:ext uri="{FF2B5EF4-FFF2-40B4-BE49-F238E27FC236}">
                <a16:creationId xmlns:a16="http://schemas.microsoft.com/office/drawing/2014/main" id="{7C5AE2B7-36BA-3F0F-816D-AD086EC84A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97" y="2601375"/>
            <a:ext cx="3805538" cy="2519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731FDD-3F76-11AB-9F64-D954851E38E9}"/>
              </a:ext>
            </a:extLst>
          </p:cNvPr>
          <p:cNvSpPr txBox="1"/>
          <p:nvPr/>
        </p:nvSpPr>
        <p:spPr>
          <a:xfrm>
            <a:off x="1097280" y="5120641"/>
            <a:ext cx="1864998" cy="369332"/>
          </a:xfrm>
          <a:prstGeom prst="rect">
            <a:avLst/>
          </a:prstGeom>
          <a:noFill/>
        </p:spPr>
        <p:txBody>
          <a:bodyPr wrap="none" rtlCol="0">
            <a:spAutoFit/>
          </a:bodyPr>
          <a:lstStyle/>
          <a:p>
            <a:r>
              <a:rPr lang="en-US" dirty="0"/>
              <a:t>Large flood event</a:t>
            </a:r>
            <a:endParaRPr lang="en-CA" dirty="0"/>
          </a:p>
        </p:txBody>
      </p:sp>
      <p:pic>
        <p:nvPicPr>
          <p:cNvPr id="1028" name="Picture 4" descr="The Cottonwood Conundrum &amp; the Flood of 2011 - Big Muddy Speaker Series">
            <a:extLst>
              <a:ext uri="{FF2B5EF4-FFF2-40B4-BE49-F238E27FC236}">
                <a16:creationId xmlns:a16="http://schemas.microsoft.com/office/drawing/2014/main" id="{F17E430D-7022-C82D-F9A7-4F09A8922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193" y="2601376"/>
            <a:ext cx="3483040" cy="25192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CD74DD-592C-4F19-D847-A911ACBFFC14}"/>
              </a:ext>
            </a:extLst>
          </p:cNvPr>
          <p:cNvSpPr txBox="1"/>
          <p:nvPr/>
        </p:nvSpPr>
        <p:spPr>
          <a:xfrm>
            <a:off x="5000930" y="5118776"/>
            <a:ext cx="2629566" cy="369332"/>
          </a:xfrm>
          <a:prstGeom prst="rect">
            <a:avLst/>
          </a:prstGeom>
          <a:noFill/>
        </p:spPr>
        <p:txBody>
          <a:bodyPr wrap="none" rtlCol="0">
            <a:spAutoFit/>
          </a:bodyPr>
          <a:lstStyle/>
          <a:p>
            <a:r>
              <a:rPr lang="en-US" dirty="0"/>
              <a:t>Cottonwood regeneration</a:t>
            </a:r>
            <a:endParaRPr lang="en-CA" dirty="0"/>
          </a:p>
        </p:txBody>
      </p:sp>
      <p:pic>
        <p:nvPicPr>
          <p:cNvPr id="7" name="Picture 6" descr="A forest with many trees&#10;&#10;Description automatically generated">
            <a:extLst>
              <a:ext uri="{FF2B5EF4-FFF2-40B4-BE49-F238E27FC236}">
                <a16:creationId xmlns:a16="http://schemas.microsoft.com/office/drawing/2014/main" id="{A4F255A6-5EA3-07C2-BB35-433FE09F6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6552" y="1737360"/>
            <a:ext cx="3135086" cy="4180114"/>
          </a:xfrm>
          <a:prstGeom prst="rect">
            <a:avLst/>
          </a:prstGeom>
        </p:spPr>
      </p:pic>
      <p:sp>
        <p:nvSpPr>
          <p:cNvPr id="8" name="TextBox 7">
            <a:extLst>
              <a:ext uri="{FF2B5EF4-FFF2-40B4-BE49-F238E27FC236}">
                <a16:creationId xmlns:a16="http://schemas.microsoft.com/office/drawing/2014/main" id="{9AA3725A-AE1E-2CF7-AED7-B24C4BAF048F}"/>
              </a:ext>
            </a:extLst>
          </p:cNvPr>
          <p:cNvSpPr txBox="1"/>
          <p:nvPr/>
        </p:nvSpPr>
        <p:spPr>
          <a:xfrm>
            <a:off x="8440821" y="5917474"/>
            <a:ext cx="3759747" cy="369332"/>
          </a:xfrm>
          <a:prstGeom prst="rect">
            <a:avLst/>
          </a:prstGeom>
          <a:noFill/>
        </p:spPr>
        <p:txBody>
          <a:bodyPr wrap="none" rtlCol="0">
            <a:spAutoFit/>
          </a:bodyPr>
          <a:lstStyle/>
          <a:p>
            <a:r>
              <a:rPr lang="en-US" dirty="0"/>
              <a:t>Cottonwood mixed shrub understory</a:t>
            </a:r>
            <a:endParaRPr lang="en-CA" dirty="0"/>
          </a:p>
        </p:txBody>
      </p:sp>
      <p:sp>
        <p:nvSpPr>
          <p:cNvPr id="9" name="Arrow: Right 8">
            <a:extLst>
              <a:ext uri="{FF2B5EF4-FFF2-40B4-BE49-F238E27FC236}">
                <a16:creationId xmlns:a16="http://schemas.microsoft.com/office/drawing/2014/main" id="{9B8FC0D9-A8F9-1A48-5C40-8962BC5E95BB}"/>
              </a:ext>
            </a:extLst>
          </p:cNvPr>
          <p:cNvSpPr/>
          <p:nvPr/>
        </p:nvSpPr>
        <p:spPr>
          <a:xfrm>
            <a:off x="3926558" y="3521023"/>
            <a:ext cx="599352" cy="4198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Right 9">
            <a:extLst>
              <a:ext uri="{FF2B5EF4-FFF2-40B4-BE49-F238E27FC236}">
                <a16:creationId xmlns:a16="http://schemas.microsoft.com/office/drawing/2014/main" id="{7999F543-6EBA-38A7-E829-CDE8812EBE17}"/>
              </a:ext>
            </a:extLst>
          </p:cNvPr>
          <p:cNvSpPr/>
          <p:nvPr/>
        </p:nvSpPr>
        <p:spPr>
          <a:xfrm>
            <a:off x="8111858" y="3521023"/>
            <a:ext cx="599352" cy="4198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D7DD140B-2EFE-2940-4C9D-00E148F5A030}"/>
              </a:ext>
            </a:extLst>
          </p:cNvPr>
          <p:cNvSpPr txBox="1"/>
          <p:nvPr/>
        </p:nvSpPr>
        <p:spPr>
          <a:xfrm>
            <a:off x="1630983" y="2232043"/>
            <a:ext cx="797591" cy="369332"/>
          </a:xfrm>
          <a:prstGeom prst="rect">
            <a:avLst/>
          </a:prstGeom>
          <a:noFill/>
        </p:spPr>
        <p:txBody>
          <a:bodyPr wrap="none" rtlCol="0">
            <a:spAutoFit/>
          </a:bodyPr>
          <a:lstStyle/>
          <a:p>
            <a:r>
              <a:rPr lang="en-US" dirty="0"/>
              <a:t>Year 0</a:t>
            </a:r>
            <a:endParaRPr lang="en-CA" dirty="0"/>
          </a:p>
        </p:txBody>
      </p:sp>
      <p:sp>
        <p:nvSpPr>
          <p:cNvPr id="12" name="TextBox 11">
            <a:extLst>
              <a:ext uri="{FF2B5EF4-FFF2-40B4-BE49-F238E27FC236}">
                <a16:creationId xmlns:a16="http://schemas.microsoft.com/office/drawing/2014/main" id="{ABC7DAEE-9BFD-7896-6CA1-B7E05D1BE5A0}"/>
              </a:ext>
            </a:extLst>
          </p:cNvPr>
          <p:cNvSpPr txBox="1"/>
          <p:nvPr/>
        </p:nvSpPr>
        <p:spPr>
          <a:xfrm>
            <a:off x="9601220" y="1368028"/>
            <a:ext cx="1795235" cy="369332"/>
          </a:xfrm>
          <a:prstGeom prst="rect">
            <a:avLst/>
          </a:prstGeom>
          <a:noFill/>
        </p:spPr>
        <p:txBody>
          <a:bodyPr wrap="none" rtlCol="0">
            <a:spAutoFit/>
          </a:bodyPr>
          <a:lstStyle/>
          <a:p>
            <a:r>
              <a:rPr lang="en-US" dirty="0"/>
              <a:t>Year 20-100 ???</a:t>
            </a:r>
            <a:endParaRPr lang="en-CA" dirty="0"/>
          </a:p>
        </p:txBody>
      </p:sp>
      <p:sp>
        <p:nvSpPr>
          <p:cNvPr id="3" name="TextBox 2">
            <a:extLst>
              <a:ext uri="{FF2B5EF4-FFF2-40B4-BE49-F238E27FC236}">
                <a16:creationId xmlns:a16="http://schemas.microsoft.com/office/drawing/2014/main" id="{E1081D17-7179-A37E-5B81-DAC2B8033FEF}"/>
              </a:ext>
            </a:extLst>
          </p:cNvPr>
          <p:cNvSpPr txBox="1"/>
          <p:nvPr/>
        </p:nvSpPr>
        <p:spPr>
          <a:xfrm>
            <a:off x="5727684" y="2232043"/>
            <a:ext cx="797591" cy="369332"/>
          </a:xfrm>
          <a:prstGeom prst="rect">
            <a:avLst/>
          </a:prstGeom>
          <a:noFill/>
        </p:spPr>
        <p:txBody>
          <a:bodyPr wrap="none" rtlCol="0">
            <a:spAutoFit/>
          </a:bodyPr>
          <a:lstStyle/>
          <a:p>
            <a:r>
              <a:rPr lang="en-US" dirty="0"/>
              <a:t>Year 1</a:t>
            </a:r>
            <a:endParaRPr lang="en-CA" dirty="0"/>
          </a:p>
        </p:txBody>
      </p:sp>
    </p:spTree>
    <p:extLst>
      <p:ext uri="{BB962C8B-B14F-4D97-AF65-F5344CB8AC3E}">
        <p14:creationId xmlns:p14="http://schemas.microsoft.com/office/powerpoint/2010/main" val="3786568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F134-4817-D0DB-BE81-2024DBE88EC5}"/>
              </a:ext>
            </a:extLst>
          </p:cNvPr>
          <p:cNvSpPr>
            <a:spLocks noGrp="1"/>
          </p:cNvSpPr>
          <p:nvPr>
            <p:ph type="title"/>
          </p:nvPr>
        </p:nvSpPr>
        <p:spPr/>
        <p:txBody>
          <a:bodyPr/>
          <a:lstStyle/>
          <a:p>
            <a:r>
              <a:rPr lang="en-US" sz="4800" dirty="0"/>
              <a:t>Riparian Ecology</a:t>
            </a:r>
            <a:endParaRPr lang="en-CA" dirty="0"/>
          </a:p>
        </p:txBody>
      </p:sp>
      <p:pic>
        <p:nvPicPr>
          <p:cNvPr id="9" name="Picture 8">
            <a:extLst>
              <a:ext uri="{FF2B5EF4-FFF2-40B4-BE49-F238E27FC236}">
                <a16:creationId xmlns:a16="http://schemas.microsoft.com/office/drawing/2014/main" id="{5BD435E9-6B04-BEF3-E47B-7A96FCA47673}"/>
              </a:ext>
            </a:extLst>
          </p:cNvPr>
          <p:cNvPicPr>
            <a:picLocks noChangeAspect="1"/>
          </p:cNvPicPr>
          <p:nvPr/>
        </p:nvPicPr>
        <p:blipFill>
          <a:blip r:embed="rId2"/>
          <a:stretch>
            <a:fillRect/>
          </a:stretch>
        </p:blipFill>
        <p:spPr>
          <a:xfrm>
            <a:off x="158621" y="2108201"/>
            <a:ext cx="6734175" cy="2743750"/>
          </a:xfrm>
          <a:prstGeom prst="rect">
            <a:avLst/>
          </a:prstGeom>
        </p:spPr>
      </p:pic>
      <p:sp>
        <p:nvSpPr>
          <p:cNvPr id="10" name="Arrow: Curved Up 9">
            <a:extLst>
              <a:ext uri="{FF2B5EF4-FFF2-40B4-BE49-F238E27FC236}">
                <a16:creationId xmlns:a16="http://schemas.microsoft.com/office/drawing/2014/main" id="{6FB78CA6-B0C3-E7D2-3D76-861B78B0214B}"/>
              </a:ext>
            </a:extLst>
          </p:cNvPr>
          <p:cNvSpPr/>
          <p:nvPr/>
        </p:nvSpPr>
        <p:spPr>
          <a:xfrm flipH="1">
            <a:off x="1183724" y="4851951"/>
            <a:ext cx="4683968" cy="1129105"/>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Arrow: Right 10">
            <a:extLst>
              <a:ext uri="{FF2B5EF4-FFF2-40B4-BE49-F238E27FC236}">
                <a16:creationId xmlns:a16="http://schemas.microsoft.com/office/drawing/2014/main" id="{216BC02F-7B01-0B26-B521-3CC0617B4C22}"/>
              </a:ext>
            </a:extLst>
          </p:cNvPr>
          <p:cNvSpPr/>
          <p:nvPr/>
        </p:nvSpPr>
        <p:spPr>
          <a:xfrm>
            <a:off x="6892796" y="3307702"/>
            <a:ext cx="329098" cy="2425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descr="A tree in the woods&#10;&#10;Description automatically generated">
            <a:extLst>
              <a:ext uri="{FF2B5EF4-FFF2-40B4-BE49-F238E27FC236}">
                <a16:creationId xmlns:a16="http://schemas.microsoft.com/office/drawing/2014/main" id="{4B935AEE-85CA-3CEE-7383-172D3E601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395" y="1977396"/>
            <a:ext cx="2862401" cy="3816534"/>
          </a:xfrm>
          <a:prstGeom prst="rect">
            <a:avLst/>
          </a:prstGeom>
        </p:spPr>
      </p:pic>
      <p:sp>
        <p:nvSpPr>
          <p:cNvPr id="16" name="TextBox 15">
            <a:extLst>
              <a:ext uri="{FF2B5EF4-FFF2-40B4-BE49-F238E27FC236}">
                <a16:creationId xmlns:a16="http://schemas.microsoft.com/office/drawing/2014/main" id="{D859E06D-4D04-BB98-D558-4057725ED27B}"/>
              </a:ext>
            </a:extLst>
          </p:cNvPr>
          <p:cNvSpPr txBox="1"/>
          <p:nvPr/>
        </p:nvSpPr>
        <p:spPr>
          <a:xfrm>
            <a:off x="8947714" y="5793930"/>
            <a:ext cx="3244286" cy="307777"/>
          </a:xfrm>
          <a:prstGeom prst="rect">
            <a:avLst/>
          </a:prstGeom>
          <a:noFill/>
        </p:spPr>
        <p:txBody>
          <a:bodyPr wrap="none" rtlCol="0">
            <a:spAutoFit/>
          </a:bodyPr>
          <a:lstStyle/>
          <a:p>
            <a:r>
              <a:rPr lang="en-US" sz="1400" dirty="0"/>
              <a:t>Manitoba Maple mixed shrub understory</a:t>
            </a:r>
            <a:endParaRPr lang="en-CA" sz="1400" dirty="0"/>
          </a:p>
        </p:txBody>
      </p:sp>
      <p:sp>
        <p:nvSpPr>
          <p:cNvPr id="18" name="TextBox 17">
            <a:extLst>
              <a:ext uri="{FF2B5EF4-FFF2-40B4-BE49-F238E27FC236}">
                <a16:creationId xmlns:a16="http://schemas.microsoft.com/office/drawing/2014/main" id="{FC23F6E2-7C29-59B3-AF83-7B81F245FDF4}"/>
              </a:ext>
            </a:extLst>
          </p:cNvPr>
          <p:cNvSpPr txBox="1"/>
          <p:nvPr/>
        </p:nvSpPr>
        <p:spPr>
          <a:xfrm>
            <a:off x="1813380" y="2108201"/>
            <a:ext cx="1819729" cy="369332"/>
          </a:xfrm>
          <a:prstGeom prst="rect">
            <a:avLst/>
          </a:prstGeom>
          <a:noFill/>
        </p:spPr>
        <p:txBody>
          <a:bodyPr wrap="none" rtlCol="0">
            <a:spAutoFit/>
          </a:bodyPr>
          <a:lstStyle/>
          <a:p>
            <a:r>
              <a:rPr lang="en-US" dirty="0"/>
              <a:t>Early Succession</a:t>
            </a:r>
            <a:endParaRPr lang="en-CA" dirty="0"/>
          </a:p>
        </p:txBody>
      </p:sp>
      <p:sp>
        <p:nvSpPr>
          <p:cNvPr id="19" name="TextBox 18">
            <a:extLst>
              <a:ext uri="{FF2B5EF4-FFF2-40B4-BE49-F238E27FC236}">
                <a16:creationId xmlns:a16="http://schemas.microsoft.com/office/drawing/2014/main" id="{CD1D2AC3-1E8C-E9F4-960E-0A0A9A293C20}"/>
              </a:ext>
            </a:extLst>
          </p:cNvPr>
          <p:cNvSpPr txBox="1"/>
          <p:nvPr/>
        </p:nvSpPr>
        <p:spPr>
          <a:xfrm>
            <a:off x="9639963" y="1488046"/>
            <a:ext cx="1986441" cy="369332"/>
          </a:xfrm>
          <a:prstGeom prst="rect">
            <a:avLst/>
          </a:prstGeom>
          <a:noFill/>
        </p:spPr>
        <p:txBody>
          <a:bodyPr wrap="none" rtlCol="0">
            <a:spAutoFit/>
          </a:bodyPr>
          <a:lstStyle/>
          <a:p>
            <a:r>
              <a:rPr lang="en-US" dirty="0"/>
              <a:t>Climax Community</a:t>
            </a:r>
            <a:endParaRPr lang="en-CA" dirty="0"/>
          </a:p>
        </p:txBody>
      </p:sp>
      <p:sp>
        <p:nvSpPr>
          <p:cNvPr id="20" name="TextBox 19">
            <a:extLst>
              <a:ext uri="{FF2B5EF4-FFF2-40B4-BE49-F238E27FC236}">
                <a16:creationId xmlns:a16="http://schemas.microsoft.com/office/drawing/2014/main" id="{5783A53B-3D3F-3975-8812-2F897EB9D35F}"/>
              </a:ext>
            </a:extLst>
          </p:cNvPr>
          <p:cNvSpPr txBox="1"/>
          <p:nvPr/>
        </p:nvSpPr>
        <p:spPr>
          <a:xfrm>
            <a:off x="7221894" y="3105834"/>
            <a:ext cx="1470617" cy="646331"/>
          </a:xfrm>
          <a:prstGeom prst="rect">
            <a:avLst/>
          </a:prstGeom>
          <a:noFill/>
        </p:spPr>
        <p:txBody>
          <a:bodyPr wrap="square" rtlCol="0">
            <a:spAutoFit/>
          </a:bodyPr>
          <a:lstStyle/>
          <a:p>
            <a:pPr algn="ctr"/>
            <a:r>
              <a:rPr lang="en-US" dirty="0"/>
              <a:t>Cottonwoods die out</a:t>
            </a:r>
            <a:endParaRPr lang="en-CA" dirty="0"/>
          </a:p>
        </p:txBody>
      </p:sp>
      <p:sp>
        <p:nvSpPr>
          <p:cNvPr id="21" name="Arrow: Right 20">
            <a:extLst>
              <a:ext uri="{FF2B5EF4-FFF2-40B4-BE49-F238E27FC236}">
                <a16:creationId xmlns:a16="http://schemas.microsoft.com/office/drawing/2014/main" id="{CFFA23E1-623B-796D-60F5-D44598100B73}"/>
              </a:ext>
            </a:extLst>
          </p:cNvPr>
          <p:cNvSpPr/>
          <p:nvPr/>
        </p:nvSpPr>
        <p:spPr>
          <a:xfrm>
            <a:off x="8773630" y="3307701"/>
            <a:ext cx="329098" cy="2425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descr="Death - Free shapes icons">
            <a:extLst>
              <a:ext uri="{FF2B5EF4-FFF2-40B4-BE49-F238E27FC236}">
                <a16:creationId xmlns:a16="http://schemas.microsoft.com/office/drawing/2014/main" id="{6BDCF6FB-85F1-2510-7A4D-4E95FF2E21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7792" y="2190935"/>
            <a:ext cx="1000293" cy="100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6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spc="-52" dirty="0">
                <a:solidFill>
                  <a:schemeClr val="dk1">
                    <a:lumMod val="75000"/>
                    <a:lumOff val="25000"/>
                  </a:schemeClr>
                </a:solidFill>
                <a:latin typeface="Bookman Old Style"/>
              </a:rPr>
              <a:t>Ecological Modelling</a:t>
            </a:r>
            <a:endParaRPr lang="en-US" sz="4700" b="0" strike="noStrike" spc="-1" dirty="0">
              <a:solidFill>
                <a:srgbClr val="000000"/>
              </a:solidFill>
              <a:latin typeface="Arial"/>
            </a:endParaRPr>
          </a:p>
        </p:txBody>
      </p:sp>
      <p:pic>
        <p:nvPicPr>
          <p:cNvPr id="382" name="Picture 3"/>
          <p:cNvPicPr/>
          <p:nvPr/>
        </p:nvPicPr>
        <p:blipFill>
          <a:blip r:embed="rId2"/>
          <a:stretch/>
        </p:blipFill>
        <p:spPr>
          <a:xfrm>
            <a:off x="1316736" y="1991262"/>
            <a:ext cx="5717880" cy="4283640"/>
          </a:xfrm>
          <a:prstGeom prst="rect">
            <a:avLst/>
          </a:prstGeom>
          <a:ln w="0">
            <a:noFill/>
          </a:ln>
        </p:spPr>
      </p:pic>
      <p:pic>
        <p:nvPicPr>
          <p:cNvPr id="5" name="Picture 4">
            <a:extLst>
              <a:ext uri="{FF2B5EF4-FFF2-40B4-BE49-F238E27FC236}">
                <a16:creationId xmlns:a16="http://schemas.microsoft.com/office/drawing/2014/main" id="{5B7AB745-FA4F-9D50-E056-6BA177CA912B}"/>
              </a:ext>
            </a:extLst>
          </p:cNvPr>
          <p:cNvPicPr>
            <a:picLocks noChangeAspect="1"/>
          </p:cNvPicPr>
          <p:nvPr/>
        </p:nvPicPr>
        <p:blipFill>
          <a:blip r:embed="rId3"/>
          <a:stretch>
            <a:fillRect/>
          </a:stretch>
        </p:blipFill>
        <p:spPr>
          <a:xfrm>
            <a:off x="8267738" y="1904070"/>
            <a:ext cx="3373425" cy="4370832"/>
          </a:xfrm>
          <a:prstGeom prst="rect">
            <a:avLst/>
          </a:prstGeom>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838080" y="365040"/>
            <a:ext cx="10514520" cy="1324440"/>
          </a:xfrm>
          <a:prstGeom prst="rect">
            <a:avLst/>
          </a:prstGeom>
          <a:noFill/>
          <a:ln w="0">
            <a:noFill/>
          </a:ln>
        </p:spPr>
        <p:txBody>
          <a:bodyPr lIns="91440" tIns="45720" rIns="91440" bIns="45720" anchor="ctr">
            <a:noAutofit/>
          </a:bodyPr>
          <a:lstStyle/>
          <a:p>
            <a:pPr indent="0" defTabSz="914400">
              <a:lnSpc>
                <a:spcPct val="90000"/>
              </a:lnSpc>
              <a:buNone/>
              <a:tabLst>
                <a:tab pos="0" algn="l"/>
              </a:tabLst>
            </a:pPr>
            <a:r>
              <a:rPr lang="en-US" sz="4400" b="0" strike="noStrike" spc="-1">
                <a:solidFill>
                  <a:schemeClr val="dk1"/>
                </a:solidFill>
                <a:latin typeface="Calibri Light"/>
              </a:rPr>
              <a:t>Climate &amp; Climate Change</a:t>
            </a:r>
            <a:endParaRPr lang="en-US" sz="4400" b="0" strike="noStrike" spc="-1">
              <a:solidFill>
                <a:srgbClr val="000000"/>
              </a:solidFill>
              <a:latin typeface="Arial"/>
            </a:endParaRPr>
          </a:p>
        </p:txBody>
      </p:sp>
      <p:pic>
        <p:nvPicPr>
          <p:cNvPr id="3" name="Picture 2">
            <a:extLst>
              <a:ext uri="{FF2B5EF4-FFF2-40B4-BE49-F238E27FC236}">
                <a16:creationId xmlns:a16="http://schemas.microsoft.com/office/drawing/2014/main" id="{E76A822E-C277-7DDD-FF6A-EEB7736E1BC7}"/>
              </a:ext>
            </a:extLst>
          </p:cNvPr>
          <p:cNvPicPr>
            <a:picLocks noChangeAspect="1"/>
          </p:cNvPicPr>
          <p:nvPr/>
        </p:nvPicPr>
        <p:blipFill>
          <a:blip r:embed="rId2"/>
          <a:stretch>
            <a:fillRect/>
          </a:stretch>
        </p:blipFill>
        <p:spPr>
          <a:xfrm>
            <a:off x="73150" y="1310894"/>
            <a:ext cx="5545269" cy="2081077"/>
          </a:xfrm>
          <a:prstGeom prst="rect">
            <a:avLst/>
          </a:prstGeom>
        </p:spPr>
      </p:pic>
      <p:sp>
        <p:nvSpPr>
          <p:cNvPr id="4" name="TextBox 3">
            <a:extLst>
              <a:ext uri="{FF2B5EF4-FFF2-40B4-BE49-F238E27FC236}">
                <a16:creationId xmlns:a16="http://schemas.microsoft.com/office/drawing/2014/main" id="{F285AA2E-05F1-DA71-21E6-91AD6A5312B0}"/>
              </a:ext>
            </a:extLst>
          </p:cNvPr>
          <p:cNvSpPr txBox="1"/>
          <p:nvPr/>
        </p:nvSpPr>
        <p:spPr>
          <a:xfrm rot="10800000" flipV="1">
            <a:off x="73151" y="4632798"/>
            <a:ext cx="5660136" cy="1477328"/>
          </a:xfrm>
          <a:prstGeom prst="rect">
            <a:avLst/>
          </a:prstGeom>
          <a:noFill/>
        </p:spPr>
        <p:txBody>
          <a:bodyPr wrap="square" rtlCol="0">
            <a:spAutoFit/>
          </a:bodyPr>
          <a:lstStyle/>
          <a:p>
            <a:r>
              <a:rPr lang="en-US" b="0" i="0" dirty="0">
                <a:solidFill>
                  <a:srgbClr val="333333"/>
                </a:solidFill>
                <a:effectLst/>
                <a:latin typeface="PT Serif" panose="020F0502020204030204" pitchFamily="18" charset="0"/>
              </a:rPr>
              <a:t>The GMST-CO</a:t>
            </a:r>
            <a:r>
              <a:rPr lang="en-US" b="0" i="0" baseline="-25000" dirty="0">
                <a:solidFill>
                  <a:srgbClr val="333333"/>
                </a:solidFill>
                <a:effectLst/>
                <a:latin typeface="PT Serif" panose="020F0502020204030204" pitchFamily="18" charset="0"/>
              </a:rPr>
              <a:t>2</a:t>
            </a:r>
            <a:r>
              <a:rPr lang="en-US" b="0" i="0" dirty="0">
                <a:solidFill>
                  <a:srgbClr val="333333"/>
                </a:solidFill>
                <a:effectLst/>
                <a:latin typeface="PT Serif" panose="020F0502020204030204" pitchFamily="18" charset="0"/>
              </a:rPr>
              <a:t> relationship indicates a notably constant “apparent” Earth system sensitivity (i.e., </a:t>
            </a:r>
            <a:r>
              <a:rPr lang="en-US" b="1" i="0" dirty="0">
                <a:solidFill>
                  <a:srgbClr val="333333"/>
                </a:solidFill>
                <a:effectLst/>
                <a:latin typeface="PT Serif" panose="020F0502020204030204" pitchFamily="18" charset="0"/>
              </a:rPr>
              <a:t>the temperature response to a doubling of CO</a:t>
            </a:r>
            <a:r>
              <a:rPr lang="en-US" b="1" i="0" baseline="-25000" dirty="0">
                <a:solidFill>
                  <a:srgbClr val="333333"/>
                </a:solidFill>
                <a:effectLst/>
                <a:latin typeface="PT Serif" panose="020F0502020204030204" pitchFamily="18" charset="0"/>
              </a:rPr>
              <a:t>2</a:t>
            </a:r>
            <a:r>
              <a:rPr lang="en-US" b="1" i="0" dirty="0">
                <a:solidFill>
                  <a:srgbClr val="333333"/>
                </a:solidFill>
                <a:effectLst/>
                <a:latin typeface="PT Serif" panose="020F0502020204030204" pitchFamily="18" charset="0"/>
              </a:rPr>
              <a:t>, including fast and slow feedbacks) of ∼8°C, with no detectable dependence on whether the climate is warm or cold</a:t>
            </a:r>
            <a:r>
              <a:rPr lang="en-US" b="0" i="0" dirty="0">
                <a:solidFill>
                  <a:srgbClr val="333333"/>
                </a:solidFill>
                <a:effectLst/>
                <a:latin typeface="PT Serif" panose="020F0502020204030204" pitchFamily="18" charset="0"/>
              </a:rPr>
              <a:t>.</a:t>
            </a:r>
            <a:endParaRPr lang="en-CA" dirty="0"/>
          </a:p>
        </p:txBody>
      </p:sp>
      <p:pic>
        <p:nvPicPr>
          <p:cNvPr id="8" name="Picture 7">
            <a:extLst>
              <a:ext uri="{FF2B5EF4-FFF2-40B4-BE49-F238E27FC236}">
                <a16:creationId xmlns:a16="http://schemas.microsoft.com/office/drawing/2014/main" id="{716F3494-3FEA-D3DD-D4A2-D58C72A99A95}"/>
              </a:ext>
            </a:extLst>
          </p:cNvPr>
          <p:cNvPicPr>
            <a:picLocks noChangeAspect="1"/>
          </p:cNvPicPr>
          <p:nvPr/>
        </p:nvPicPr>
        <p:blipFill>
          <a:blip r:embed="rId3"/>
          <a:stretch>
            <a:fillRect/>
          </a:stretch>
        </p:blipFill>
        <p:spPr>
          <a:xfrm>
            <a:off x="7009039" y="1310894"/>
            <a:ext cx="5108491" cy="3330928"/>
          </a:xfrm>
          <a:prstGeom prst="rect">
            <a:avLst/>
          </a:prstGeom>
        </p:spPr>
      </p:pic>
      <p:sp>
        <p:nvSpPr>
          <p:cNvPr id="10" name="TextBox 9">
            <a:extLst>
              <a:ext uri="{FF2B5EF4-FFF2-40B4-BE49-F238E27FC236}">
                <a16:creationId xmlns:a16="http://schemas.microsoft.com/office/drawing/2014/main" id="{646350AB-B369-078E-C733-4AEAB74B77E6}"/>
              </a:ext>
            </a:extLst>
          </p:cNvPr>
          <p:cNvSpPr txBox="1"/>
          <p:nvPr/>
        </p:nvSpPr>
        <p:spPr>
          <a:xfrm>
            <a:off x="6097524" y="4728704"/>
            <a:ext cx="6094476" cy="2031325"/>
          </a:xfrm>
          <a:prstGeom prst="rect">
            <a:avLst/>
          </a:prstGeom>
          <a:noFill/>
        </p:spPr>
        <p:txBody>
          <a:bodyPr wrap="square">
            <a:spAutoFit/>
          </a:bodyPr>
          <a:lstStyle/>
          <a:p>
            <a:r>
              <a:rPr lang="en-US" dirty="0">
                <a:solidFill>
                  <a:srgbClr val="333333"/>
                </a:solidFill>
                <a:latin typeface="PT Serif" panose="020A0603040505020204" pitchFamily="18" charset="0"/>
              </a:rPr>
              <a:t>“</a:t>
            </a:r>
            <a:r>
              <a:rPr lang="en-US" b="0" i="0" dirty="0">
                <a:solidFill>
                  <a:srgbClr val="333333"/>
                </a:solidFill>
                <a:effectLst/>
                <a:latin typeface="PT Serif" panose="020A0603040505020204" pitchFamily="18" charset="0"/>
              </a:rPr>
              <a:t>EPFL climate scientists find that roughly a third of the models are not doing a good job at reproducing existing sea surface temperature data, a third of them are robust and are not particularly sensitive to carbon emissions, and the </a:t>
            </a:r>
            <a:r>
              <a:rPr lang="en-US" b="1" i="0" dirty="0">
                <a:solidFill>
                  <a:srgbClr val="333333"/>
                </a:solidFill>
                <a:effectLst/>
                <a:latin typeface="PT Serif" panose="020A0603040505020204" pitchFamily="18" charset="0"/>
              </a:rPr>
              <a:t>other third are also robust but predict a particularly hot future for the planet due to high sensitivity to carbon emissions.”</a:t>
            </a:r>
            <a:endParaRPr lang="en-CA" b="1" dirty="0">
              <a:latin typeface="PT Serif" panose="020A0603040505020204" pitchFamily="18" charset="0"/>
            </a:endParaRPr>
          </a:p>
        </p:txBody>
      </p:sp>
      <p:sp>
        <p:nvSpPr>
          <p:cNvPr id="11" name="Oval 10">
            <a:extLst>
              <a:ext uri="{FF2B5EF4-FFF2-40B4-BE49-F238E27FC236}">
                <a16:creationId xmlns:a16="http://schemas.microsoft.com/office/drawing/2014/main" id="{F9569C6F-DC61-C8E0-3A16-3D9C7090701E}"/>
              </a:ext>
            </a:extLst>
          </p:cNvPr>
          <p:cNvSpPr/>
          <p:nvPr/>
        </p:nvSpPr>
        <p:spPr>
          <a:xfrm>
            <a:off x="0" y="4336004"/>
            <a:ext cx="6135626" cy="2422204"/>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8095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124C9F-8551-6E41-0985-0D347960E07A}"/>
              </a:ext>
            </a:extLst>
          </p:cNvPr>
          <p:cNvSpPr txBox="1"/>
          <p:nvPr/>
        </p:nvSpPr>
        <p:spPr>
          <a:xfrm>
            <a:off x="6236208" y="2788920"/>
            <a:ext cx="5407827" cy="369332"/>
          </a:xfrm>
          <a:prstGeom prst="rect">
            <a:avLst/>
          </a:prstGeom>
          <a:noFill/>
        </p:spPr>
        <p:txBody>
          <a:bodyPr wrap="none" rtlCol="0">
            <a:spAutoFit/>
          </a:bodyPr>
          <a:lstStyle/>
          <a:p>
            <a:r>
              <a:rPr lang="en-CA" dirty="0"/>
              <a:t>LiDAR Cross-section of diverse cottonwood understory</a:t>
            </a:r>
          </a:p>
        </p:txBody>
      </p:sp>
      <p:sp>
        <p:nvSpPr>
          <p:cNvPr id="38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spc="-52" dirty="0">
                <a:solidFill>
                  <a:schemeClr val="dk1">
                    <a:lumMod val="75000"/>
                    <a:lumOff val="25000"/>
                  </a:schemeClr>
                </a:solidFill>
                <a:latin typeface="Bookman Old Style"/>
              </a:rPr>
              <a:t>Ecological Modelling</a:t>
            </a:r>
            <a:endParaRPr lang="en-US" sz="4700" b="0" strike="noStrike" spc="-1" dirty="0">
              <a:solidFill>
                <a:srgbClr val="000000"/>
              </a:solidFill>
              <a:latin typeface="Arial"/>
            </a:endParaRPr>
          </a:p>
        </p:txBody>
      </p:sp>
      <p:pic>
        <p:nvPicPr>
          <p:cNvPr id="382" name="Picture 3"/>
          <p:cNvPicPr/>
          <p:nvPr/>
        </p:nvPicPr>
        <p:blipFill>
          <a:blip r:embed="rId2"/>
          <a:stretch/>
        </p:blipFill>
        <p:spPr>
          <a:xfrm>
            <a:off x="0" y="2091846"/>
            <a:ext cx="5717880" cy="4283640"/>
          </a:xfrm>
          <a:prstGeom prst="rect">
            <a:avLst/>
          </a:prstGeom>
          <a:ln w="0">
            <a:noFill/>
          </a:ln>
        </p:spPr>
      </p:pic>
      <p:pic>
        <p:nvPicPr>
          <p:cNvPr id="3" name="Picture 2">
            <a:extLst>
              <a:ext uri="{FF2B5EF4-FFF2-40B4-BE49-F238E27FC236}">
                <a16:creationId xmlns:a16="http://schemas.microsoft.com/office/drawing/2014/main" id="{34C065ED-07E0-F76D-3AEA-94EAA204D2FD}"/>
              </a:ext>
            </a:extLst>
          </p:cNvPr>
          <p:cNvPicPr>
            <a:picLocks noChangeAspect="1"/>
          </p:cNvPicPr>
          <p:nvPr/>
        </p:nvPicPr>
        <p:blipFill>
          <a:blip r:embed="rId3"/>
          <a:stretch>
            <a:fillRect/>
          </a:stretch>
        </p:blipFill>
        <p:spPr>
          <a:xfrm>
            <a:off x="5782575" y="3227832"/>
            <a:ext cx="6169856" cy="3020658"/>
          </a:xfrm>
          <a:prstGeom prst="rect">
            <a:avLst/>
          </a:prstGeom>
        </p:spPr>
      </p:pic>
      <p:sp>
        <p:nvSpPr>
          <p:cNvPr id="4" name="Oval 3">
            <a:extLst>
              <a:ext uri="{FF2B5EF4-FFF2-40B4-BE49-F238E27FC236}">
                <a16:creationId xmlns:a16="http://schemas.microsoft.com/office/drawing/2014/main" id="{D4B18EC8-B520-982A-D746-9A66D0EAA8CA}"/>
              </a:ext>
            </a:extLst>
          </p:cNvPr>
          <p:cNvSpPr/>
          <p:nvPr/>
        </p:nvSpPr>
        <p:spPr>
          <a:xfrm>
            <a:off x="475676" y="5596128"/>
            <a:ext cx="1490284" cy="541397"/>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path through a forest&#10;&#10;Description automatically generated">
            <a:extLst>
              <a:ext uri="{FF2B5EF4-FFF2-40B4-BE49-F238E27FC236}">
                <a16:creationId xmlns:a16="http://schemas.microsoft.com/office/drawing/2014/main" id="{F2D1DE2F-60FE-942C-1CB0-4A18C52765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2208" y="1964669"/>
            <a:ext cx="3669792" cy="4893332"/>
          </a:xfrm>
          <a:prstGeom prst="rect">
            <a:avLst/>
          </a:prstGeom>
          <a:noFill/>
          <a:ln>
            <a:noFill/>
          </a:ln>
        </p:spPr>
      </p:pic>
    </p:spTree>
    <p:extLst>
      <p:ext uri="{BB962C8B-B14F-4D97-AF65-F5344CB8AC3E}">
        <p14:creationId xmlns:p14="http://schemas.microsoft.com/office/powerpoint/2010/main" val="23570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70804B-DB77-174D-A532-1EBDD8F2393D}"/>
              </a:ext>
            </a:extLst>
          </p:cNvPr>
          <p:cNvSpPr txBox="1"/>
          <p:nvPr/>
        </p:nvSpPr>
        <p:spPr>
          <a:xfrm>
            <a:off x="6125580" y="2357696"/>
            <a:ext cx="5835828" cy="369332"/>
          </a:xfrm>
          <a:prstGeom prst="rect">
            <a:avLst/>
          </a:prstGeom>
          <a:noFill/>
        </p:spPr>
        <p:txBody>
          <a:bodyPr wrap="none" rtlCol="0">
            <a:spAutoFit/>
          </a:bodyPr>
          <a:lstStyle/>
          <a:p>
            <a:r>
              <a:rPr lang="en-CA" dirty="0"/>
              <a:t>LiDAR Cross-section of non-diverse cottonwood understory</a:t>
            </a:r>
          </a:p>
        </p:txBody>
      </p:sp>
      <p:sp>
        <p:nvSpPr>
          <p:cNvPr id="381"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spc="-52" dirty="0">
                <a:solidFill>
                  <a:schemeClr val="dk1">
                    <a:lumMod val="75000"/>
                    <a:lumOff val="25000"/>
                  </a:schemeClr>
                </a:solidFill>
                <a:latin typeface="Bookman Old Style"/>
              </a:rPr>
              <a:t>Ecological Modelling</a:t>
            </a:r>
            <a:endParaRPr lang="en-US" sz="4700" b="0" strike="noStrike" spc="-1" dirty="0">
              <a:solidFill>
                <a:srgbClr val="000000"/>
              </a:solidFill>
              <a:latin typeface="Arial"/>
            </a:endParaRPr>
          </a:p>
        </p:txBody>
      </p:sp>
      <p:pic>
        <p:nvPicPr>
          <p:cNvPr id="382" name="Picture 3"/>
          <p:cNvPicPr/>
          <p:nvPr/>
        </p:nvPicPr>
        <p:blipFill>
          <a:blip r:embed="rId2"/>
          <a:stretch/>
        </p:blipFill>
        <p:spPr>
          <a:xfrm>
            <a:off x="0" y="2091846"/>
            <a:ext cx="5717880" cy="4283640"/>
          </a:xfrm>
          <a:prstGeom prst="rect">
            <a:avLst/>
          </a:prstGeom>
          <a:ln w="0">
            <a:noFill/>
          </a:ln>
        </p:spPr>
      </p:pic>
      <p:sp>
        <p:nvSpPr>
          <p:cNvPr id="4" name="Oval 3">
            <a:extLst>
              <a:ext uri="{FF2B5EF4-FFF2-40B4-BE49-F238E27FC236}">
                <a16:creationId xmlns:a16="http://schemas.microsoft.com/office/drawing/2014/main" id="{D4B18EC8-B520-982A-D746-9A66D0EAA8CA}"/>
              </a:ext>
            </a:extLst>
          </p:cNvPr>
          <p:cNvSpPr/>
          <p:nvPr/>
        </p:nvSpPr>
        <p:spPr>
          <a:xfrm>
            <a:off x="1097280" y="4489704"/>
            <a:ext cx="3035808" cy="914400"/>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8C43E1CB-375D-5162-34E0-BE634E5AB61C}"/>
              </a:ext>
            </a:extLst>
          </p:cNvPr>
          <p:cNvPicPr>
            <a:picLocks noChangeAspect="1"/>
          </p:cNvPicPr>
          <p:nvPr/>
        </p:nvPicPr>
        <p:blipFill>
          <a:blip r:embed="rId3"/>
          <a:stretch>
            <a:fillRect/>
          </a:stretch>
        </p:blipFill>
        <p:spPr>
          <a:xfrm>
            <a:off x="5717880" y="2898648"/>
            <a:ext cx="6474120" cy="3337561"/>
          </a:xfrm>
          <a:prstGeom prst="rect">
            <a:avLst/>
          </a:prstGeom>
        </p:spPr>
      </p:pic>
      <p:pic>
        <p:nvPicPr>
          <p:cNvPr id="6" name="Picture 5" descr="A group of trees in a field&#10;&#10;Description automatically generated">
            <a:extLst>
              <a:ext uri="{FF2B5EF4-FFF2-40B4-BE49-F238E27FC236}">
                <a16:creationId xmlns:a16="http://schemas.microsoft.com/office/drawing/2014/main" id="{FC79B948-059D-2FC0-1016-46F2B1FCC5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004816"/>
            <a:ext cx="5943600" cy="4457700"/>
          </a:xfrm>
          <a:prstGeom prst="rect">
            <a:avLst/>
          </a:prstGeom>
          <a:noFill/>
          <a:ln>
            <a:noFill/>
          </a:ln>
        </p:spPr>
      </p:pic>
    </p:spTree>
    <p:extLst>
      <p:ext uri="{BB962C8B-B14F-4D97-AF65-F5344CB8AC3E}">
        <p14:creationId xmlns:p14="http://schemas.microsoft.com/office/powerpoint/2010/main" val="405241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934-7BEF-272E-BFC2-E9EC4E926FBA}"/>
              </a:ext>
            </a:extLst>
          </p:cNvPr>
          <p:cNvSpPr>
            <a:spLocks noGrp="1"/>
          </p:cNvSpPr>
          <p:nvPr>
            <p:ph type="title"/>
          </p:nvPr>
        </p:nvSpPr>
        <p:spPr/>
        <p:txBody>
          <a:bodyPr/>
          <a:lstStyle/>
          <a:p>
            <a:r>
              <a:rPr lang="en-US" dirty="0"/>
              <a:t>Ecological Modelling</a:t>
            </a:r>
            <a:endParaRPr lang="en-CA" dirty="0"/>
          </a:p>
        </p:txBody>
      </p:sp>
      <p:pic>
        <p:nvPicPr>
          <p:cNvPr id="5" name="Picture 4">
            <a:extLst>
              <a:ext uri="{FF2B5EF4-FFF2-40B4-BE49-F238E27FC236}">
                <a16:creationId xmlns:a16="http://schemas.microsoft.com/office/drawing/2014/main" id="{D00C7177-610F-301F-E1A8-C6003AD3E4C3}"/>
              </a:ext>
            </a:extLst>
          </p:cNvPr>
          <p:cNvPicPr>
            <a:picLocks noChangeAspect="1"/>
          </p:cNvPicPr>
          <p:nvPr/>
        </p:nvPicPr>
        <p:blipFill>
          <a:blip r:embed="rId2"/>
          <a:stretch>
            <a:fillRect/>
          </a:stretch>
        </p:blipFill>
        <p:spPr>
          <a:xfrm>
            <a:off x="1395132" y="1955549"/>
            <a:ext cx="5719859" cy="4285495"/>
          </a:xfrm>
          <a:prstGeom prst="rect">
            <a:avLst/>
          </a:prstGeom>
        </p:spPr>
      </p:pic>
      <p:sp>
        <p:nvSpPr>
          <p:cNvPr id="6" name="Oval 5">
            <a:extLst>
              <a:ext uri="{FF2B5EF4-FFF2-40B4-BE49-F238E27FC236}">
                <a16:creationId xmlns:a16="http://schemas.microsoft.com/office/drawing/2014/main" id="{8E9FA549-D353-F18B-EA56-2EBBCBDD8C6D}"/>
              </a:ext>
            </a:extLst>
          </p:cNvPr>
          <p:cNvSpPr/>
          <p:nvPr/>
        </p:nvSpPr>
        <p:spPr>
          <a:xfrm>
            <a:off x="2725100" y="3429000"/>
            <a:ext cx="2697932" cy="1867277"/>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Researchers assess strategies to control growing urban deer population |  TribLIVE.com">
            <a:extLst>
              <a:ext uri="{FF2B5EF4-FFF2-40B4-BE49-F238E27FC236}">
                <a16:creationId xmlns:a16="http://schemas.microsoft.com/office/drawing/2014/main" id="{62C589B7-29BE-C21A-C746-DBB46D24D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7014" y="4481465"/>
            <a:ext cx="3071782" cy="1856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6A2517C-4B50-F917-65FE-8C8D78534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7013" y="2048669"/>
            <a:ext cx="3071781" cy="231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38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93652-B88F-E5D3-3469-EF078C0D9E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FD82D-1119-EA9A-33DF-7BC5D5EBB565}"/>
              </a:ext>
            </a:extLst>
          </p:cNvPr>
          <p:cNvSpPr>
            <a:spLocks noGrp="1"/>
          </p:cNvSpPr>
          <p:nvPr>
            <p:ph type="title"/>
          </p:nvPr>
        </p:nvSpPr>
        <p:spPr/>
        <p:txBody>
          <a:bodyPr/>
          <a:lstStyle/>
          <a:p>
            <a:r>
              <a:rPr lang="en-US" dirty="0"/>
              <a:t>Findings: Riparian Ecology</a:t>
            </a:r>
            <a:endParaRPr lang="en-CA" dirty="0"/>
          </a:p>
        </p:txBody>
      </p:sp>
      <p:graphicFrame>
        <p:nvGraphicFramePr>
          <p:cNvPr id="5" name="Chart 4">
            <a:extLst>
              <a:ext uri="{FF2B5EF4-FFF2-40B4-BE49-F238E27FC236}">
                <a16:creationId xmlns:a16="http://schemas.microsoft.com/office/drawing/2014/main" id="{0D4B6401-1766-F983-E756-D1D9B472F7E0}"/>
              </a:ext>
            </a:extLst>
          </p:cNvPr>
          <p:cNvGraphicFramePr/>
          <p:nvPr/>
        </p:nvGraphicFramePr>
        <p:xfrm>
          <a:off x="0" y="2380861"/>
          <a:ext cx="4267200" cy="304800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7587687D-47DE-0256-2183-051964D7009C}"/>
              </a:ext>
            </a:extLst>
          </p:cNvPr>
          <p:cNvPicPr>
            <a:picLocks noChangeAspect="1"/>
          </p:cNvPicPr>
          <p:nvPr/>
        </p:nvPicPr>
        <p:blipFill>
          <a:blip r:embed="rId3"/>
          <a:stretch>
            <a:fillRect/>
          </a:stretch>
        </p:blipFill>
        <p:spPr>
          <a:xfrm>
            <a:off x="0" y="1971810"/>
            <a:ext cx="6404048" cy="4347507"/>
          </a:xfrm>
          <a:prstGeom prst="rect">
            <a:avLst/>
          </a:prstGeom>
        </p:spPr>
      </p:pic>
      <p:pic>
        <p:nvPicPr>
          <p:cNvPr id="3" name="Picture 2">
            <a:extLst>
              <a:ext uri="{FF2B5EF4-FFF2-40B4-BE49-F238E27FC236}">
                <a16:creationId xmlns:a16="http://schemas.microsoft.com/office/drawing/2014/main" id="{FED2E14A-62C6-2BAE-9D16-6C3B8572975A}"/>
              </a:ext>
            </a:extLst>
          </p:cNvPr>
          <p:cNvPicPr>
            <a:picLocks noChangeAspect="1"/>
          </p:cNvPicPr>
          <p:nvPr/>
        </p:nvPicPr>
        <p:blipFill>
          <a:blip r:embed="rId4"/>
          <a:stretch>
            <a:fillRect/>
          </a:stretch>
        </p:blipFill>
        <p:spPr>
          <a:xfrm>
            <a:off x="6404047" y="2082297"/>
            <a:ext cx="5655159" cy="4237020"/>
          </a:xfrm>
          <a:prstGeom prst="rect">
            <a:avLst/>
          </a:prstGeom>
        </p:spPr>
      </p:pic>
      <p:sp>
        <p:nvSpPr>
          <p:cNvPr id="4" name="Oval 3">
            <a:extLst>
              <a:ext uri="{FF2B5EF4-FFF2-40B4-BE49-F238E27FC236}">
                <a16:creationId xmlns:a16="http://schemas.microsoft.com/office/drawing/2014/main" id="{4F4D7ECA-FA43-052F-F28C-58C1479EDD0D}"/>
              </a:ext>
            </a:extLst>
          </p:cNvPr>
          <p:cNvSpPr/>
          <p:nvPr/>
        </p:nvSpPr>
        <p:spPr>
          <a:xfrm>
            <a:off x="7849354" y="3666653"/>
            <a:ext cx="2480650" cy="73333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43D384A3-D781-84E2-7AE8-A3EE29248491}"/>
              </a:ext>
            </a:extLst>
          </p:cNvPr>
          <p:cNvSpPr/>
          <p:nvPr/>
        </p:nvSpPr>
        <p:spPr>
          <a:xfrm>
            <a:off x="306530" y="3904861"/>
            <a:ext cx="1729202" cy="73333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43636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p:cNvSpPr>
          <p:nvPr>
            <p:ph type="title"/>
          </p:nvPr>
        </p:nvSpPr>
        <p:spPr>
          <a:xfrm>
            <a:off x="1097280" y="286560"/>
            <a:ext cx="10057320" cy="144972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graphicFrame>
        <p:nvGraphicFramePr>
          <p:cNvPr id="474" name="Chart 4"/>
          <p:cNvGraphicFramePr/>
          <p:nvPr/>
        </p:nvGraphicFramePr>
        <p:xfrm>
          <a:off x="0" y="2381040"/>
          <a:ext cx="4266000" cy="3047040"/>
        </p:xfrm>
        <a:graphic>
          <a:graphicData uri="http://schemas.openxmlformats.org/drawingml/2006/chart">
            <c:chart xmlns:c="http://schemas.openxmlformats.org/drawingml/2006/chart" xmlns:r="http://schemas.openxmlformats.org/officeDocument/2006/relationships" r:id="rId2"/>
          </a:graphicData>
        </a:graphic>
      </p:graphicFrame>
      <p:pic>
        <p:nvPicPr>
          <p:cNvPr id="475" name="Picture 10"/>
          <p:cNvPicPr/>
          <p:nvPr/>
        </p:nvPicPr>
        <p:blipFill>
          <a:blip r:embed="rId3"/>
          <a:stretch/>
        </p:blipFill>
        <p:spPr>
          <a:xfrm>
            <a:off x="0" y="1953000"/>
            <a:ext cx="6318360" cy="4321800"/>
          </a:xfrm>
          <a:prstGeom prst="rect">
            <a:avLst/>
          </a:prstGeom>
          <a:ln w="0">
            <a:noFill/>
          </a:ln>
        </p:spPr>
      </p:pic>
      <p:pic>
        <p:nvPicPr>
          <p:cNvPr id="476" name="Picture 11"/>
          <p:cNvPicPr/>
          <p:nvPr/>
        </p:nvPicPr>
        <p:blipFill>
          <a:blip r:embed="rId4"/>
          <a:stretch/>
        </p:blipFill>
        <p:spPr>
          <a:xfrm>
            <a:off x="6404040" y="2082240"/>
            <a:ext cx="5654160" cy="4236120"/>
          </a:xfrm>
          <a:prstGeom prst="rect">
            <a:avLst/>
          </a:prstGeom>
          <a:ln w="0">
            <a:noFill/>
          </a:ln>
        </p:spPr>
      </p:pic>
      <p:sp>
        <p:nvSpPr>
          <p:cNvPr id="477" name="Oval 12"/>
          <p:cNvSpPr/>
          <p:nvPr/>
        </p:nvSpPr>
        <p:spPr>
          <a:xfrm>
            <a:off x="7849440" y="3666600"/>
            <a:ext cx="2479680" cy="732240"/>
          </a:xfrm>
          <a:prstGeom prst="ellipse">
            <a:avLst/>
          </a:prstGeom>
          <a:noFill/>
          <a:ln w="44450">
            <a:solidFill>
              <a:srgbClr val="FF0000"/>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CA" sz="1800" b="0" strike="noStrike" spc="-1">
              <a:solidFill>
                <a:schemeClr val="lt1"/>
              </a:solidFill>
              <a:latin typeface="Franklin Gothic Book"/>
            </a:endParaRPr>
          </a:p>
        </p:txBody>
      </p:sp>
      <p:sp>
        <p:nvSpPr>
          <p:cNvPr id="2" name="Oval 1">
            <a:extLst>
              <a:ext uri="{FF2B5EF4-FFF2-40B4-BE49-F238E27FC236}">
                <a16:creationId xmlns:a16="http://schemas.microsoft.com/office/drawing/2014/main" id="{4D27049C-96CB-EA03-BF5B-F5F859E6AA78}"/>
              </a:ext>
            </a:extLst>
          </p:cNvPr>
          <p:cNvSpPr/>
          <p:nvPr/>
        </p:nvSpPr>
        <p:spPr>
          <a:xfrm>
            <a:off x="306530" y="3904861"/>
            <a:ext cx="1729202" cy="73333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p:cNvSpPr>
          <p:nvPr>
            <p:ph type="title"/>
          </p:nvPr>
        </p:nvSpPr>
        <p:spPr>
          <a:xfrm>
            <a:off x="1097280" y="286560"/>
            <a:ext cx="10057320" cy="144972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a:solidFill>
                  <a:schemeClr val="dk1">
                    <a:lumMod val="75000"/>
                    <a:lumOff val="25000"/>
                  </a:schemeClr>
                </a:solidFill>
                <a:latin typeface="Bookman Old Style"/>
              </a:rPr>
              <a:t>Findings: Riparian Ecology</a:t>
            </a:r>
            <a:endParaRPr lang="en-US" sz="4700" b="0" strike="noStrike" spc="-1">
              <a:solidFill>
                <a:srgbClr val="000000"/>
              </a:solidFill>
              <a:latin typeface="Arial"/>
            </a:endParaRPr>
          </a:p>
        </p:txBody>
      </p:sp>
      <p:graphicFrame>
        <p:nvGraphicFramePr>
          <p:cNvPr id="479" name="Chart 4"/>
          <p:cNvGraphicFramePr/>
          <p:nvPr/>
        </p:nvGraphicFramePr>
        <p:xfrm>
          <a:off x="0" y="2381040"/>
          <a:ext cx="4266000" cy="3047040"/>
        </p:xfrm>
        <a:graphic>
          <a:graphicData uri="http://schemas.openxmlformats.org/drawingml/2006/chart">
            <c:chart xmlns:c="http://schemas.openxmlformats.org/drawingml/2006/chart" xmlns:r="http://schemas.openxmlformats.org/officeDocument/2006/relationships" r:id="rId2"/>
          </a:graphicData>
        </a:graphic>
      </p:graphicFrame>
      <p:pic>
        <p:nvPicPr>
          <p:cNvPr id="480" name="Picture 3"/>
          <p:cNvPicPr/>
          <p:nvPr/>
        </p:nvPicPr>
        <p:blipFill>
          <a:blip r:embed="rId3"/>
          <a:stretch/>
        </p:blipFill>
        <p:spPr>
          <a:xfrm>
            <a:off x="0" y="1955520"/>
            <a:ext cx="6402960" cy="4398120"/>
          </a:xfrm>
          <a:prstGeom prst="rect">
            <a:avLst/>
          </a:prstGeom>
          <a:ln w="0">
            <a:noFill/>
          </a:ln>
        </p:spPr>
      </p:pic>
      <p:pic>
        <p:nvPicPr>
          <p:cNvPr id="481" name="Picture 5"/>
          <p:cNvPicPr/>
          <p:nvPr/>
        </p:nvPicPr>
        <p:blipFill>
          <a:blip r:embed="rId4"/>
          <a:stretch/>
        </p:blipFill>
        <p:spPr>
          <a:xfrm>
            <a:off x="6404040" y="2082240"/>
            <a:ext cx="5654160" cy="4236120"/>
          </a:xfrm>
          <a:prstGeom prst="rect">
            <a:avLst/>
          </a:prstGeom>
          <a:ln w="0">
            <a:noFill/>
          </a:ln>
        </p:spPr>
      </p:pic>
      <p:sp>
        <p:nvSpPr>
          <p:cNvPr id="482" name="Oval 6"/>
          <p:cNvSpPr/>
          <p:nvPr/>
        </p:nvSpPr>
        <p:spPr>
          <a:xfrm>
            <a:off x="7849440" y="3666600"/>
            <a:ext cx="2479680" cy="732240"/>
          </a:xfrm>
          <a:prstGeom prst="ellipse">
            <a:avLst/>
          </a:prstGeom>
          <a:noFill/>
          <a:ln w="44450">
            <a:solidFill>
              <a:srgbClr val="FF0000"/>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CA" sz="1800" b="0" strike="noStrike" spc="-1">
              <a:solidFill>
                <a:schemeClr val="lt1"/>
              </a:solidFill>
              <a:latin typeface="Franklin Gothic Book"/>
            </a:endParaRPr>
          </a:p>
        </p:txBody>
      </p:sp>
      <p:sp>
        <p:nvSpPr>
          <p:cNvPr id="2" name="Oval 1">
            <a:extLst>
              <a:ext uri="{FF2B5EF4-FFF2-40B4-BE49-F238E27FC236}">
                <a16:creationId xmlns:a16="http://schemas.microsoft.com/office/drawing/2014/main" id="{11776A98-9D6A-0EB1-A686-76B7A38F8132}"/>
              </a:ext>
            </a:extLst>
          </p:cNvPr>
          <p:cNvSpPr/>
          <p:nvPr/>
        </p:nvSpPr>
        <p:spPr>
          <a:xfrm>
            <a:off x="306530" y="3904861"/>
            <a:ext cx="1729202" cy="73333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93652-B88F-E5D3-3469-EF078C0D9E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FD82D-1119-EA9A-33DF-7BC5D5EBB565}"/>
              </a:ext>
            </a:extLst>
          </p:cNvPr>
          <p:cNvSpPr>
            <a:spLocks noGrp="1"/>
          </p:cNvSpPr>
          <p:nvPr>
            <p:ph type="title"/>
          </p:nvPr>
        </p:nvSpPr>
        <p:spPr/>
        <p:txBody>
          <a:bodyPr/>
          <a:lstStyle/>
          <a:p>
            <a:r>
              <a:rPr lang="en-US" dirty="0"/>
              <a:t>Findings: Riparian Ecology</a:t>
            </a:r>
            <a:endParaRPr lang="en-CA" dirty="0"/>
          </a:p>
        </p:txBody>
      </p:sp>
      <p:graphicFrame>
        <p:nvGraphicFramePr>
          <p:cNvPr id="5" name="Chart 4">
            <a:extLst>
              <a:ext uri="{FF2B5EF4-FFF2-40B4-BE49-F238E27FC236}">
                <a16:creationId xmlns:a16="http://schemas.microsoft.com/office/drawing/2014/main" id="{0D4B6401-1766-F983-E756-D1D9B472F7E0}"/>
              </a:ext>
            </a:extLst>
          </p:cNvPr>
          <p:cNvGraphicFramePr/>
          <p:nvPr/>
        </p:nvGraphicFramePr>
        <p:xfrm>
          <a:off x="0" y="2380861"/>
          <a:ext cx="4267200" cy="3048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FED2E14A-62C6-2BAE-9D16-6C3B8572975A}"/>
              </a:ext>
            </a:extLst>
          </p:cNvPr>
          <p:cNvPicPr>
            <a:picLocks noChangeAspect="1"/>
          </p:cNvPicPr>
          <p:nvPr/>
        </p:nvPicPr>
        <p:blipFill>
          <a:blip r:embed="rId3"/>
          <a:stretch>
            <a:fillRect/>
          </a:stretch>
        </p:blipFill>
        <p:spPr>
          <a:xfrm>
            <a:off x="6404047" y="2082297"/>
            <a:ext cx="5655159" cy="4237020"/>
          </a:xfrm>
          <a:prstGeom prst="rect">
            <a:avLst/>
          </a:prstGeom>
        </p:spPr>
      </p:pic>
      <p:sp>
        <p:nvSpPr>
          <p:cNvPr id="4" name="Oval 3">
            <a:extLst>
              <a:ext uri="{FF2B5EF4-FFF2-40B4-BE49-F238E27FC236}">
                <a16:creationId xmlns:a16="http://schemas.microsoft.com/office/drawing/2014/main" id="{4F4D7ECA-FA43-052F-F28C-58C1479EDD0D}"/>
              </a:ext>
            </a:extLst>
          </p:cNvPr>
          <p:cNvSpPr/>
          <p:nvPr/>
        </p:nvSpPr>
        <p:spPr>
          <a:xfrm>
            <a:off x="7607808" y="4507901"/>
            <a:ext cx="2676476" cy="73333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6" name="Chart 5">
            <a:extLst>
              <a:ext uri="{FF2B5EF4-FFF2-40B4-BE49-F238E27FC236}">
                <a16:creationId xmlns:a16="http://schemas.microsoft.com/office/drawing/2014/main" id="{DB22D0F6-7392-4AC7-B806-961CEA263C0A}"/>
              </a:ext>
            </a:extLst>
          </p:cNvPr>
          <p:cNvGraphicFramePr/>
          <p:nvPr>
            <p:extLst>
              <p:ext uri="{D42A27DB-BD31-4B8C-83A1-F6EECF244321}">
                <p14:modId xmlns:p14="http://schemas.microsoft.com/office/powerpoint/2010/main" val="402613659"/>
              </p:ext>
            </p:extLst>
          </p:nvPr>
        </p:nvGraphicFramePr>
        <p:xfrm>
          <a:off x="0" y="2129587"/>
          <a:ext cx="5943600" cy="4189730"/>
        </p:xfrm>
        <a:graphic>
          <a:graphicData uri="http://schemas.openxmlformats.org/drawingml/2006/chart">
            <c:chart xmlns:c="http://schemas.openxmlformats.org/drawingml/2006/chart" xmlns:r="http://schemas.openxmlformats.org/officeDocument/2006/relationships" r:id="rId4"/>
          </a:graphicData>
        </a:graphic>
      </p:graphicFrame>
      <p:sp>
        <p:nvSpPr>
          <p:cNvPr id="7" name="Oval 6">
            <a:extLst>
              <a:ext uri="{FF2B5EF4-FFF2-40B4-BE49-F238E27FC236}">
                <a16:creationId xmlns:a16="http://schemas.microsoft.com/office/drawing/2014/main" id="{E1CDF1D7-0AB3-1136-4868-69DCA2715BB9}"/>
              </a:ext>
            </a:extLst>
          </p:cNvPr>
          <p:cNvSpPr/>
          <p:nvPr/>
        </p:nvSpPr>
        <p:spPr>
          <a:xfrm>
            <a:off x="229354" y="2904653"/>
            <a:ext cx="5494790" cy="73333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44999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p:cNvSpPr>
          <p:nvPr>
            <p:ph type="title"/>
          </p:nvPr>
        </p:nvSpPr>
        <p:spPr>
          <a:xfrm>
            <a:off x="1097280" y="286560"/>
            <a:ext cx="10058040" cy="1450440"/>
          </a:xfrm>
          <a:prstGeom prst="rect">
            <a:avLst/>
          </a:prstGeom>
          <a:noFill/>
          <a:ln w="0">
            <a:noFill/>
          </a:ln>
        </p:spPr>
        <p:txBody>
          <a:bodyPr lIns="91440" tIns="45720" rIns="91440" bIns="45720" anchor="b">
            <a:noAutofit/>
          </a:bodyPr>
          <a:lstStyle/>
          <a:p>
            <a:pPr indent="0" defTabSz="914400">
              <a:lnSpc>
                <a:spcPct val="90000"/>
              </a:lnSpc>
              <a:buNone/>
            </a:pPr>
            <a:r>
              <a:rPr lang="en-US" sz="4700" b="0" strike="noStrike" spc="-52">
                <a:solidFill>
                  <a:schemeClr val="dk1">
                    <a:lumMod val="75000"/>
                    <a:lumOff val="25000"/>
                  </a:schemeClr>
                </a:solidFill>
                <a:latin typeface="Bookman Old Style"/>
              </a:rPr>
              <a:t>Climate Change &amp; Resiliency</a:t>
            </a:r>
            <a:endParaRPr lang="en-US" sz="4700" b="0" strike="noStrike" spc="-1">
              <a:solidFill>
                <a:schemeClr val="dk1"/>
              </a:solidFill>
              <a:latin typeface="Franklin Gothic Book"/>
            </a:endParaRPr>
          </a:p>
        </p:txBody>
      </p:sp>
      <p:sp>
        <p:nvSpPr>
          <p:cNvPr id="397" name="TextBox 26"/>
          <p:cNvSpPr/>
          <p:nvPr/>
        </p:nvSpPr>
        <p:spPr>
          <a:xfrm>
            <a:off x="4502520" y="1993680"/>
            <a:ext cx="2271960" cy="638280"/>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a:solidFill>
                  <a:schemeClr val="dk1"/>
                </a:solidFill>
                <a:latin typeface="Franklin Gothic Book"/>
              </a:rPr>
              <a:t>Silver sagebrush-Western wheatgrass</a:t>
            </a:r>
            <a:endParaRPr lang="en-US" sz="1800" b="0" strike="noStrike" spc="-1">
              <a:solidFill>
                <a:srgbClr val="000000"/>
              </a:solidFill>
              <a:latin typeface="Arial"/>
            </a:endParaRPr>
          </a:p>
        </p:txBody>
      </p:sp>
      <p:sp>
        <p:nvSpPr>
          <p:cNvPr id="398" name="TextBox 27"/>
          <p:cNvSpPr/>
          <p:nvPr/>
        </p:nvSpPr>
        <p:spPr>
          <a:xfrm>
            <a:off x="4997160" y="2811060"/>
            <a:ext cx="1282320" cy="638280"/>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dirty="0">
                <a:solidFill>
                  <a:schemeClr val="dk1"/>
                </a:solidFill>
                <a:latin typeface="Franklin Gothic Book"/>
              </a:rPr>
              <a:t>Wolf willow</a:t>
            </a:r>
            <a:endParaRPr lang="en-US" sz="1800" b="0" strike="noStrike" spc="-1" dirty="0">
              <a:solidFill>
                <a:srgbClr val="000000"/>
              </a:solidFill>
              <a:latin typeface="Arial"/>
            </a:endParaRPr>
          </a:p>
        </p:txBody>
      </p:sp>
      <p:sp>
        <p:nvSpPr>
          <p:cNvPr id="399" name="TextBox 28"/>
          <p:cNvSpPr/>
          <p:nvPr/>
        </p:nvSpPr>
        <p:spPr>
          <a:xfrm>
            <a:off x="4780080" y="3726481"/>
            <a:ext cx="1716840" cy="638280"/>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800" b="0" strike="noStrike" spc="-1" dirty="0">
                <a:solidFill>
                  <a:schemeClr val="dk1"/>
                </a:solidFill>
                <a:latin typeface="Franklin Gothic Book"/>
              </a:rPr>
              <a:t>Thorny buffaloberry</a:t>
            </a:r>
            <a:endParaRPr lang="en-US" sz="1800" b="0" strike="noStrike" spc="-1" dirty="0">
              <a:solidFill>
                <a:srgbClr val="000000"/>
              </a:solidFill>
              <a:latin typeface="Arial"/>
            </a:endParaRPr>
          </a:p>
        </p:txBody>
      </p:sp>
      <p:sp>
        <p:nvSpPr>
          <p:cNvPr id="400" name="TextBox 29"/>
          <p:cNvSpPr/>
          <p:nvPr/>
        </p:nvSpPr>
        <p:spPr>
          <a:xfrm>
            <a:off x="4780080" y="4670640"/>
            <a:ext cx="1716840" cy="363960"/>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800" b="0" strike="noStrike" spc="-1">
                <a:solidFill>
                  <a:schemeClr val="dk1"/>
                </a:solidFill>
                <a:latin typeface="Franklin Gothic Book"/>
              </a:rPr>
              <a:t>Chokecherry</a:t>
            </a:r>
            <a:endParaRPr lang="en-US" sz="1800" b="0" strike="noStrike" spc="-1">
              <a:solidFill>
                <a:srgbClr val="000000"/>
              </a:solidFill>
              <a:latin typeface="Arial"/>
            </a:endParaRPr>
          </a:p>
        </p:txBody>
      </p:sp>
      <p:sp>
        <p:nvSpPr>
          <p:cNvPr id="401" name="TextBox 30"/>
          <p:cNvSpPr/>
          <p:nvPr/>
        </p:nvSpPr>
        <p:spPr>
          <a:xfrm>
            <a:off x="4644360" y="5303160"/>
            <a:ext cx="1988280" cy="638280"/>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800" b="0" strike="noStrike" spc="-1">
                <a:solidFill>
                  <a:schemeClr val="dk1"/>
                </a:solidFill>
                <a:latin typeface="Franklin Gothic Book"/>
              </a:rPr>
              <a:t>Manitoba Maple-Chokecherry</a:t>
            </a:r>
            <a:endParaRPr lang="en-US" sz="1800" b="0" strike="noStrike" spc="-1">
              <a:solidFill>
                <a:srgbClr val="000000"/>
              </a:solidFill>
              <a:latin typeface="Arial"/>
            </a:endParaRPr>
          </a:p>
        </p:txBody>
      </p:sp>
      <p:cxnSp>
        <p:nvCxnSpPr>
          <p:cNvPr id="402" name="Straight Arrow Connector 15"/>
          <p:cNvCxnSpPr>
            <a:stCxn id="401" idx="0"/>
            <a:endCxn id="400" idx="2"/>
          </p:cNvCxnSpPr>
          <p:nvPr/>
        </p:nvCxnSpPr>
        <p:spPr>
          <a:xfrm flipV="1">
            <a:off x="5638500" y="5034600"/>
            <a:ext cx="0" cy="268560"/>
          </a:xfrm>
          <a:prstGeom prst="straightConnector1">
            <a:avLst/>
          </a:prstGeom>
          <a:ln w="38100">
            <a:solidFill>
              <a:srgbClr val="000000"/>
            </a:solidFill>
            <a:round/>
            <a:tailEnd type="triangle" w="med" len="med"/>
          </a:ln>
        </p:spPr>
      </p:cxnSp>
      <p:cxnSp>
        <p:nvCxnSpPr>
          <p:cNvPr id="403" name="Straight Arrow Connector 16"/>
          <p:cNvCxnSpPr/>
          <p:nvPr/>
        </p:nvCxnSpPr>
        <p:spPr>
          <a:xfrm flipV="1">
            <a:off x="5638320" y="4359060"/>
            <a:ext cx="360" cy="327960"/>
          </a:xfrm>
          <a:prstGeom prst="straightConnector1">
            <a:avLst/>
          </a:prstGeom>
          <a:ln w="38100">
            <a:solidFill>
              <a:srgbClr val="000000"/>
            </a:solidFill>
            <a:round/>
            <a:tailEnd type="triangle" w="med" len="med"/>
          </a:ln>
        </p:spPr>
      </p:cxnSp>
      <p:cxnSp>
        <p:nvCxnSpPr>
          <p:cNvPr id="404" name="Straight Arrow Connector 17"/>
          <p:cNvCxnSpPr>
            <a:cxnSpLocks/>
            <a:stCxn id="399" idx="0"/>
            <a:endCxn id="398" idx="2"/>
          </p:cNvCxnSpPr>
          <p:nvPr/>
        </p:nvCxnSpPr>
        <p:spPr>
          <a:xfrm flipH="1" flipV="1">
            <a:off x="5638320" y="3449340"/>
            <a:ext cx="180" cy="277141"/>
          </a:xfrm>
          <a:prstGeom prst="straightConnector1">
            <a:avLst/>
          </a:prstGeom>
          <a:ln w="38100">
            <a:solidFill>
              <a:srgbClr val="000000"/>
            </a:solidFill>
            <a:round/>
            <a:tailEnd type="triangle" w="med" len="med"/>
          </a:ln>
        </p:spPr>
      </p:cxnSp>
      <p:cxnSp>
        <p:nvCxnSpPr>
          <p:cNvPr id="405" name="Straight Arrow Connector 18"/>
          <p:cNvCxnSpPr>
            <a:cxnSpLocks/>
            <a:stCxn id="398" idx="0"/>
          </p:cNvCxnSpPr>
          <p:nvPr/>
        </p:nvCxnSpPr>
        <p:spPr>
          <a:xfrm flipV="1">
            <a:off x="5638320" y="2621520"/>
            <a:ext cx="360" cy="189540"/>
          </a:xfrm>
          <a:prstGeom prst="straightConnector1">
            <a:avLst/>
          </a:prstGeom>
          <a:ln w="38100">
            <a:solidFill>
              <a:srgbClr val="000000"/>
            </a:solidFill>
            <a:round/>
            <a:tailEnd type="triangle" w="med" len="med"/>
          </a:ln>
        </p:spPr>
      </p:cxnSp>
      <p:sp>
        <p:nvSpPr>
          <p:cNvPr id="406" name="TextBox 31"/>
          <p:cNvSpPr/>
          <p:nvPr/>
        </p:nvSpPr>
        <p:spPr>
          <a:xfrm>
            <a:off x="2331000" y="5337360"/>
            <a:ext cx="1988280" cy="583321"/>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0" strike="noStrike" spc="-1" dirty="0">
                <a:solidFill>
                  <a:schemeClr val="dk1"/>
                </a:solidFill>
                <a:latin typeface="Franklin Gothic Book"/>
              </a:rPr>
              <a:t>Plains Cottonwood-</a:t>
            </a:r>
            <a:endParaRPr lang="en-US" sz="1600" b="0" strike="noStrike" spc="-1" dirty="0">
              <a:solidFill>
                <a:srgbClr val="000000"/>
              </a:solidFill>
              <a:latin typeface="Arial"/>
            </a:endParaRPr>
          </a:p>
          <a:p>
            <a:pPr algn="ctr" defTabSz="914400">
              <a:lnSpc>
                <a:spcPct val="100000"/>
              </a:lnSpc>
            </a:pPr>
            <a:r>
              <a:rPr lang="en-US" sz="1600" b="0" strike="noStrike" spc="-1" dirty="0">
                <a:solidFill>
                  <a:schemeClr val="dk1"/>
                </a:solidFill>
                <a:latin typeface="Franklin Gothic Book"/>
              </a:rPr>
              <a:t>Healthy </a:t>
            </a:r>
            <a:r>
              <a:rPr lang="en-US" sz="1600" spc="-1" dirty="0">
                <a:solidFill>
                  <a:schemeClr val="dk1"/>
                </a:solidFill>
                <a:latin typeface="Franklin Gothic Book"/>
              </a:rPr>
              <a:t>understory</a:t>
            </a:r>
            <a:endParaRPr lang="en-US" sz="1600" b="0" strike="noStrike" spc="-1" dirty="0">
              <a:solidFill>
                <a:srgbClr val="000000"/>
              </a:solidFill>
              <a:latin typeface="Arial"/>
            </a:endParaRPr>
          </a:p>
        </p:txBody>
      </p:sp>
      <p:sp>
        <p:nvSpPr>
          <p:cNvPr id="407" name="TextBox 32"/>
          <p:cNvSpPr/>
          <p:nvPr/>
        </p:nvSpPr>
        <p:spPr>
          <a:xfrm>
            <a:off x="343440" y="5174280"/>
            <a:ext cx="1771560" cy="829543"/>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0" strike="noStrike" spc="-1" dirty="0">
                <a:solidFill>
                  <a:schemeClr val="dk1"/>
                </a:solidFill>
                <a:latin typeface="Franklin Gothic Book"/>
              </a:rPr>
              <a:t>Plains Cottonwood-</a:t>
            </a:r>
            <a:endParaRPr lang="en-US" sz="1600" b="0" strike="noStrike" spc="-1" dirty="0">
              <a:solidFill>
                <a:srgbClr val="000000"/>
              </a:solidFill>
              <a:latin typeface="Arial"/>
            </a:endParaRPr>
          </a:p>
          <a:p>
            <a:pPr algn="ctr" defTabSz="914400">
              <a:lnSpc>
                <a:spcPct val="100000"/>
              </a:lnSpc>
            </a:pPr>
            <a:r>
              <a:rPr lang="en-US" sz="1600" b="0" strike="noStrike" spc="-1" dirty="0">
                <a:solidFill>
                  <a:schemeClr val="dk1"/>
                </a:solidFill>
                <a:latin typeface="Franklin Gothic Book"/>
              </a:rPr>
              <a:t>No understory</a:t>
            </a:r>
            <a:endParaRPr lang="en-US" sz="1600" b="0" strike="noStrike" spc="-1" dirty="0">
              <a:solidFill>
                <a:srgbClr val="000000"/>
              </a:solidFill>
              <a:latin typeface="Arial"/>
            </a:endParaRPr>
          </a:p>
        </p:txBody>
      </p:sp>
      <p:cxnSp>
        <p:nvCxnSpPr>
          <p:cNvPr id="408" name="Straight Arrow Connector 20"/>
          <p:cNvCxnSpPr>
            <a:stCxn id="407" idx="0"/>
            <a:endCxn id="397" idx="1"/>
          </p:cNvCxnSpPr>
          <p:nvPr/>
        </p:nvCxnSpPr>
        <p:spPr>
          <a:xfrm rot="5400000" flipH="1" flipV="1">
            <a:off x="1435140" y="2106900"/>
            <a:ext cx="2861460" cy="3273300"/>
          </a:xfrm>
          <a:prstGeom prst="bentConnector2">
            <a:avLst/>
          </a:prstGeom>
          <a:ln w="38100">
            <a:solidFill>
              <a:srgbClr val="000000"/>
            </a:solidFill>
            <a:round/>
            <a:tailEnd type="triangle" w="med" len="med"/>
          </a:ln>
        </p:spPr>
      </p:cxnSp>
      <p:cxnSp>
        <p:nvCxnSpPr>
          <p:cNvPr id="409" name="Straight Arrow Connector 21"/>
          <p:cNvCxnSpPr>
            <a:stCxn id="406" idx="3"/>
            <a:endCxn id="401" idx="1"/>
          </p:cNvCxnSpPr>
          <p:nvPr/>
        </p:nvCxnSpPr>
        <p:spPr>
          <a:xfrm flipV="1">
            <a:off x="4319280" y="5622300"/>
            <a:ext cx="325080" cy="6721"/>
          </a:xfrm>
          <a:prstGeom prst="straightConnector1">
            <a:avLst/>
          </a:prstGeom>
          <a:ln w="38100">
            <a:solidFill>
              <a:srgbClr val="000000"/>
            </a:solidFill>
            <a:round/>
            <a:tailEnd type="triangle" w="med" len="med"/>
          </a:ln>
        </p:spPr>
      </p:cxnSp>
      <p:sp>
        <p:nvSpPr>
          <p:cNvPr id="410" name="Arrow: Down 2"/>
          <p:cNvSpPr/>
          <p:nvPr/>
        </p:nvSpPr>
        <p:spPr>
          <a:xfrm rot="10800000">
            <a:off x="7099560" y="2179800"/>
            <a:ext cx="1150200" cy="3507480"/>
          </a:xfrm>
          <a:prstGeom prst="downArrow">
            <a:avLst>
              <a:gd name="adj1" fmla="val 50000"/>
              <a:gd name="adj2" fmla="val 50000"/>
            </a:avLst>
          </a:prstGeom>
          <a:solidFill>
            <a:srgbClr val="9BA8B7"/>
          </a:solidFill>
          <a:ln>
            <a:solidFill>
              <a:srgbClr val="434950"/>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CA" sz="1800" b="0" strike="noStrike" spc="-1">
              <a:solidFill>
                <a:schemeClr val="lt1"/>
              </a:solidFill>
              <a:latin typeface="Franklin Gothic Book"/>
            </a:endParaRPr>
          </a:p>
        </p:txBody>
      </p:sp>
      <p:sp>
        <p:nvSpPr>
          <p:cNvPr id="411" name="TextBox 33"/>
          <p:cNvSpPr/>
          <p:nvPr/>
        </p:nvSpPr>
        <p:spPr>
          <a:xfrm>
            <a:off x="7943400" y="3780000"/>
            <a:ext cx="23011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Franklin Gothic Book"/>
              </a:rPr>
              <a:t>More climate change</a:t>
            </a:r>
            <a:endParaRPr lang="en-US" sz="1800" b="0" strike="noStrike" spc="-1">
              <a:solidFill>
                <a:srgbClr val="000000"/>
              </a:solidFill>
              <a:latin typeface="Arial"/>
            </a:endParaRPr>
          </a:p>
        </p:txBody>
      </p:sp>
      <p:sp>
        <p:nvSpPr>
          <p:cNvPr id="412" name="TextBox 34"/>
          <p:cNvSpPr/>
          <p:nvPr/>
        </p:nvSpPr>
        <p:spPr>
          <a:xfrm>
            <a:off x="1920960" y="4528080"/>
            <a:ext cx="14702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800" b="0" strike="noStrike" spc="-1">
                <a:solidFill>
                  <a:schemeClr val="dk1"/>
                </a:solidFill>
                <a:latin typeface="Franklin Gothic Book"/>
              </a:rPr>
              <a:t>Cottonwoods die out</a:t>
            </a:r>
            <a:endParaRPr lang="en-US" sz="1800" b="0" strike="noStrike" spc="-1">
              <a:solidFill>
                <a:srgbClr val="000000"/>
              </a:solidFill>
              <a:latin typeface="Arial"/>
            </a:endParaRPr>
          </a:p>
        </p:txBody>
      </p:sp>
      <p:pic>
        <p:nvPicPr>
          <p:cNvPr id="413" name="Picture 37" descr="Death - Free shapes icons"/>
          <p:cNvPicPr/>
          <p:nvPr/>
        </p:nvPicPr>
        <p:blipFill>
          <a:blip r:embed="rId2"/>
          <a:stretch/>
        </p:blipFill>
        <p:spPr>
          <a:xfrm>
            <a:off x="2125080" y="3612960"/>
            <a:ext cx="1000080" cy="1000080"/>
          </a:xfrm>
          <a:prstGeom prst="rect">
            <a:avLst/>
          </a:prstGeom>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p:cNvSpPr>
          <p:nvPr>
            <p:ph type="title"/>
          </p:nvPr>
        </p:nvSpPr>
        <p:spPr>
          <a:xfrm>
            <a:off x="838080" y="365040"/>
            <a:ext cx="10514160" cy="1324080"/>
          </a:xfrm>
          <a:prstGeom prst="rect">
            <a:avLst/>
          </a:prstGeom>
          <a:noFill/>
          <a:ln w="0">
            <a:noFill/>
          </a:ln>
        </p:spPr>
        <p:txBody>
          <a:bodyPr lIns="91440" tIns="45720" rIns="91440" bIns="45720" anchor="ctr">
            <a:noAutofit/>
          </a:bodyPr>
          <a:lstStyle/>
          <a:p>
            <a:pPr indent="0" defTabSz="914400">
              <a:lnSpc>
                <a:spcPct val="90000"/>
              </a:lnSpc>
              <a:buNone/>
              <a:tabLst>
                <a:tab pos="0" algn="l"/>
              </a:tabLst>
            </a:pPr>
            <a:r>
              <a:rPr lang="en-US" sz="4000" b="0" strike="noStrike" spc="-1" dirty="0">
                <a:solidFill>
                  <a:schemeClr val="dk1"/>
                </a:solidFill>
                <a:latin typeface="Calibri Light"/>
              </a:rPr>
              <a:t>Climate Change Effects to Cottonwood Forests</a:t>
            </a:r>
            <a:endParaRPr lang="en-US" sz="4000" b="0" strike="noStrike" spc="-1" dirty="0">
              <a:solidFill>
                <a:srgbClr val="000000"/>
              </a:solidFill>
              <a:latin typeface="Arial"/>
            </a:endParaRPr>
          </a:p>
        </p:txBody>
      </p:sp>
      <p:pic>
        <p:nvPicPr>
          <p:cNvPr id="415" name="Picture 15"/>
          <p:cNvPicPr/>
          <p:nvPr/>
        </p:nvPicPr>
        <p:blipFill>
          <a:blip r:embed="rId2"/>
          <a:stretch/>
        </p:blipFill>
        <p:spPr>
          <a:xfrm>
            <a:off x="838080" y="1759680"/>
            <a:ext cx="3013920" cy="4731840"/>
          </a:xfrm>
          <a:prstGeom prst="rect">
            <a:avLst/>
          </a:prstGeom>
          <a:ln w="0">
            <a:noFill/>
          </a:ln>
        </p:spPr>
      </p:pic>
      <p:pic>
        <p:nvPicPr>
          <p:cNvPr id="416" name="Picture 17" descr="A picture containing tree, sky, outdoor, plant&#10;&#10;Description automatically generated"/>
          <p:cNvPicPr/>
          <p:nvPr/>
        </p:nvPicPr>
        <p:blipFill>
          <a:blip r:embed="rId3"/>
          <a:stretch/>
        </p:blipFill>
        <p:spPr>
          <a:xfrm>
            <a:off x="4465080" y="4053600"/>
            <a:ext cx="2602080" cy="2602080"/>
          </a:xfrm>
          <a:prstGeom prst="rect">
            <a:avLst/>
          </a:prstGeom>
          <a:ln w="0">
            <a:noFill/>
          </a:ln>
        </p:spPr>
      </p:pic>
      <p:pic>
        <p:nvPicPr>
          <p:cNvPr id="417" name="Picture 19" descr="A tree with a building in the background&#10;&#10;Description automatically generated with low confidence"/>
          <p:cNvPicPr/>
          <p:nvPr/>
        </p:nvPicPr>
        <p:blipFill>
          <a:blip r:embed="rId4"/>
          <a:stretch/>
        </p:blipFill>
        <p:spPr>
          <a:xfrm>
            <a:off x="8768880" y="4974120"/>
            <a:ext cx="1342080" cy="1445760"/>
          </a:xfrm>
          <a:prstGeom prst="rect">
            <a:avLst/>
          </a:prstGeom>
          <a:ln w="0">
            <a:noFill/>
          </a:ln>
        </p:spPr>
      </p:pic>
      <p:sp>
        <p:nvSpPr>
          <p:cNvPr id="418" name="Text Box 5"/>
          <p:cNvSpPr/>
          <p:nvPr/>
        </p:nvSpPr>
        <p:spPr>
          <a:xfrm>
            <a:off x="1793160" y="6428160"/>
            <a:ext cx="903960" cy="45720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pPr>
            <a:r>
              <a:rPr lang="en-CA" sz="1100" b="0" strike="noStrike" spc="-1">
                <a:solidFill>
                  <a:schemeClr val="dk1"/>
                </a:solidFill>
                <a:latin typeface="Calibri"/>
                <a:ea typeface="Calibri"/>
              </a:rPr>
              <a:t>Plains Cottonwood</a:t>
            </a:r>
            <a:endParaRPr lang="en-US" sz="1100" b="0" strike="noStrike" spc="-1">
              <a:solidFill>
                <a:srgbClr val="000000"/>
              </a:solidFill>
              <a:latin typeface="Arial"/>
            </a:endParaRPr>
          </a:p>
        </p:txBody>
      </p:sp>
      <p:sp>
        <p:nvSpPr>
          <p:cNvPr id="419" name="Text Box 6"/>
          <p:cNvSpPr/>
          <p:nvPr/>
        </p:nvSpPr>
        <p:spPr>
          <a:xfrm>
            <a:off x="5313960" y="6428160"/>
            <a:ext cx="903960" cy="45720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pPr>
            <a:r>
              <a:rPr lang="en-CA" sz="1100" b="0" strike="noStrike" spc="-1">
                <a:solidFill>
                  <a:schemeClr val="dk1"/>
                </a:solidFill>
                <a:latin typeface="Calibri"/>
                <a:ea typeface="Calibri"/>
              </a:rPr>
              <a:t>Manitoba maple</a:t>
            </a:r>
            <a:endParaRPr lang="en-US" sz="1100" b="0" strike="noStrike" spc="-1">
              <a:solidFill>
                <a:srgbClr val="000000"/>
              </a:solidFill>
              <a:latin typeface="Arial"/>
            </a:endParaRPr>
          </a:p>
        </p:txBody>
      </p:sp>
      <p:sp>
        <p:nvSpPr>
          <p:cNvPr id="420" name="Text Box 7"/>
          <p:cNvSpPr/>
          <p:nvPr/>
        </p:nvSpPr>
        <p:spPr>
          <a:xfrm>
            <a:off x="8915400" y="6458400"/>
            <a:ext cx="903960" cy="45720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pPr>
            <a:r>
              <a:rPr lang="en-US" sz="1100" b="0" strike="noStrike" spc="-1">
                <a:solidFill>
                  <a:schemeClr val="dk1"/>
                </a:solidFill>
                <a:latin typeface="Calibri"/>
                <a:ea typeface="Calibri"/>
              </a:rPr>
              <a:t>C</a:t>
            </a:r>
            <a:r>
              <a:rPr lang="en-CA" sz="1100" b="0" strike="noStrike" spc="-1">
                <a:solidFill>
                  <a:schemeClr val="dk1"/>
                </a:solidFill>
                <a:latin typeface="Calibri"/>
                <a:ea typeface="Calibri"/>
              </a:rPr>
              <a:t>hokecherry</a:t>
            </a:r>
            <a:endParaRPr lang="en-US" sz="1100" b="0" strike="noStrike" spc="-1">
              <a:solidFill>
                <a:srgbClr val="000000"/>
              </a:solidFill>
              <a:latin typeface="Arial"/>
            </a:endParaRPr>
          </a:p>
        </p:txBody>
      </p:sp>
      <p:cxnSp>
        <p:nvCxnSpPr>
          <p:cNvPr id="421" name="Straight Arrow Connector 3"/>
          <p:cNvCxnSpPr/>
          <p:nvPr/>
        </p:nvCxnSpPr>
        <p:spPr>
          <a:xfrm>
            <a:off x="2698560" y="5355360"/>
            <a:ext cx="1401480" cy="1440"/>
          </a:xfrm>
          <a:prstGeom prst="straightConnector1">
            <a:avLst/>
          </a:prstGeom>
          <a:ln w="63500">
            <a:solidFill>
              <a:srgbClr val="FF0000"/>
            </a:solidFill>
            <a:round/>
            <a:tailEnd type="triangle" w="med" len="med"/>
          </a:ln>
        </p:spPr>
      </p:cxnSp>
      <p:cxnSp>
        <p:nvCxnSpPr>
          <p:cNvPr id="422" name="Straight Arrow Connector 4"/>
          <p:cNvCxnSpPr/>
          <p:nvPr/>
        </p:nvCxnSpPr>
        <p:spPr>
          <a:xfrm>
            <a:off x="7068240" y="5555520"/>
            <a:ext cx="1401840" cy="1440"/>
          </a:xfrm>
          <a:prstGeom prst="straightConnector1">
            <a:avLst/>
          </a:prstGeom>
          <a:ln w="63500">
            <a:solidFill>
              <a:srgbClr val="FF0000"/>
            </a:solidFill>
            <a:round/>
            <a:tailEnd type="triangle" w="med" len="med"/>
          </a:ln>
        </p:spPr>
      </p:cxnSp>
      <p:sp>
        <p:nvSpPr>
          <p:cNvPr id="2" name="TextBox 1">
            <a:extLst>
              <a:ext uri="{FF2B5EF4-FFF2-40B4-BE49-F238E27FC236}">
                <a16:creationId xmlns:a16="http://schemas.microsoft.com/office/drawing/2014/main" id="{DCB8CB37-A638-C213-1702-62F1D3FB0DF2}"/>
              </a:ext>
            </a:extLst>
          </p:cNvPr>
          <p:cNvSpPr txBox="1"/>
          <p:nvPr/>
        </p:nvSpPr>
        <p:spPr>
          <a:xfrm>
            <a:off x="2930920" y="5355360"/>
            <a:ext cx="1219880" cy="1477328"/>
          </a:xfrm>
          <a:prstGeom prst="rect">
            <a:avLst/>
          </a:prstGeom>
          <a:noFill/>
        </p:spPr>
        <p:txBody>
          <a:bodyPr wrap="square" rtlCol="0">
            <a:spAutoFit/>
          </a:bodyPr>
          <a:lstStyle/>
          <a:p>
            <a:r>
              <a:rPr lang="en-CA" dirty="0"/>
              <a:t>Natural succession and/or climate change</a:t>
            </a:r>
          </a:p>
        </p:txBody>
      </p:sp>
      <p:sp>
        <p:nvSpPr>
          <p:cNvPr id="3" name="TextBox 2">
            <a:extLst>
              <a:ext uri="{FF2B5EF4-FFF2-40B4-BE49-F238E27FC236}">
                <a16:creationId xmlns:a16="http://schemas.microsoft.com/office/drawing/2014/main" id="{5AAD4386-C2DD-4A73-F8BF-37D1EC897D2B}"/>
              </a:ext>
            </a:extLst>
          </p:cNvPr>
          <p:cNvSpPr txBox="1"/>
          <p:nvPr/>
        </p:nvSpPr>
        <p:spPr>
          <a:xfrm>
            <a:off x="7308080" y="5555520"/>
            <a:ext cx="1219880" cy="646331"/>
          </a:xfrm>
          <a:prstGeom prst="rect">
            <a:avLst/>
          </a:prstGeom>
          <a:noFill/>
        </p:spPr>
        <p:txBody>
          <a:bodyPr wrap="square" rtlCol="0">
            <a:spAutoFit/>
          </a:bodyPr>
          <a:lstStyle/>
          <a:p>
            <a:r>
              <a:rPr lang="en-CA" dirty="0"/>
              <a:t>Climate change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p:cNvSpPr>
          <p:nvPr>
            <p:ph type="title"/>
          </p:nvPr>
        </p:nvSpPr>
        <p:spPr>
          <a:xfrm>
            <a:off x="838080" y="365040"/>
            <a:ext cx="10514160" cy="1324080"/>
          </a:xfrm>
          <a:prstGeom prst="rect">
            <a:avLst/>
          </a:prstGeom>
          <a:noFill/>
          <a:ln w="0">
            <a:noFill/>
          </a:ln>
        </p:spPr>
        <p:txBody>
          <a:bodyPr lIns="91440" tIns="45720" rIns="91440" bIns="45720" anchor="ctr">
            <a:noAutofit/>
          </a:bodyPr>
          <a:lstStyle/>
          <a:p>
            <a:pPr indent="0" defTabSz="914400">
              <a:lnSpc>
                <a:spcPct val="90000"/>
              </a:lnSpc>
              <a:buNone/>
              <a:tabLst>
                <a:tab pos="0" algn="l"/>
              </a:tabLst>
            </a:pPr>
            <a:r>
              <a:rPr lang="en-US" sz="4400" b="0" strike="noStrike" spc="-1">
                <a:solidFill>
                  <a:schemeClr val="dk1"/>
                </a:solidFill>
                <a:latin typeface="Calibri Light"/>
              </a:rPr>
              <a:t>Climate Change Effects to the Urban Forest</a:t>
            </a:r>
            <a:endParaRPr lang="en-US" sz="4400" b="0" strike="noStrike" spc="-1">
              <a:solidFill>
                <a:srgbClr val="000000"/>
              </a:solidFill>
              <a:latin typeface="Arial"/>
            </a:endParaRPr>
          </a:p>
        </p:txBody>
      </p:sp>
      <p:pic>
        <p:nvPicPr>
          <p:cNvPr id="424" name="Picture 423"/>
          <p:cNvPicPr/>
          <p:nvPr/>
        </p:nvPicPr>
        <p:blipFill>
          <a:blip r:embed="rId2"/>
          <a:stretch/>
        </p:blipFill>
        <p:spPr>
          <a:xfrm>
            <a:off x="0" y="2514600"/>
            <a:ext cx="5485320" cy="2970360"/>
          </a:xfrm>
          <a:prstGeom prst="rect">
            <a:avLst/>
          </a:prstGeom>
          <a:ln w="0">
            <a:noFill/>
          </a:ln>
        </p:spPr>
      </p:pic>
      <p:pic>
        <p:nvPicPr>
          <p:cNvPr id="425" name="Picture 424"/>
          <p:cNvPicPr/>
          <p:nvPr/>
        </p:nvPicPr>
        <p:blipFill>
          <a:blip r:embed="rId3"/>
          <a:stretch/>
        </p:blipFill>
        <p:spPr>
          <a:xfrm>
            <a:off x="7239240" y="2057760"/>
            <a:ext cx="4875480" cy="3656160"/>
          </a:xfrm>
          <a:prstGeom prst="rect">
            <a:avLst/>
          </a:prstGeom>
          <a:ln w="0">
            <a:noFill/>
          </a:ln>
        </p:spPr>
      </p:pic>
      <p:cxnSp>
        <p:nvCxnSpPr>
          <p:cNvPr id="426" name="Straight Arrow Connector 2"/>
          <p:cNvCxnSpPr/>
          <p:nvPr/>
        </p:nvCxnSpPr>
        <p:spPr>
          <a:xfrm>
            <a:off x="5686560" y="3886200"/>
            <a:ext cx="1401480" cy="1440"/>
          </a:xfrm>
          <a:prstGeom prst="straightConnector1">
            <a:avLst/>
          </a:prstGeom>
          <a:ln w="63500">
            <a:solidFill>
              <a:srgbClr val="FF0000"/>
            </a:solidFill>
            <a:roun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838080" y="365040"/>
            <a:ext cx="10514520" cy="1324440"/>
          </a:xfrm>
          <a:prstGeom prst="rect">
            <a:avLst/>
          </a:prstGeom>
          <a:noFill/>
          <a:ln w="0">
            <a:noFill/>
          </a:ln>
        </p:spPr>
        <p:txBody>
          <a:bodyPr lIns="91440" tIns="45720" rIns="91440" bIns="45720" anchor="ctr">
            <a:noAutofit/>
          </a:bodyPr>
          <a:lstStyle/>
          <a:p>
            <a:pPr indent="0" defTabSz="914400">
              <a:lnSpc>
                <a:spcPct val="90000"/>
              </a:lnSpc>
              <a:buNone/>
              <a:tabLst>
                <a:tab pos="0" algn="l"/>
              </a:tabLst>
            </a:pPr>
            <a:r>
              <a:rPr lang="en-US" sz="4400" b="0" strike="noStrike" spc="-1">
                <a:solidFill>
                  <a:schemeClr val="dk1"/>
                </a:solidFill>
                <a:latin typeface="Calibri Light"/>
              </a:rPr>
              <a:t>Climate &amp; Climate Change</a:t>
            </a:r>
            <a:endParaRPr lang="en-US" sz="4400" b="0" strike="noStrike" spc="-1">
              <a:solidFill>
                <a:srgbClr val="000000"/>
              </a:solidFill>
              <a:latin typeface="Arial"/>
            </a:endParaRPr>
          </a:p>
        </p:txBody>
      </p:sp>
      <p:pic>
        <p:nvPicPr>
          <p:cNvPr id="183" name="Picture 27"/>
          <p:cNvPicPr/>
          <p:nvPr/>
        </p:nvPicPr>
        <p:blipFill>
          <a:blip r:embed="rId2"/>
          <a:stretch/>
        </p:blipFill>
        <p:spPr>
          <a:xfrm>
            <a:off x="0" y="1487880"/>
            <a:ext cx="3843360" cy="5370120"/>
          </a:xfrm>
          <a:prstGeom prst="rect">
            <a:avLst/>
          </a:prstGeom>
          <a:ln w="0">
            <a:noFill/>
          </a:ln>
        </p:spPr>
      </p:pic>
      <p:sp>
        <p:nvSpPr>
          <p:cNvPr id="189" name="TextBox 22"/>
          <p:cNvSpPr/>
          <p:nvPr/>
        </p:nvSpPr>
        <p:spPr>
          <a:xfrm>
            <a:off x="730080" y="1303200"/>
            <a:ext cx="26964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Calibri"/>
              </a:rPr>
              <a:t>Subregions of Alberta 2013</a:t>
            </a:r>
            <a:endParaRPr lang="en-US" sz="1800" b="0" strike="noStrike" spc="-1">
              <a:solidFill>
                <a:srgbClr val="000000"/>
              </a:solidFill>
              <a:latin typeface="Arial"/>
            </a:endParaRPr>
          </a:p>
        </p:txBody>
      </p:sp>
      <p:sp>
        <p:nvSpPr>
          <p:cNvPr id="190" name="TextBox 23"/>
          <p:cNvSpPr/>
          <p:nvPr/>
        </p:nvSpPr>
        <p:spPr>
          <a:xfrm>
            <a:off x="4790880" y="3064860"/>
            <a:ext cx="260892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strike="noStrike" spc="-1" dirty="0">
                <a:solidFill>
                  <a:schemeClr val="dk1"/>
                </a:solidFill>
                <a:latin typeface="Calibri"/>
              </a:rPr>
              <a:t>Source: Schneider. 2013. Alberta’s Natural Subregions under </a:t>
            </a:r>
            <a:endParaRPr lang="en-US" sz="1200" b="0" strike="noStrike" spc="-1" dirty="0">
              <a:solidFill>
                <a:srgbClr val="000000"/>
              </a:solidFill>
              <a:latin typeface="Arial"/>
            </a:endParaRPr>
          </a:p>
          <a:p>
            <a:pPr defTabSz="914400">
              <a:lnSpc>
                <a:spcPct val="100000"/>
              </a:lnSpc>
            </a:pPr>
            <a:r>
              <a:rPr lang="en-US" sz="1200" b="0" strike="noStrike" spc="-1" dirty="0">
                <a:solidFill>
                  <a:schemeClr val="dk1"/>
                </a:solidFill>
                <a:latin typeface="Calibri"/>
              </a:rPr>
              <a:t>a Change Climate: Past, Present and Future. Alberta Biodiversity Monitoring Institute</a:t>
            </a:r>
            <a:endParaRPr lang="en-US" sz="1200" b="0" strike="noStrike" spc="-1" dirty="0">
              <a:solidFill>
                <a:srgbClr val="000000"/>
              </a:solidFill>
              <a:latin typeface="Arial"/>
            </a:endParaRPr>
          </a:p>
        </p:txBody>
      </p:sp>
      <p:grpSp>
        <p:nvGrpSpPr>
          <p:cNvPr id="3" name="Group 2">
            <a:extLst>
              <a:ext uri="{FF2B5EF4-FFF2-40B4-BE49-F238E27FC236}">
                <a16:creationId xmlns:a16="http://schemas.microsoft.com/office/drawing/2014/main" id="{4B47D9D0-BB8E-D3D4-54FE-97F4BDF56C5B}"/>
              </a:ext>
            </a:extLst>
          </p:cNvPr>
          <p:cNvGrpSpPr/>
          <p:nvPr/>
        </p:nvGrpSpPr>
        <p:grpSpPr>
          <a:xfrm>
            <a:off x="7496175" y="1141020"/>
            <a:ext cx="4439985" cy="5719320"/>
            <a:chOff x="7496175" y="1141020"/>
            <a:chExt cx="4439985" cy="5719320"/>
          </a:xfrm>
        </p:grpSpPr>
        <p:grpSp>
          <p:nvGrpSpPr>
            <p:cNvPr id="184" name="Group 3"/>
            <p:cNvGrpSpPr/>
            <p:nvPr/>
          </p:nvGrpSpPr>
          <p:grpSpPr>
            <a:xfrm>
              <a:off x="8537400" y="1141020"/>
              <a:ext cx="3398760" cy="5719320"/>
              <a:chOff x="7324560" y="1114560"/>
              <a:chExt cx="3398760" cy="5719320"/>
            </a:xfrm>
          </p:grpSpPr>
          <p:grpSp>
            <p:nvGrpSpPr>
              <p:cNvPr id="185" name="Group 4"/>
              <p:cNvGrpSpPr/>
              <p:nvPr/>
            </p:nvGrpSpPr>
            <p:grpSpPr>
              <a:xfrm>
                <a:off x="7324560" y="1114560"/>
                <a:ext cx="3398760" cy="5584680"/>
                <a:chOff x="7324560" y="1114560"/>
                <a:chExt cx="3398760" cy="5584680"/>
              </a:xfrm>
            </p:grpSpPr>
            <p:pic>
              <p:nvPicPr>
                <p:cNvPr id="186" name="Picture 28"/>
                <p:cNvPicPr/>
                <p:nvPr/>
              </p:nvPicPr>
              <p:blipFill>
                <a:blip r:embed="rId3"/>
                <a:stretch/>
              </p:blipFill>
              <p:spPr>
                <a:xfrm>
                  <a:off x="7324560" y="1385640"/>
                  <a:ext cx="3398760" cy="5313600"/>
                </a:xfrm>
                <a:prstGeom prst="rect">
                  <a:avLst/>
                </a:prstGeom>
                <a:ln w="0">
                  <a:noFill/>
                </a:ln>
              </p:spPr>
            </p:pic>
            <p:sp>
              <p:nvSpPr>
                <p:cNvPr id="187" name="TextBox 21"/>
                <p:cNvSpPr/>
                <p:nvPr/>
              </p:nvSpPr>
              <p:spPr>
                <a:xfrm>
                  <a:off x="7511760" y="1114560"/>
                  <a:ext cx="26964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Calibri"/>
                    </a:rPr>
                    <a:t>Subregions of Alberta 2080</a:t>
                  </a:r>
                  <a:endParaRPr lang="en-US" sz="1800" b="0" strike="noStrike" spc="-1">
                    <a:solidFill>
                      <a:srgbClr val="000000"/>
                    </a:solidFill>
                    <a:latin typeface="Arial"/>
                  </a:endParaRPr>
                </a:p>
              </p:txBody>
            </p:sp>
          </p:grpSp>
          <p:pic>
            <p:nvPicPr>
              <p:cNvPr id="188" name="Picture 29"/>
              <p:cNvPicPr/>
              <p:nvPr/>
            </p:nvPicPr>
            <p:blipFill>
              <a:blip r:embed="rId4"/>
              <a:stretch/>
            </p:blipFill>
            <p:spPr>
              <a:xfrm>
                <a:off x="7402680" y="5444280"/>
                <a:ext cx="1046520" cy="1389600"/>
              </a:xfrm>
              <a:prstGeom prst="rect">
                <a:avLst/>
              </a:prstGeom>
              <a:ln w="0">
                <a:noFill/>
              </a:ln>
            </p:spPr>
          </p:pic>
        </p:grpSp>
        <p:sp>
          <p:nvSpPr>
            <p:cNvPr id="2" name="TextBox 1">
              <a:extLst>
                <a:ext uri="{FF2B5EF4-FFF2-40B4-BE49-F238E27FC236}">
                  <a16:creationId xmlns:a16="http://schemas.microsoft.com/office/drawing/2014/main" id="{5C0CEE22-E2DC-62D5-C22B-90350FC3C0D5}"/>
                </a:ext>
              </a:extLst>
            </p:cNvPr>
            <p:cNvSpPr txBox="1"/>
            <p:nvPr/>
          </p:nvSpPr>
          <p:spPr>
            <a:xfrm>
              <a:off x="7496175" y="2367493"/>
              <a:ext cx="1342227" cy="369332"/>
            </a:xfrm>
            <a:prstGeom prst="rect">
              <a:avLst/>
            </a:prstGeom>
            <a:noFill/>
          </p:spPr>
          <p:txBody>
            <a:bodyPr wrap="none" rtlCol="0">
              <a:spAutoFit/>
            </a:bodyPr>
            <a:lstStyle/>
            <a:p>
              <a:r>
                <a:rPr lang="en-CA" dirty="0"/>
                <a:t>HOT MODEL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p:cNvSpPr>
          <p:nvPr>
            <p:ph type="title"/>
          </p:nvPr>
        </p:nvSpPr>
        <p:spPr>
          <a:xfrm>
            <a:off x="563039" y="277560"/>
            <a:ext cx="9523353"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dirty="0">
                <a:solidFill>
                  <a:schemeClr val="dk1">
                    <a:lumMod val="75000"/>
                    <a:lumOff val="25000"/>
                  </a:schemeClr>
                </a:solidFill>
                <a:latin typeface="Bookman Old Style"/>
              </a:rPr>
              <a:t>Conclusions</a:t>
            </a:r>
            <a:endParaRPr lang="en-US" sz="4700" b="0" strike="noStrike" spc="-1" dirty="0">
              <a:solidFill>
                <a:srgbClr val="000000"/>
              </a:solidFill>
              <a:latin typeface="Arial"/>
            </a:endParaRPr>
          </a:p>
        </p:txBody>
      </p:sp>
      <p:sp>
        <p:nvSpPr>
          <p:cNvPr id="428" name="PlaceHolder 2"/>
          <p:cNvSpPr>
            <a:spLocks noGrp="1"/>
          </p:cNvSpPr>
          <p:nvPr>
            <p:ph/>
          </p:nvPr>
        </p:nvSpPr>
        <p:spPr>
          <a:xfrm>
            <a:off x="83160" y="2084760"/>
            <a:ext cx="10990224" cy="4142160"/>
          </a:xfrm>
          <a:prstGeom prst="rect">
            <a:avLst/>
          </a:prstGeom>
          <a:noFill/>
          <a:ln w="0">
            <a:noFill/>
          </a:ln>
        </p:spPr>
        <p:txBody>
          <a:bodyPr lIns="0" tIns="45720" rIns="0" bIns="45720" anchor="t">
            <a:normAutofit/>
          </a:bodyPr>
          <a:lstStyle/>
          <a:p>
            <a:pPr marL="91440" indent="-91440" defTabSz="914400">
              <a:lnSpc>
                <a:spcPct val="100000"/>
              </a:lnSpc>
              <a:buClr>
                <a:srgbClr val="9BA8B7"/>
              </a:buClr>
              <a:buFont typeface="Arial"/>
              <a:buChar char="•"/>
            </a:pPr>
            <a:r>
              <a:rPr lang="en-US" sz="3200" b="0" strike="noStrike" spc="-1" dirty="0">
                <a:solidFill>
                  <a:schemeClr val="dk1"/>
                </a:solidFill>
                <a:latin typeface="Franklin Gothic Book"/>
              </a:rPr>
              <a:t>Riparian forests contribute 25 % of Medicine Hat’s total tree canopy</a:t>
            </a:r>
          </a:p>
          <a:p>
            <a:pPr marL="91440" indent="-91440" defTabSz="914400">
              <a:lnSpc>
                <a:spcPct val="100000"/>
              </a:lnSpc>
              <a:buClr>
                <a:srgbClr val="9BA8B7"/>
              </a:buClr>
              <a:buFont typeface="Arial"/>
              <a:buChar char="•"/>
            </a:pPr>
            <a:r>
              <a:rPr lang="en-US" sz="3200" spc="-1" dirty="0">
                <a:solidFill>
                  <a:schemeClr val="dk1"/>
                </a:solidFill>
                <a:latin typeface="Franklin Gothic Book"/>
              </a:rPr>
              <a:t>Tree/shrub communities are organized by moisture, succession, and deer browsing</a:t>
            </a:r>
            <a:endParaRPr lang="en-US" sz="3200" b="0" strike="noStrike" spc="-1" dirty="0">
              <a:solidFill>
                <a:schemeClr val="dk1"/>
              </a:solidFill>
              <a:latin typeface="Franklin Gothic Book"/>
            </a:endParaRPr>
          </a:p>
          <a:p>
            <a:pPr marL="91440" indent="-91440" defTabSz="914400">
              <a:lnSpc>
                <a:spcPct val="100000"/>
              </a:lnSpc>
              <a:buClr>
                <a:srgbClr val="9BA8B7"/>
              </a:buClr>
              <a:buFont typeface="Arial"/>
              <a:buChar char="•"/>
            </a:pPr>
            <a:r>
              <a:rPr lang="en-US" sz="3200" b="0" strike="noStrike" spc="-1" dirty="0">
                <a:solidFill>
                  <a:schemeClr val="dk1"/>
                </a:solidFill>
                <a:latin typeface="Franklin Gothic Book"/>
              </a:rPr>
              <a:t>Structurally diverse communities are resilient to climate change</a:t>
            </a:r>
          </a:p>
          <a:p>
            <a:pPr marL="91440" indent="-91440" defTabSz="914400">
              <a:lnSpc>
                <a:spcPct val="100000"/>
              </a:lnSpc>
              <a:buClr>
                <a:srgbClr val="9BA8B7"/>
              </a:buClr>
              <a:buFont typeface="Arial"/>
              <a:buChar char="•"/>
            </a:pPr>
            <a:r>
              <a:rPr lang="en-US" sz="3200" spc="-1" dirty="0">
                <a:solidFill>
                  <a:schemeClr val="dk1"/>
                </a:solidFill>
                <a:latin typeface="Franklin Gothic Book"/>
              </a:rPr>
              <a:t>Ecological maps and manual provide guidance on appropriate species for riparian restoration</a:t>
            </a:r>
            <a:endParaRPr lang="en-US" sz="3200" b="0" strike="noStrike" spc="-1" dirty="0">
              <a:solidFill>
                <a:schemeClr val="dk1"/>
              </a:solidFill>
              <a:latin typeface="Franklin Gothic Book"/>
            </a:endParaRPr>
          </a:p>
          <a:p>
            <a:pPr marL="91440" indent="-91440" defTabSz="914400">
              <a:lnSpc>
                <a:spcPct val="100000"/>
              </a:lnSpc>
              <a:buClr>
                <a:srgbClr val="9BA8B7"/>
              </a:buClr>
              <a:buFont typeface="Arial"/>
              <a:buChar char="•"/>
            </a:pPr>
            <a:endParaRPr lang="en-US" sz="2400" spc="-1" dirty="0">
              <a:solidFill>
                <a:schemeClr val="dk1"/>
              </a:solidFill>
              <a:latin typeface="Franklin Gothic Book"/>
            </a:endParaRPr>
          </a:p>
          <a:p>
            <a:pPr marL="91440" indent="-91440" defTabSz="914400">
              <a:lnSpc>
                <a:spcPct val="100000"/>
              </a:lnSpc>
              <a:buClr>
                <a:srgbClr val="9BA8B7"/>
              </a:buClr>
              <a:buFont typeface="Arial"/>
              <a:buChar char="•"/>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p:txBody>
      </p:sp>
    </p:spTree>
    <p:extLst>
      <p:ext uri="{BB962C8B-B14F-4D97-AF65-F5344CB8AC3E}">
        <p14:creationId xmlns:p14="http://schemas.microsoft.com/office/powerpoint/2010/main" val="2327686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p:cNvSpPr>
          <p:nvPr>
            <p:ph type="title"/>
          </p:nvPr>
        </p:nvSpPr>
        <p:spPr>
          <a:xfrm>
            <a:off x="563039" y="277560"/>
            <a:ext cx="9523353"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dirty="0">
                <a:solidFill>
                  <a:schemeClr val="dk1">
                    <a:lumMod val="75000"/>
                    <a:lumOff val="25000"/>
                  </a:schemeClr>
                </a:solidFill>
                <a:latin typeface="Bookman Old Style"/>
              </a:rPr>
              <a:t>Conclusions</a:t>
            </a:r>
            <a:endParaRPr lang="en-US" sz="4700" b="0" strike="noStrike" spc="-1" dirty="0">
              <a:solidFill>
                <a:srgbClr val="000000"/>
              </a:solidFill>
              <a:latin typeface="Arial"/>
            </a:endParaRPr>
          </a:p>
        </p:txBody>
      </p:sp>
      <p:sp>
        <p:nvSpPr>
          <p:cNvPr id="428" name="PlaceHolder 2"/>
          <p:cNvSpPr>
            <a:spLocks noGrp="1"/>
          </p:cNvSpPr>
          <p:nvPr>
            <p:ph/>
          </p:nvPr>
        </p:nvSpPr>
        <p:spPr>
          <a:xfrm>
            <a:off x="83160" y="2084760"/>
            <a:ext cx="10990224" cy="4142160"/>
          </a:xfrm>
          <a:prstGeom prst="rect">
            <a:avLst/>
          </a:prstGeom>
          <a:noFill/>
          <a:ln w="0">
            <a:noFill/>
          </a:ln>
        </p:spPr>
        <p:txBody>
          <a:bodyPr lIns="0" tIns="45720" rIns="0" bIns="45720" anchor="t">
            <a:normAutofit/>
          </a:bodyPr>
          <a:lstStyle/>
          <a:p>
            <a:pPr marL="91440" indent="-91440" defTabSz="914400">
              <a:lnSpc>
                <a:spcPct val="100000"/>
              </a:lnSpc>
              <a:buClr>
                <a:srgbClr val="9BA8B7"/>
              </a:buClr>
              <a:buFont typeface="Arial"/>
              <a:buChar char="•"/>
            </a:pPr>
            <a:r>
              <a:rPr lang="en-US" sz="3200" b="0" strike="noStrike" spc="-1" dirty="0">
                <a:solidFill>
                  <a:schemeClr val="dk1"/>
                </a:solidFill>
                <a:latin typeface="Franklin Gothic Book"/>
              </a:rPr>
              <a:t>HOWEVER:</a:t>
            </a:r>
          </a:p>
          <a:p>
            <a:pPr marL="91440" indent="-91440" defTabSz="914400">
              <a:lnSpc>
                <a:spcPct val="100000"/>
              </a:lnSpc>
              <a:buClr>
                <a:srgbClr val="9BA8B7"/>
              </a:buClr>
              <a:buFont typeface="Arial"/>
              <a:buChar char="•"/>
            </a:pPr>
            <a:r>
              <a:rPr lang="en-US" sz="3200" spc="-1" dirty="0">
                <a:solidFill>
                  <a:schemeClr val="dk1"/>
                </a:solidFill>
                <a:latin typeface="Franklin Gothic Book"/>
              </a:rPr>
              <a:t>83 % of the SSR that could support trees/shrub is now grass</a:t>
            </a:r>
          </a:p>
          <a:p>
            <a:pPr marL="91440" indent="-91440" defTabSz="914400">
              <a:lnSpc>
                <a:spcPct val="100000"/>
              </a:lnSpc>
              <a:buClr>
                <a:srgbClr val="9BA8B7"/>
              </a:buClr>
              <a:buFont typeface="Arial"/>
              <a:buChar char="•"/>
            </a:pPr>
            <a:r>
              <a:rPr lang="en-US" sz="3200" spc="-1" dirty="0">
                <a:solidFill>
                  <a:schemeClr val="dk1"/>
                </a:solidFill>
                <a:latin typeface="Franklin Gothic Book"/>
              </a:rPr>
              <a:t>~50 % of Medicine Hat’s cottonwood forest lacks structural (and biological!) diversity</a:t>
            </a:r>
          </a:p>
          <a:p>
            <a:pPr marL="91440" indent="-91440" defTabSz="914400">
              <a:lnSpc>
                <a:spcPct val="100000"/>
              </a:lnSpc>
              <a:buClr>
                <a:srgbClr val="9BA8B7"/>
              </a:buClr>
              <a:buFont typeface="Arial"/>
              <a:buChar char="•"/>
            </a:pPr>
            <a:r>
              <a:rPr lang="en-US" sz="3200" spc="-1" dirty="0">
                <a:solidFill>
                  <a:schemeClr val="dk1"/>
                </a:solidFill>
                <a:latin typeface="Franklin Gothic Book"/>
              </a:rPr>
              <a:t>What to do???????</a:t>
            </a:r>
            <a:endParaRPr lang="en-US" sz="600" spc="-1" dirty="0">
              <a:solidFill>
                <a:schemeClr val="dk1"/>
              </a:solidFill>
              <a:latin typeface="Franklin Gothic Book"/>
            </a:endParaRPr>
          </a:p>
          <a:p>
            <a:pPr marL="91440" indent="-91440" defTabSz="914400">
              <a:lnSpc>
                <a:spcPct val="100000"/>
              </a:lnSpc>
              <a:buClr>
                <a:srgbClr val="9BA8B7"/>
              </a:buClr>
              <a:buFont typeface="Arial"/>
              <a:buChar char="•"/>
            </a:pPr>
            <a:endParaRPr lang="en-US" sz="2400" spc="-1" dirty="0">
              <a:solidFill>
                <a:schemeClr val="dk1"/>
              </a:solidFill>
              <a:latin typeface="Franklin Gothic Book"/>
            </a:endParaRPr>
          </a:p>
          <a:p>
            <a:pPr marL="91440" indent="-91440" defTabSz="914400">
              <a:lnSpc>
                <a:spcPct val="100000"/>
              </a:lnSpc>
              <a:buClr>
                <a:srgbClr val="9BA8B7"/>
              </a:buClr>
              <a:buFont typeface="Arial"/>
              <a:buChar char="•"/>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p:txBody>
      </p:sp>
    </p:spTree>
    <p:extLst>
      <p:ext uri="{BB962C8B-B14F-4D97-AF65-F5344CB8AC3E}">
        <p14:creationId xmlns:p14="http://schemas.microsoft.com/office/powerpoint/2010/main" val="187236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p:cNvSpPr>
          <p:nvPr>
            <p:ph type="title"/>
          </p:nvPr>
        </p:nvSpPr>
        <p:spPr>
          <a:xfrm>
            <a:off x="563039" y="277560"/>
            <a:ext cx="9523353"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dirty="0">
                <a:solidFill>
                  <a:schemeClr val="dk1">
                    <a:lumMod val="75000"/>
                    <a:lumOff val="25000"/>
                  </a:schemeClr>
                </a:solidFill>
                <a:latin typeface="Bookman Old Style"/>
              </a:rPr>
              <a:t>Tree/Shrub Seedlings</a:t>
            </a:r>
            <a:endParaRPr lang="en-US" sz="4700" b="0" strike="noStrike" spc="-1" dirty="0">
              <a:solidFill>
                <a:srgbClr val="000000"/>
              </a:solidFill>
              <a:latin typeface="Arial"/>
            </a:endParaRPr>
          </a:p>
        </p:txBody>
      </p:sp>
      <p:sp>
        <p:nvSpPr>
          <p:cNvPr id="428" name="PlaceHolder 2"/>
          <p:cNvSpPr>
            <a:spLocks noGrp="1"/>
          </p:cNvSpPr>
          <p:nvPr>
            <p:ph/>
          </p:nvPr>
        </p:nvSpPr>
        <p:spPr>
          <a:xfrm>
            <a:off x="83160" y="2084760"/>
            <a:ext cx="5859360" cy="4142160"/>
          </a:xfrm>
          <a:prstGeom prst="rect">
            <a:avLst/>
          </a:prstGeom>
          <a:noFill/>
          <a:ln w="0">
            <a:noFill/>
          </a:ln>
        </p:spPr>
        <p:txBody>
          <a:bodyPr lIns="0" tIns="45720" rIns="0" bIns="45720" anchor="t">
            <a:normAutofit/>
          </a:bodyPr>
          <a:lstStyle/>
          <a:p>
            <a:pPr marL="91440" indent="-91440" defTabSz="914400">
              <a:lnSpc>
                <a:spcPct val="100000"/>
              </a:lnSpc>
              <a:buClr>
                <a:srgbClr val="9BA8B7"/>
              </a:buClr>
              <a:buFont typeface="Arial"/>
              <a:buChar char="•"/>
            </a:pPr>
            <a:r>
              <a:rPr lang="en-US" sz="2400" b="0" strike="noStrike" spc="-1" dirty="0">
                <a:solidFill>
                  <a:schemeClr val="dk1"/>
                </a:solidFill>
                <a:latin typeface="Franklin Gothic Book"/>
              </a:rPr>
              <a:t>MHC produced hundreds of native seedlings for free to the public in April 2024:</a:t>
            </a:r>
          </a:p>
          <a:p>
            <a:pPr defTabSz="914400">
              <a:lnSpc>
                <a:spcPct val="100000"/>
              </a:lnSpc>
              <a:buClr>
                <a:srgbClr val="9BA8B7"/>
              </a:buClr>
            </a:pPr>
            <a:endParaRPr lang="en-US" sz="2400" b="0" strike="noStrike" spc="-1" dirty="0">
              <a:solidFill>
                <a:schemeClr val="dk1"/>
              </a:solidFill>
              <a:latin typeface="Franklin Gothic Book"/>
            </a:endParaRPr>
          </a:p>
          <a:p>
            <a:pPr marL="91440" indent="-91440" defTabSz="914400">
              <a:lnSpc>
                <a:spcPct val="100000"/>
              </a:lnSpc>
              <a:buClr>
                <a:srgbClr val="9BA8B7"/>
              </a:buClr>
              <a:buFont typeface="Arial"/>
              <a:buChar char="•"/>
            </a:pPr>
            <a:r>
              <a:rPr lang="en-US" sz="2400" b="0" strike="noStrike" spc="-1" dirty="0">
                <a:solidFill>
                  <a:schemeClr val="dk1"/>
                </a:solidFill>
                <a:latin typeface="Franklin Gothic Book"/>
              </a:rPr>
              <a:t>silver sagebrush (Artemisia </a:t>
            </a:r>
            <a:r>
              <a:rPr lang="en-US" sz="2400" b="0" strike="noStrike" spc="-1" dirty="0" err="1">
                <a:solidFill>
                  <a:schemeClr val="dk1"/>
                </a:solidFill>
                <a:latin typeface="Franklin Gothic Book"/>
              </a:rPr>
              <a:t>cana</a:t>
            </a:r>
            <a:r>
              <a:rPr lang="en-US" sz="2400" b="0" strike="noStrike" spc="-1" dirty="0">
                <a:solidFill>
                  <a:schemeClr val="dk1"/>
                </a:solidFill>
                <a:latin typeface="Franklin Gothic Book"/>
              </a:rPr>
              <a:t>)</a:t>
            </a:r>
            <a:endParaRPr lang="en-US" sz="2400" b="0" strike="noStrike" spc="-1" dirty="0">
              <a:solidFill>
                <a:srgbClr val="000000"/>
              </a:solidFill>
              <a:latin typeface="Arial"/>
            </a:endParaRPr>
          </a:p>
          <a:p>
            <a:pPr marL="91440" indent="-91440" defTabSz="914400">
              <a:lnSpc>
                <a:spcPct val="100000"/>
              </a:lnSpc>
              <a:buClr>
                <a:srgbClr val="9BA8B7"/>
              </a:buClr>
              <a:buFont typeface="Arial"/>
              <a:buChar char="•"/>
            </a:pPr>
            <a:r>
              <a:rPr lang="en-US" sz="2400" b="0" strike="noStrike" spc="-1" dirty="0">
                <a:solidFill>
                  <a:schemeClr val="dk1"/>
                </a:solidFill>
                <a:latin typeface="Franklin Gothic Book"/>
              </a:rPr>
              <a:t>golden currant (</a:t>
            </a:r>
            <a:r>
              <a:rPr lang="en-US" sz="2400" b="0" strike="noStrike" spc="-1" dirty="0" err="1">
                <a:solidFill>
                  <a:schemeClr val="dk1"/>
                </a:solidFill>
                <a:latin typeface="Franklin Gothic Book"/>
              </a:rPr>
              <a:t>Ribes</a:t>
            </a:r>
            <a:r>
              <a:rPr lang="en-US" sz="2400" b="0" strike="noStrike" spc="-1" dirty="0">
                <a:solidFill>
                  <a:schemeClr val="dk1"/>
                </a:solidFill>
                <a:latin typeface="Franklin Gothic Book"/>
              </a:rPr>
              <a:t> </a:t>
            </a:r>
            <a:r>
              <a:rPr lang="en-US" sz="2400" b="0" strike="noStrike" spc="-1" dirty="0" err="1">
                <a:solidFill>
                  <a:schemeClr val="dk1"/>
                </a:solidFill>
                <a:latin typeface="Franklin Gothic Book"/>
              </a:rPr>
              <a:t>aureum</a:t>
            </a:r>
            <a:r>
              <a:rPr lang="en-US" sz="2400" b="0" strike="noStrike" spc="-1" dirty="0">
                <a:solidFill>
                  <a:schemeClr val="dk1"/>
                </a:solidFill>
                <a:latin typeface="Franklin Gothic Book"/>
              </a:rPr>
              <a:t>)</a:t>
            </a:r>
            <a:endParaRPr lang="en-US" sz="2400" b="0" strike="noStrike" spc="-1" dirty="0">
              <a:solidFill>
                <a:srgbClr val="000000"/>
              </a:solidFill>
              <a:latin typeface="Arial"/>
            </a:endParaRPr>
          </a:p>
          <a:p>
            <a:pPr marL="91440" indent="-91440" defTabSz="914400">
              <a:lnSpc>
                <a:spcPct val="100000"/>
              </a:lnSpc>
              <a:buClr>
                <a:srgbClr val="9BA8B7"/>
              </a:buClr>
              <a:buFont typeface="Arial"/>
              <a:buChar char="•"/>
            </a:pPr>
            <a:r>
              <a:rPr lang="en-US" sz="2400" b="0" strike="noStrike" spc="-1" dirty="0">
                <a:solidFill>
                  <a:schemeClr val="dk1"/>
                </a:solidFill>
                <a:latin typeface="Franklin Gothic Book"/>
              </a:rPr>
              <a:t>thorny buffaloberry (</a:t>
            </a:r>
            <a:r>
              <a:rPr lang="en-US" sz="2400" b="0" strike="noStrike" spc="-1" dirty="0" err="1">
                <a:solidFill>
                  <a:schemeClr val="dk1"/>
                </a:solidFill>
                <a:latin typeface="Franklin Gothic Book"/>
              </a:rPr>
              <a:t>Shepherdia</a:t>
            </a:r>
            <a:r>
              <a:rPr lang="en-US" sz="2400" b="0" strike="noStrike" spc="-1" dirty="0">
                <a:solidFill>
                  <a:schemeClr val="dk1"/>
                </a:solidFill>
                <a:latin typeface="Franklin Gothic Book"/>
              </a:rPr>
              <a:t> </a:t>
            </a:r>
            <a:r>
              <a:rPr lang="en-US" sz="2400" b="0" strike="noStrike" spc="-1" dirty="0" err="1">
                <a:solidFill>
                  <a:schemeClr val="dk1"/>
                </a:solidFill>
                <a:latin typeface="Franklin Gothic Book"/>
              </a:rPr>
              <a:t>argentea</a:t>
            </a:r>
            <a:r>
              <a:rPr lang="en-US" sz="2400" b="0" strike="noStrike" spc="-1" dirty="0">
                <a:solidFill>
                  <a:schemeClr val="dk1"/>
                </a:solidFill>
                <a:latin typeface="Franklin Gothic Book"/>
              </a:rPr>
              <a:t>)</a:t>
            </a:r>
            <a:endParaRPr lang="en-US" sz="2400" b="0" strike="noStrike" spc="-1" dirty="0">
              <a:solidFill>
                <a:srgbClr val="000000"/>
              </a:solidFill>
              <a:latin typeface="Arial"/>
            </a:endParaRPr>
          </a:p>
          <a:p>
            <a:pPr marL="91440" indent="-91440" defTabSz="914400">
              <a:lnSpc>
                <a:spcPct val="100000"/>
              </a:lnSpc>
              <a:buClr>
                <a:srgbClr val="9BA8B7"/>
              </a:buClr>
              <a:buFont typeface="Arial"/>
              <a:buChar char="•"/>
            </a:pPr>
            <a:r>
              <a:rPr lang="en-US" sz="2400" b="0" strike="noStrike" spc="-1" dirty="0">
                <a:solidFill>
                  <a:schemeClr val="dk1"/>
                </a:solidFill>
                <a:latin typeface="Franklin Gothic Book"/>
              </a:rPr>
              <a:t>Wood’s rose (Rosa </a:t>
            </a:r>
            <a:r>
              <a:rPr lang="en-US" sz="2400" b="0" strike="noStrike" spc="-1" dirty="0" err="1">
                <a:solidFill>
                  <a:schemeClr val="dk1"/>
                </a:solidFill>
                <a:latin typeface="Franklin Gothic Book"/>
              </a:rPr>
              <a:t>woodsii</a:t>
            </a:r>
            <a:r>
              <a:rPr lang="en-US" sz="2400" b="0" strike="noStrike" spc="-1" dirty="0">
                <a:solidFill>
                  <a:schemeClr val="dk1"/>
                </a:solidFill>
                <a:latin typeface="Franklin Gothic Book"/>
              </a:rPr>
              <a:t>)</a:t>
            </a:r>
            <a:endParaRPr lang="en-US" sz="2400" b="0" strike="noStrike" spc="-1" dirty="0">
              <a:solidFill>
                <a:srgbClr val="000000"/>
              </a:solidFill>
              <a:latin typeface="Arial"/>
            </a:endParaRPr>
          </a:p>
          <a:p>
            <a:pPr marL="91440" indent="-91440" defTabSz="914400">
              <a:lnSpc>
                <a:spcPct val="100000"/>
              </a:lnSpc>
              <a:buClr>
                <a:srgbClr val="9BA8B7"/>
              </a:buClr>
              <a:buFont typeface="Arial"/>
              <a:buChar char="•"/>
            </a:pPr>
            <a:r>
              <a:rPr lang="en-US" sz="2400" b="0" strike="noStrike" spc="-1" dirty="0">
                <a:solidFill>
                  <a:schemeClr val="dk1"/>
                </a:solidFill>
                <a:latin typeface="Franklin Gothic Book"/>
              </a:rPr>
              <a:t>chokecherry (Prunus virginiana)</a:t>
            </a:r>
            <a:endParaRPr lang="en-US" sz="24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p:txBody>
      </p:sp>
      <p:pic>
        <p:nvPicPr>
          <p:cNvPr id="5" name="Picture 4">
            <a:extLst>
              <a:ext uri="{FF2B5EF4-FFF2-40B4-BE49-F238E27FC236}">
                <a16:creationId xmlns:a16="http://schemas.microsoft.com/office/drawing/2014/main" id="{A9212EC8-EB79-45C7-9D37-3CA7F11DC57C}"/>
              </a:ext>
            </a:extLst>
          </p:cNvPr>
          <p:cNvPicPr/>
          <p:nvPr/>
        </p:nvPicPr>
        <p:blipFill>
          <a:blip r:embed="rId2"/>
          <a:stretch/>
        </p:blipFill>
        <p:spPr>
          <a:xfrm>
            <a:off x="7212563" y="0"/>
            <a:ext cx="4979437" cy="6858000"/>
          </a:xfrm>
          <a:prstGeom prst="rect">
            <a:avLst/>
          </a:prstGeom>
          <a:ln w="0">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308D5-C591-EBCD-E936-21AE4A6B0A60}"/>
              </a:ext>
            </a:extLst>
          </p:cNvPr>
          <p:cNvSpPr>
            <a:spLocks noGrp="1"/>
          </p:cNvSpPr>
          <p:nvPr>
            <p:ph type="title"/>
          </p:nvPr>
        </p:nvSpPr>
        <p:spPr/>
        <p:txBody>
          <a:bodyPr/>
          <a:lstStyle/>
          <a:p>
            <a:r>
              <a:rPr lang="en-US" sz="4400" b="0" strike="noStrike" spc="-52" dirty="0">
                <a:solidFill>
                  <a:schemeClr val="dk1">
                    <a:lumMod val="75000"/>
                    <a:lumOff val="25000"/>
                  </a:schemeClr>
                </a:solidFill>
                <a:latin typeface="Bookman Old Style"/>
              </a:rPr>
              <a:t>Tree/Shrub Seedlings</a:t>
            </a:r>
            <a:endParaRPr lang="en-CA" dirty="0"/>
          </a:p>
        </p:txBody>
      </p:sp>
      <p:pic>
        <p:nvPicPr>
          <p:cNvPr id="5" name="Content Placeholder 4" descr="A group of people standing around a table&#10;&#10;Description automatically generated">
            <a:extLst>
              <a:ext uri="{FF2B5EF4-FFF2-40B4-BE49-F238E27FC236}">
                <a16:creationId xmlns:a16="http://schemas.microsoft.com/office/drawing/2014/main" id="{C9A9EF57-0A2F-4D33-F49E-C9DB9D90BA7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70195" y="2083566"/>
            <a:ext cx="4906962" cy="3680451"/>
          </a:xfrm>
        </p:spPr>
      </p:pic>
      <p:pic>
        <p:nvPicPr>
          <p:cNvPr id="7" name="Picture 6" descr="A group of people holding plants&#10;&#10;Description automatically generated">
            <a:extLst>
              <a:ext uri="{FF2B5EF4-FFF2-40B4-BE49-F238E27FC236}">
                <a16:creationId xmlns:a16="http://schemas.microsoft.com/office/drawing/2014/main" id="{0D810E5B-6988-BF53-2C7D-FC36CE137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86" y="2083566"/>
            <a:ext cx="5175821" cy="3674135"/>
          </a:xfrm>
          <a:prstGeom prst="rect">
            <a:avLst/>
          </a:prstGeom>
        </p:spPr>
      </p:pic>
    </p:spTree>
    <p:extLst>
      <p:ext uri="{BB962C8B-B14F-4D97-AF65-F5344CB8AC3E}">
        <p14:creationId xmlns:p14="http://schemas.microsoft.com/office/powerpoint/2010/main" val="2562366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Cross-Disciplinary Collaboration</a:t>
            </a:r>
          </a:p>
        </p:txBody>
      </p:sp>
      <p:pic>
        <p:nvPicPr>
          <p:cNvPr id="435" name="Picture 434"/>
          <p:cNvPicPr/>
          <p:nvPr/>
        </p:nvPicPr>
        <p:blipFill>
          <a:blip r:embed="rId2"/>
          <a:stretch/>
        </p:blipFill>
        <p:spPr>
          <a:xfrm>
            <a:off x="7791061" y="1950034"/>
            <a:ext cx="4310743" cy="4385452"/>
          </a:xfrm>
          <a:prstGeom prst="rect">
            <a:avLst/>
          </a:prstGeom>
          <a:ln w="0">
            <a:noFill/>
          </a:ln>
        </p:spPr>
      </p:pic>
      <p:pic>
        <p:nvPicPr>
          <p:cNvPr id="436" name="Picture 435"/>
          <p:cNvPicPr/>
          <p:nvPr/>
        </p:nvPicPr>
        <p:blipFill>
          <a:blip r:embed="rId3"/>
          <a:stretch/>
        </p:blipFill>
        <p:spPr>
          <a:xfrm>
            <a:off x="-1" y="1950099"/>
            <a:ext cx="4898571" cy="4469362"/>
          </a:xfrm>
          <a:prstGeom prst="rect">
            <a:avLst/>
          </a:prstGeom>
          <a:ln w="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p:cNvSpPr>
          <p:nvPr>
            <p:ph type="title"/>
          </p:nvPr>
        </p:nvSpPr>
        <p:spPr>
          <a:xfrm>
            <a:off x="1097280" y="286560"/>
            <a:ext cx="10056600" cy="14490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Thank You!</a:t>
            </a:r>
          </a:p>
        </p:txBody>
      </p:sp>
      <p:sp>
        <p:nvSpPr>
          <p:cNvPr id="438" name="PlaceHolder 2"/>
          <p:cNvSpPr>
            <a:spLocks noGrp="1"/>
          </p:cNvSpPr>
          <p:nvPr>
            <p:ph/>
          </p:nvPr>
        </p:nvSpPr>
        <p:spPr>
          <a:xfrm>
            <a:off x="1097280" y="2108160"/>
            <a:ext cx="4846320" cy="37591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dirty="0">
                <a:solidFill>
                  <a:srgbClr val="000000"/>
                </a:solidFill>
                <a:latin typeface="Arial"/>
              </a:rPr>
              <a:t>Summer students: Kate Zell, Abigail McBride</a:t>
            </a:r>
          </a:p>
          <a:p>
            <a:pPr marL="432000" indent="-324000">
              <a:spcBef>
                <a:spcPts val="1417"/>
              </a:spcBef>
              <a:buClr>
                <a:srgbClr val="000000"/>
              </a:buClr>
              <a:buSzPct val="45000"/>
              <a:buFont typeface="Wingdings" charset="2"/>
              <a:buChar char=""/>
            </a:pPr>
            <a:r>
              <a:rPr lang="en-US" sz="3200" spc="-1" dirty="0">
                <a:solidFill>
                  <a:srgbClr val="000000"/>
                </a:solidFill>
                <a:latin typeface="Arial"/>
              </a:rPr>
              <a:t>MHC faculty: Jim Kuehn</a:t>
            </a:r>
            <a:endParaRPr lang="en-US" sz="3200" b="0" strike="noStrike" spc="-1" dirty="0">
              <a:solidFill>
                <a:srgbClr val="000000"/>
              </a:solidFill>
              <a:latin typeface="Arial"/>
            </a:endParaRPr>
          </a:p>
        </p:txBody>
      </p:sp>
      <p:pic>
        <p:nvPicPr>
          <p:cNvPr id="439" name="Picture 438"/>
          <p:cNvPicPr/>
          <p:nvPr/>
        </p:nvPicPr>
        <p:blipFill>
          <a:blip r:embed="rId2"/>
          <a:stretch/>
        </p:blipFill>
        <p:spPr>
          <a:xfrm>
            <a:off x="1235799" y="3706064"/>
            <a:ext cx="3933360" cy="1614960"/>
          </a:xfrm>
          <a:prstGeom prst="rect">
            <a:avLst/>
          </a:prstGeom>
          <a:ln w="0">
            <a:noFill/>
          </a:ln>
        </p:spPr>
      </p:pic>
      <p:pic>
        <p:nvPicPr>
          <p:cNvPr id="440" name="Picture 439"/>
          <p:cNvPicPr/>
          <p:nvPr/>
        </p:nvPicPr>
        <p:blipFill>
          <a:blip r:embed="rId3"/>
          <a:stretch/>
        </p:blipFill>
        <p:spPr>
          <a:xfrm>
            <a:off x="1" y="5557873"/>
            <a:ext cx="6096000" cy="831855"/>
          </a:xfrm>
          <a:prstGeom prst="rect">
            <a:avLst/>
          </a:prstGeom>
          <a:ln w="0">
            <a:noFill/>
          </a:ln>
        </p:spPr>
      </p:pic>
      <p:pic>
        <p:nvPicPr>
          <p:cNvPr id="3" name="Picture 2">
            <a:extLst>
              <a:ext uri="{FF2B5EF4-FFF2-40B4-BE49-F238E27FC236}">
                <a16:creationId xmlns:a16="http://schemas.microsoft.com/office/drawing/2014/main" id="{A313FBFD-AE71-485F-9195-10FA78655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80" y="1915699"/>
            <a:ext cx="5965372" cy="447402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p:cNvSpPr>
          <p:nvPr>
            <p:ph type="title"/>
          </p:nvPr>
        </p:nvSpPr>
        <p:spPr>
          <a:xfrm>
            <a:off x="563039" y="277560"/>
            <a:ext cx="9523353"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dirty="0">
                <a:solidFill>
                  <a:schemeClr val="dk1">
                    <a:lumMod val="75000"/>
                    <a:lumOff val="25000"/>
                  </a:schemeClr>
                </a:solidFill>
                <a:latin typeface="Bookman Old Style"/>
              </a:rPr>
              <a:t>Future Work</a:t>
            </a:r>
            <a:endParaRPr lang="en-US" sz="4700" b="0" strike="noStrike" spc="-1" dirty="0">
              <a:solidFill>
                <a:srgbClr val="000000"/>
              </a:solidFill>
              <a:latin typeface="Arial"/>
            </a:endParaRPr>
          </a:p>
        </p:txBody>
      </p:sp>
      <p:sp>
        <p:nvSpPr>
          <p:cNvPr id="4" name="PlaceHolder 2"/>
          <p:cNvSpPr>
            <a:spLocks noGrp="1"/>
          </p:cNvSpPr>
          <p:nvPr>
            <p:ph/>
          </p:nvPr>
        </p:nvSpPr>
        <p:spPr>
          <a:xfrm>
            <a:off x="1097280" y="2108160"/>
            <a:ext cx="4251960" cy="3759120"/>
          </a:xfrm>
          <a:prstGeom prst="rect">
            <a:avLst/>
          </a:prstGeom>
          <a:noFill/>
          <a:ln w="0">
            <a:noFill/>
          </a:ln>
        </p:spPr>
        <p:txBody>
          <a:bodyPr lIns="0" tIns="45720" rIns="0" bIns="45720" anchor="t">
            <a:normAutofit fontScale="47500" lnSpcReduction="20000"/>
          </a:bodyPr>
          <a:lstStyle/>
          <a:p>
            <a:pPr marL="91440" indent="-91440" defTabSz="914400">
              <a:lnSpc>
                <a:spcPct val="100000"/>
              </a:lnSpc>
              <a:buClr>
                <a:srgbClr val="9BA8B7"/>
              </a:buClr>
              <a:buFont typeface="Arial"/>
              <a:buChar char="•"/>
            </a:pPr>
            <a:r>
              <a:rPr lang="en-US" sz="4500" b="0" strike="noStrike" spc="-1" dirty="0">
                <a:solidFill>
                  <a:schemeClr val="dk1"/>
                </a:solidFill>
              </a:rPr>
              <a:t>Trees/shrubs for 2025:</a:t>
            </a:r>
          </a:p>
          <a:p>
            <a:pPr marL="91440" indent="-91440" defTabSz="914400">
              <a:lnSpc>
                <a:spcPct val="100000"/>
              </a:lnSpc>
              <a:buClr>
                <a:srgbClr val="9BA8B7"/>
              </a:buClr>
              <a:buFont typeface="Arial"/>
              <a:buChar char="•"/>
            </a:pPr>
            <a:r>
              <a:rPr lang="en-US" sz="4500" b="0" strike="noStrike" spc="-1" dirty="0">
                <a:solidFill>
                  <a:schemeClr val="dk1"/>
                </a:solidFill>
              </a:rPr>
              <a:t>Wolf willow (Elaeagnus </a:t>
            </a:r>
            <a:r>
              <a:rPr lang="en-US" sz="4500" b="0" strike="noStrike" spc="-1" dirty="0" err="1">
                <a:solidFill>
                  <a:schemeClr val="dk1"/>
                </a:solidFill>
              </a:rPr>
              <a:t>commutata</a:t>
            </a:r>
            <a:endParaRPr lang="en-US" sz="4500" b="0" strike="noStrike" spc="-1" dirty="0">
              <a:solidFill>
                <a:schemeClr val="dk1"/>
              </a:solidFill>
            </a:endParaRPr>
          </a:p>
          <a:p>
            <a:pPr marL="91440" indent="-91440" defTabSz="914400">
              <a:lnSpc>
                <a:spcPct val="100000"/>
              </a:lnSpc>
              <a:buClr>
                <a:srgbClr val="9BA8B7"/>
              </a:buClr>
              <a:buFont typeface="Arial"/>
              <a:buChar char="•"/>
            </a:pPr>
            <a:r>
              <a:rPr lang="en-US" sz="4500" b="0" strike="noStrike" spc="-1" dirty="0">
                <a:solidFill>
                  <a:schemeClr val="dk1"/>
                </a:solidFill>
              </a:rPr>
              <a:t>silver sagebrush (Artemisia </a:t>
            </a:r>
            <a:r>
              <a:rPr lang="en-US" sz="4500" b="0" strike="noStrike" spc="-1" dirty="0" err="1">
                <a:solidFill>
                  <a:schemeClr val="dk1"/>
                </a:solidFill>
              </a:rPr>
              <a:t>cana</a:t>
            </a:r>
            <a:r>
              <a:rPr lang="en-US" sz="4500" b="0" strike="noStrike" spc="-1" dirty="0">
                <a:solidFill>
                  <a:schemeClr val="dk1"/>
                </a:solidFill>
              </a:rPr>
              <a:t>)</a:t>
            </a:r>
            <a:endParaRPr lang="en-US" sz="4500" b="0" strike="noStrike" spc="-1" dirty="0">
              <a:solidFill>
                <a:srgbClr val="000000"/>
              </a:solidFill>
            </a:endParaRPr>
          </a:p>
          <a:p>
            <a:pPr marL="91440" indent="-91440" defTabSz="914400">
              <a:lnSpc>
                <a:spcPct val="100000"/>
              </a:lnSpc>
              <a:buClr>
                <a:srgbClr val="9BA8B7"/>
              </a:buClr>
              <a:buFont typeface="Arial"/>
              <a:buChar char="•"/>
            </a:pPr>
            <a:r>
              <a:rPr lang="en-US" sz="4500" b="0" strike="noStrike" spc="-1" dirty="0">
                <a:solidFill>
                  <a:schemeClr val="dk1"/>
                </a:solidFill>
              </a:rPr>
              <a:t>golden currant (</a:t>
            </a:r>
            <a:r>
              <a:rPr lang="en-US" sz="4500" b="0" strike="noStrike" spc="-1" dirty="0" err="1">
                <a:solidFill>
                  <a:schemeClr val="dk1"/>
                </a:solidFill>
              </a:rPr>
              <a:t>Ribes</a:t>
            </a:r>
            <a:r>
              <a:rPr lang="en-US" sz="4500" b="0" strike="noStrike" spc="-1" dirty="0">
                <a:solidFill>
                  <a:schemeClr val="dk1"/>
                </a:solidFill>
              </a:rPr>
              <a:t> </a:t>
            </a:r>
            <a:r>
              <a:rPr lang="en-US" sz="4500" b="0" strike="noStrike" spc="-1" dirty="0" err="1">
                <a:solidFill>
                  <a:schemeClr val="dk1"/>
                </a:solidFill>
              </a:rPr>
              <a:t>aureum</a:t>
            </a:r>
            <a:r>
              <a:rPr lang="en-US" sz="4500" b="0" strike="noStrike" spc="-1" dirty="0">
                <a:solidFill>
                  <a:schemeClr val="dk1"/>
                </a:solidFill>
              </a:rPr>
              <a:t>)</a:t>
            </a:r>
            <a:endParaRPr lang="en-US" sz="4500" b="0" strike="noStrike" spc="-1" dirty="0">
              <a:solidFill>
                <a:srgbClr val="000000"/>
              </a:solidFill>
            </a:endParaRPr>
          </a:p>
          <a:p>
            <a:pPr marL="91440" indent="-91440" defTabSz="914400">
              <a:lnSpc>
                <a:spcPct val="100000"/>
              </a:lnSpc>
              <a:buClr>
                <a:srgbClr val="9BA8B7"/>
              </a:buClr>
              <a:buFont typeface="Arial"/>
              <a:buChar char="•"/>
            </a:pPr>
            <a:r>
              <a:rPr lang="en-US" sz="4500" b="0" strike="noStrike" spc="-1" dirty="0">
                <a:solidFill>
                  <a:schemeClr val="dk1"/>
                </a:solidFill>
              </a:rPr>
              <a:t>thorny buffaloberry (</a:t>
            </a:r>
            <a:r>
              <a:rPr lang="en-US" sz="4500" b="0" strike="noStrike" spc="-1" dirty="0" err="1">
                <a:solidFill>
                  <a:schemeClr val="dk1"/>
                </a:solidFill>
              </a:rPr>
              <a:t>Shepherdia</a:t>
            </a:r>
            <a:r>
              <a:rPr lang="en-US" sz="4500" b="0" strike="noStrike" spc="-1" dirty="0">
                <a:solidFill>
                  <a:schemeClr val="dk1"/>
                </a:solidFill>
              </a:rPr>
              <a:t> </a:t>
            </a:r>
            <a:r>
              <a:rPr lang="en-US" sz="4500" b="0" strike="noStrike" spc="-1" dirty="0" err="1">
                <a:solidFill>
                  <a:schemeClr val="dk1"/>
                </a:solidFill>
              </a:rPr>
              <a:t>argentea</a:t>
            </a:r>
            <a:r>
              <a:rPr lang="en-US" sz="4500" b="0" strike="noStrike" spc="-1" dirty="0">
                <a:solidFill>
                  <a:schemeClr val="dk1"/>
                </a:solidFill>
              </a:rPr>
              <a:t>)</a:t>
            </a:r>
            <a:endParaRPr lang="en-US" sz="4500" b="0" strike="noStrike" spc="-1" dirty="0">
              <a:solidFill>
                <a:srgbClr val="000000"/>
              </a:solidFill>
            </a:endParaRPr>
          </a:p>
          <a:p>
            <a:pPr marL="91440" indent="-91440" defTabSz="914400">
              <a:lnSpc>
                <a:spcPct val="100000"/>
              </a:lnSpc>
              <a:buClr>
                <a:srgbClr val="9BA8B7"/>
              </a:buClr>
              <a:buFont typeface="Arial"/>
              <a:buChar char="•"/>
            </a:pPr>
            <a:r>
              <a:rPr lang="en-US" sz="4500" b="0" strike="noStrike" spc="-1" dirty="0">
                <a:solidFill>
                  <a:schemeClr val="dk1"/>
                </a:solidFill>
              </a:rPr>
              <a:t>Wood’s rose (Rosa </a:t>
            </a:r>
            <a:r>
              <a:rPr lang="en-US" sz="4500" b="0" strike="noStrike" spc="-1" dirty="0" err="1">
                <a:solidFill>
                  <a:schemeClr val="dk1"/>
                </a:solidFill>
              </a:rPr>
              <a:t>woodsii</a:t>
            </a:r>
            <a:r>
              <a:rPr lang="en-US" sz="4500" b="0" strike="noStrike" spc="-1" dirty="0">
                <a:solidFill>
                  <a:schemeClr val="dk1"/>
                </a:solidFill>
              </a:rPr>
              <a:t>)</a:t>
            </a:r>
            <a:endParaRPr lang="en-US" sz="4500" b="0" strike="noStrike" spc="-1" dirty="0">
              <a:solidFill>
                <a:srgbClr val="000000"/>
              </a:solidFill>
            </a:endParaRPr>
          </a:p>
          <a:p>
            <a:pPr marL="91440" indent="-91440" defTabSz="914400">
              <a:lnSpc>
                <a:spcPct val="100000"/>
              </a:lnSpc>
              <a:buClr>
                <a:srgbClr val="9BA8B7"/>
              </a:buClr>
              <a:buFont typeface="Arial"/>
              <a:buChar char="•"/>
            </a:pPr>
            <a:r>
              <a:rPr lang="en-US" sz="4500" b="0" strike="noStrike" spc="-1" dirty="0">
                <a:solidFill>
                  <a:schemeClr val="dk1"/>
                </a:solidFill>
              </a:rPr>
              <a:t>chokecherry (Prunus virginiana)</a:t>
            </a:r>
          </a:p>
          <a:p>
            <a:pPr marL="91440" indent="-91440" defTabSz="914400">
              <a:lnSpc>
                <a:spcPct val="100000"/>
              </a:lnSpc>
              <a:buClr>
                <a:srgbClr val="9BA8B7"/>
              </a:buClr>
              <a:buFont typeface="Arial"/>
              <a:buChar char="•"/>
            </a:pPr>
            <a:r>
              <a:rPr lang="en-US" sz="4500" spc="-1" dirty="0">
                <a:solidFill>
                  <a:schemeClr val="dk1"/>
                </a:solidFill>
              </a:rPr>
              <a:t>snowberry (Symphoricarpos occidentalis</a:t>
            </a:r>
            <a:endParaRPr lang="en-US" sz="4500" b="0" strike="noStrike" spc="-1" dirty="0">
              <a:solidFill>
                <a:srgbClr val="000000"/>
              </a:solidFil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p:txBody>
      </p:sp>
      <p:sp>
        <p:nvSpPr>
          <p:cNvPr id="5" name="Content Placeholder 1">
            <a:extLst>
              <a:ext uri="{FF2B5EF4-FFF2-40B4-BE49-F238E27FC236}">
                <a16:creationId xmlns:a16="http://schemas.microsoft.com/office/drawing/2014/main" id="{2D2C8526-C9B8-348D-96D9-588ABAB97E48}"/>
              </a:ext>
            </a:extLst>
          </p:cNvPr>
          <p:cNvSpPr>
            <a:spLocks noGrp="1"/>
          </p:cNvSpPr>
          <p:nvPr>
            <p:ph/>
          </p:nvPr>
        </p:nvSpPr>
        <p:spPr>
          <a:xfrm>
            <a:off x="5550408" y="1549440"/>
            <a:ext cx="5952744" cy="3759120"/>
          </a:xfrm>
        </p:spPr>
        <p:txBody>
          <a:bodyPr>
            <a:normAutofit/>
          </a:bodyPr>
          <a:lstStyle/>
          <a:p>
            <a:r>
              <a:rPr lang="en-CA" sz="1800" dirty="0"/>
              <a:t>Forbs for 2025:</a:t>
            </a:r>
          </a:p>
          <a:p>
            <a:pPr marL="571500" indent="-571500">
              <a:buFont typeface="Arial" panose="020B0604020202020204" pitchFamily="34" charset="0"/>
              <a:buChar char="•"/>
            </a:pPr>
            <a:r>
              <a:rPr lang="en-CA" sz="1800" dirty="0"/>
              <a:t>Purple prairie clover (</a:t>
            </a:r>
            <a:r>
              <a:rPr lang="en-CA" sz="1800" dirty="0" err="1"/>
              <a:t>Petalostemon</a:t>
            </a:r>
            <a:r>
              <a:rPr lang="en-CA" sz="1800" dirty="0"/>
              <a:t> purpureum)</a:t>
            </a:r>
          </a:p>
          <a:p>
            <a:pPr marL="571500" indent="-571500">
              <a:buFont typeface="Arial" panose="020B0604020202020204" pitchFamily="34" charset="0"/>
              <a:buChar char="•"/>
            </a:pPr>
            <a:r>
              <a:rPr lang="en-CA" sz="1800" dirty="0"/>
              <a:t>Prairie coneflower (Ratibida </a:t>
            </a:r>
            <a:r>
              <a:rPr lang="en-CA" sz="1800" dirty="0" err="1"/>
              <a:t>columnifera</a:t>
            </a:r>
            <a:r>
              <a:rPr lang="en-CA" sz="1800" dirty="0"/>
              <a:t>)</a:t>
            </a:r>
          </a:p>
          <a:p>
            <a:pPr marL="571500" indent="-571500">
              <a:buFont typeface="Arial" panose="020B0604020202020204" pitchFamily="34" charset="0"/>
              <a:buChar char="•"/>
            </a:pPr>
            <a:r>
              <a:rPr lang="en-CA" sz="1800" dirty="0" err="1"/>
              <a:t>Blanketflower</a:t>
            </a:r>
            <a:r>
              <a:rPr lang="en-CA" sz="1800" dirty="0"/>
              <a:t> (Gaillardia </a:t>
            </a:r>
            <a:r>
              <a:rPr lang="en-CA" sz="1800" dirty="0" err="1"/>
              <a:t>aristata</a:t>
            </a:r>
            <a:r>
              <a:rPr lang="en-CA" sz="1800" dirty="0"/>
              <a:t>)</a:t>
            </a:r>
          </a:p>
          <a:p>
            <a:pPr marL="571500" indent="-571500">
              <a:buFont typeface="Arial" panose="020B0604020202020204" pitchFamily="34" charset="0"/>
              <a:buChar char="•"/>
            </a:pPr>
            <a:r>
              <a:rPr lang="en-CA" sz="1800" dirty="0"/>
              <a:t>Blue flax (Linum </a:t>
            </a:r>
            <a:r>
              <a:rPr lang="en-CA" sz="1800" dirty="0" err="1"/>
              <a:t>lewisii</a:t>
            </a:r>
            <a:r>
              <a:rPr lang="en-CA" sz="1800" dirty="0"/>
              <a:t>)</a:t>
            </a:r>
          </a:p>
          <a:p>
            <a:pPr marL="571500" indent="-571500">
              <a:buFont typeface="Arial" panose="020B0604020202020204" pitchFamily="34" charset="0"/>
              <a:buChar char="•"/>
            </a:pPr>
            <a:r>
              <a:rPr lang="en-CA" sz="1800" dirty="0"/>
              <a:t>Hairy golden aster (</a:t>
            </a:r>
            <a:r>
              <a:rPr lang="en-CA" sz="1800" dirty="0" err="1"/>
              <a:t>Heterotheca</a:t>
            </a:r>
            <a:r>
              <a:rPr lang="en-CA" sz="1800" dirty="0"/>
              <a:t> </a:t>
            </a:r>
            <a:r>
              <a:rPr lang="en-CA" sz="1800" dirty="0" err="1"/>
              <a:t>villosa</a:t>
            </a:r>
            <a:r>
              <a:rPr lang="en-CA" sz="1800" dirty="0"/>
              <a:t>)</a:t>
            </a:r>
          </a:p>
          <a:p>
            <a:pPr marL="571500" indent="-571500">
              <a:buFont typeface="Arial" panose="020B0604020202020204" pitchFamily="34" charset="0"/>
              <a:buChar char="•"/>
            </a:pPr>
            <a:r>
              <a:rPr lang="en-CA" sz="1800" dirty="0"/>
              <a:t>Prairie onion (Allium textile)</a:t>
            </a:r>
          </a:p>
          <a:p>
            <a:pPr marL="571500" indent="-571500">
              <a:buFont typeface="Arial" panose="020B0604020202020204" pitchFamily="34" charset="0"/>
              <a:buChar char="•"/>
            </a:pPr>
            <a:r>
              <a:rPr lang="en-CA" sz="1800" dirty="0"/>
              <a:t>Pincushion cactus (</a:t>
            </a:r>
            <a:r>
              <a:rPr lang="en-CA" sz="1800" dirty="0" err="1"/>
              <a:t>Coryphantha</a:t>
            </a:r>
            <a:r>
              <a:rPr lang="en-CA" sz="1800" dirty="0"/>
              <a:t> vivipara)</a:t>
            </a:r>
          </a:p>
          <a:p>
            <a:endParaRPr lang="en-CA" dirty="0"/>
          </a:p>
        </p:txBody>
      </p:sp>
    </p:spTree>
    <p:extLst>
      <p:ext uri="{BB962C8B-B14F-4D97-AF65-F5344CB8AC3E}">
        <p14:creationId xmlns:p14="http://schemas.microsoft.com/office/powerpoint/2010/main" val="2288764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p:cNvSpPr>
          <p:nvPr>
            <p:ph type="title"/>
          </p:nvPr>
        </p:nvSpPr>
        <p:spPr>
          <a:xfrm>
            <a:off x="563039" y="277560"/>
            <a:ext cx="9523353"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dirty="0">
                <a:solidFill>
                  <a:schemeClr val="dk1">
                    <a:lumMod val="75000"/>
                    <a:lumOff val="25000"/>
                  </a:schemeClr>
                </a:solidFill>
                <a:latin typeface="Bookman Old Style"/>
              </a:rPr>
              <a:t>Future Work</a:t>
            </a:r>
            <a:endParaRPr lang="en-US" sz="4700" b="0" strike="noStrike" spc="-1" dirty="0">
              <a:solidFill>
                <a:srgbClr val="000000"/>
              </a:solidFill>
              <a:latin typeface="Arial"/>
            </a:endParaRPr>
          </a:p>
        </p:txBody>
      </p:sp>
      <p:sp>
        <p:nvSpPr>
          <p:cNvPr id="428" name="PlaceHolder 2"/>
          <p:cNvSpPr>
            <a:spLocks noGrp="1"/>
          </p:cNvSpPr>
          <p:nvPr>
            <p:ph/>
          </p:nvPr>
        </p:nvSpPr>
        <p:spPr>
          <a:xfrm>
            <a:off x="1097278" y="2108160"/>
            <a:ext cx="9966962" cy="3759120"/>
          </a:xfrm>
          <a:prstGeom prst="rect">
            <a:avLst/>
          </a:prstGeom>
          <a:noFill/>
          <a:ln w="0">
            <a:noFill/>
          </a:ln>
        </p:spPr>
        <p:txBody>
          <a:bodyPr lIns="0" tIns="45720" rIns="0" bIns="45720" anchor="t">
            <a:normAutofit fontScale="92500"/>
          </a:bodyPr>
          <a:lstStyle/>
          <a:p>
            <a:pPr marL="91440" indent="-91440" defTabSz="914400">
              <a:lnSpc>
                <a:spcPct val="100000"/>
              </a:lnSpc>
              <a:buClr>
                <a:srgbClr val="9BA8B7"/>
              </a:buClr>
              <a:buFont typeface="Arial"/>
              <a:buChar char="•"/>
            </a:pPr>
            <a:r>
              <a:rPr lang="en-US" sz="4500" spc="-1" dirty="0">
                <a:solidFill>
                  <a:schemeClr val="dk1"/>
                </a:solidFill>
              </a:rPr>
              <a:t>2023 LiDAR updates</a:t>
            </a:r>
          </a:p>
          <a:p>
            <a:pPr marL="91440" indent="-91440" defTabSz="914400">
              <a:lnSpc>
                <a:spcPct val="100000"/>
              </a:lnSpc>
              <a:buClr>
                <a:srgbClr val="9BA8B7"/>
              </a:buClr>
              <a:buFont typeface="Arial"/>
              <a:buChar char="•"/>
            </a:pPr>
            <a:r>
              <a:rPr lang="en-US" sz="4500" spc="-1" dirty="0">
                <a:solidFill>
                  <a:schemeClr val="dk1"/>
                </a:solidFill>
              </a:rPr>
              <a:t>City approval for riparian </a:t>
            </a:r>
            <a:r>
              <a:rPr lang="en-US" sz="4500" spc="-1" dirty="0" err="1">
                <a:solidFill>
                  <a:schemeClr val="dk1"/>
                </a:solidFill>
              </a:rPr>
              <a:t>exclosures</a:t>
            </a:r>
            <a:endParaRPr lang="en-US" sz="4500" spc="-1" dirty="0">
              <a:solidFill>
                <a:schemeClr val="dk1"/>
              </a:solidFill>
            </a:endParaRPr>
          </a:p>
          <a:p>
            <a:pPr marL="91440" indent="-91440" defTabSz="914400">
              <a:lnSpc>
                <a:spcPct val="100000"/>
              </a:lnSpc>
              <a:buClr>
                <a:srgbClr val="9BA8B7"/>
              </a:buClr>
              <a:buFont typeface="Arial"/>
              <a:buChar char="•"/>
            </a:pPr>
            <a:r>
              <a:rPr lang="en-US" sz="4500" b="0" strike="noStrike" spc="-1" dirty="0">
                <a:solidFill>
                  <a:schemeClr val="dk1"/>
                </a:solidFill>
              </a:rPr>
              <a:t>Deer census (drone)</a:t>
            </a:r>
          </a:p>
          <a:p>
            <a:pPr marL="91440" indent="-91440" defTabSz="914400">
              <a:lnSpc>
                <a:spcPct val="100000"/>
              </a:lnSpc>
              <a:buClr>
                <a:srgbClr val="9BA8B7"/>
              </a:buClr>
              <a:buFont typeface="Arial"/>
              <a:buChar char="•"/>
            </a:pPr>
            <a:r>
              <a:rPr lang="en-US" sz="4500" spc="-1" dirty="0">
                <a:solidFill>
                  <a:schemeClr val="dk1"/>
                </a:solidFill>
              </a:rPr>
              <a:t>Riparian restoration trials</a:t>
            </a:r>
          </a:p>
          <a:p>
            <a:pPr marL="91440" indent="-91440" defTabSz="914400">
              <a:lnSpc>
                <a:spcPct val="100000"/>
              </a:lnSpc>
              <a:buClr>
                <a:srgbClr val="9BA8B7"/>
              </a:buClr>
              <a:buFont typeface="Arial"/>
              <a:buChar char="•"/>
            </a:pPr>
            <a:r>
              <a:rPr lang="en-US" sz="4500" b="0" strike="noStrike" spc="-1" dirty="0">
                <a:solidFill>
                  <a:schemeClr val="dk1"/>
                </a:solidFill>
              </a:rPr>
              <a:t>Gerry Ehlert memorial for</a:t>
            </a:r>
            <a:r>
              <a:rPr lang="en-US" sz="4500" spc="-1" dirty="0">
                <a:solidFill>
                  <a:schemeClr val="dk1"/>
                </a:solidFill>
              </a:rPr>
              <a:t>est?</a:t>
            </a:r>
            <a:endParaRPr lang="en-US" sz="4500" b="0" strike="noStrike" spc="-1" dirty="0">
              <a:solidFill>
                <a:srgbClr val="000000"/>
              </a:solidFil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en-US" sz="1900" b="0" strike="noStrike" spc="-1" dirty="0">
              <a:solidFill>
                <a:srgbClr val="000000"/>
              </a:solidFill>
              <a:latin typeface="Arial"/>
            </a:endParaRPr>
          </a:p>
        </p:txBody>
      </p:sp>
    </p:spTree>
    <p:extLst>
      <p:ext uri="{BB962C8B-B14F-4D97-AF65-F5344CB8AC3E}">
        <p14:creationId xmlns:p14="http://schemas.microsoft.com/office/powerpoint/2010/main" val="33988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0B50882-5D61-441E-8A90-D72B1CDE20EB}"/>
              </a:ext>
            </a:extLst>
          </p:cNvPr>
          <p:cNvSpPr>
            <a:spLocks noGrp="1"/>
          </p:cNvSpPr>
          <p:nvPr>
            <p:ph/>
          </p:nvPr>
        </p:nvSpPr>
        <p:spPr>
          <a:xfrm>
            <a:off x="195943" y="2108160"/>
            <a:ext cx="11476653" cy="3759120"/>
          </a:xfrm>
        </p:spPr>
        <p:txBody>
          <a:bodyPr/>
          <a:lstStyle/>
          <a:p>
            <a:r>
              <a:rPr lang="en-US" sz="4000" dirty="0"/>
              <a:t>What is the </a:t>
            </a:r>
            <a:r>
              <a:rPr lang="en-US" sz="4000" b="1" dirty="0"/>
              <a:t>distribution</a:t>
            </a:r>
            <a:r>
              <a:rPr lang="en-US" sz="4000" dirty="0"/>
              <a:t> of tree cover in Medicine Hat?</a:t>
            </a:r>
          </a:p>
          <a:p>
            <a:r>
              <a:rPr lang="en-US" sz="4000" dirty="0"/>
              <a:t>How will urban and natural forests </a:t>
            </a:r>
            <a:r>
              <a:rPr lang="en-US" sz="4000" b="1" dirty="0"/>
              <a:t>change into the future</a:t>
            </a:r>
            <a:r>
              <a:rPr lang="en-US" sz="4000" dirty="0"/>
              <a:t>?</a:t>
            </a:r>
          </a:p>
          <a:p>
            <a:r>
              <a:rPr lang="en-US" sz="4000" dirty="0"/>
              <a:t>How can Medicine Hat become more </a:t>
            </a:r>
            <a:r>
              <a:rPr lang="en-US" sz="4000" b="1" dirty="0"/>
              <a:t>resilient</a:t>
            </a:r>
            <a:r>
              <a:rPr lang="en-US" sz="4000" dirty="0"/>
              <a:t> to climate change?</a:t>
            </a:r>
            <a:endParaRPr lang="en-CA" sz="4000" dirty="0"/>
          </a:p>
        </p:txBody>
      </p:sp>
      <p:sp>
        <p:nvSpPr>
          <p:cNvPr id="5" name="Title 4">
            <a:extLst>
              <a:ext uri="{FF2B5EF4-FFF2-40B4-BE49-F238E27FC236}">
                <a16:creationId xmlns:a16="http://schemas.microsoft.com/office/drawing/2014/main" id="{B8B0142D-9F80-4859-8D03-520CE478C7D9}"/>
              </a:ext>
            </a:extLst>
          </p:cNvPr>
          <p:cNvSpPr>
            <a:spLocks noGrp="1"/>
          </p:cNvSpPr>
          <p:nvPr>
            <p:ph type="title"/>
          </p:nvPr>
        </p:nvSpPr>
        <p:spPr/>
        <p:txBody>
          <a:bodyPr/>
          <a:lstStyle/>
          <a:p>
            <a:r>
              <a:rPr lang="en-US" dirty="0"/>
              <a:t>Research Questions</a:t>
            </a:r>
            <a:endParaRPr lang="en-CA" dirty="0"/>
          </a:p>
        </p:txBody>
      </p:sp>
    </p:spTree>
    <p:extLst>
      <p:ext uri="{BB962C8B-B14F-4D97-AF65-F5344CB8AC3E}">
        <p14:creationId xmlns:p14="http://schemas.microsoft.com/office/powerpoint/2010/main" val="350905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dirty="0">
                <a:solidFill>
                  <a:schemeClr val="dk1">
                    <a:lumMod val="75000"/>
                    <a:lumOff val="25000"/>
                  </a:schemeClr>
                </a:solidFill>
                <a:latin typeface="Bookman Old Style"/>
              </a:rPr>
              <a:t>Data Sources &amp; Software</a:t>
            </a:r>
            <a:endParaRPr lang="en-US" sz="4700" b="0" strike="noStrike" spc="-1" dirty="0">
              <a:solidFill>
                <a:srgbClr val="000000"/>
              </a:solidFill>
              <a:latin typeface="Arial"/>
            </a:endParaRPr>
          </a:p>
        </p:txBody>
      </p:sp>
      <p:pic>
        <p:nvPicPr>
          <p:cNvPr id="205" name="Picture 2" descr="ABMI"/>
          <p:cNvPicPr/>
          <p:nvPr/>
        </p:nvPicPr>
        <p:blipFill>
          <a:blip r:embed="rId2"/>
          <a:stretch/>
        </p:blipFill>
        <p:spPr>
          <a:xfrm>
            <a:off x="13495320" y="4204800"/>
            <a:ext cx="238680" cy="238680"/>
          </a:xfrm>
          <a:prstGeom prst="rect">
            <a:avLst/>
          </a:prstGeom>
          <a:ln w="0">
            <a:noFill/>
          </a:ln>
        </p:spPr>
      </p:pic>
      <p:pic>
        <p:nvPicPr>
          <p:cNvPr id="206" name="Picture 2" descr="City of Medicine Hat - ACA"/>
          <p:cNvPicPr/>
          <p:nvPr/>
        </p:nvPicPr>
        <p:blipFill>
          <a:blip r:embed="rId3"/>
          <a:stretch/>
        </p:blipFill>
        <p:spPr>
          <a:xfrm>
            <a:off x="267840" y="1929600"/>
            <a:ext cx="3687120" cy="1842480"/>
          </a:xfrm>
          <a:prstGeom prst="rect">
            <a:avLst/>
          </a:prstGeom>
          <a:ln w="0">
            <a:noFill/>
          </a:ln>
        </p:spPr>
      </p:pic>
      <p:pic>
        <p:nvPicPr>
          <p:cNvPr id="207" name="Picture 5"/>
          <p:cNvPicPr/>
          <p:nvPr/>
        </p:nvPicPr>
        <p:blipFill>
          <a:blip r:embed="rId4"/>
          <a:stretch/>
        </p:blipFill>
        <p:spPr>
          <a:xfrm>
            <a:off x="683640" y="3980520"/>
            <a:ext cx="2855520" cy="1571400"/>
          </a:xfrm>
          <a:prstGeom prst="rect">
            <a:avLst/>
          </a:prstGeom>
          <a:ln w="0">
            <a:noFill/>
          </a:ln>
        </p:spPr>
      </p:pic>
      <p:pic>
        <p:nvPicPr>
          <p:cNvPr id="208" name="Picture 4"/>
          <p:cNvPicPr/>
          <p:nvPr/>
        </p:nvPicPr>
        <p:blipFill>
          <a:blip r:embed="rId5"/>
          <a:stretch/>
        </p:blipFill>
        <p:spPr>
          <a:xfrm>
            <a:off x="4254480" y="2149920"/>
            <a:ext cx="2027160" cy="412560"/>
          </a:xfrm>
          <a:prstGeom prst="rect">
            <a:avLst/>
          </a:prstGeom>
          <a:ln w="0">
            <a:noFill/>
          </a:ln>
        </p:spPr>
      </p:pic>
      <p:pic>
        <p:nvPicPr>
          <p:cNvPr id="209" name="Picture 7"/>
          <p:cNvPicPr/>
          <p:nvPr/>
        </p:nvPicPr>
        <p:blipFill>
          <a:blip r:embed="rId6"/>
          <a:stretch/>
        </p:blipFill>
        <p:spPr>
          <a:xfrm>
            <a:off x="4254480" y="2656440"/>
            <a:ext cx="2114280" cy="2019240"/>
          </a:xfrm>
          <a:prstGeom prst="rect">
            <a:avLst/>
          </a:prstGeom>
          <a:ln w="0">
            <a:noFill/>
          </a:ln>
        </p:spPr>
      </p:pic>
      <p:pic>
        <p:nvPicPr>
          <p:cNvPr id="210" name="Picture 2" descr="Visual Style Guide"/>
          <p:cNvPicPr/>
          <p:nvPr/>
        </p:nvPicPr>
        <p:blipFill>
          <a:blip r:embed="rId7"/>
          <a:stretch/>
        </p:blipFill>
        <p:spPr>
          <a:xfrm>
            <a:off x="6667920" y="2126520"/>
            <a:ext cx="2845080" cy="1449000"/>
          </a:xfrm>
          <a:prstGeom prst="rect">
            <a:avLst/>
          </a:prstGeom>
          <a:ln w="0">
            <a:noFill/>
          </a:ln>
        </p:spPr>
      </p:pic>
      <p:sp>
        <p:nvSpPr>
          <p:cNvPr id="211" name="AutoShape 4"/>
          <p:cNvSpPr/>
          <p:nvPr/>
        </p:nvSpPr>
        <p:spPr>
          <a:xfrm>
            <a:off x="5943600" y="3276720"/>
            <a:ext cx="3031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CA" sz="1800" b="0" strike="noStrike" spc="-1">
              <a:solidFill>
                <a:schemeClr val="dk1"/>
              </a:solidFill>
              <a:latin typeface="Franklin Gothic Book"/>
            </a:endParaRPr>
          </a:p>
        </p:txBody>
      </p:sp>
      <p:pic>
        <p:nvPicPr>
          <p:cNvPr id="212" name="Picture 6" descr="Introduction to R and RStudio"/>
          <p:cNvPicPr/>
          <p:nvPr/>
        </p:nvPicPr>
        <p:blipFill>
          <a:blip r:embed="rId8"/>
          <a:stretch/>
        </p:blipFill>
        <p:spPr>
          <a:xfrm>
            <a:off x="7045200" y="4106880"/>
            <a:ext cx="1572120" cy="1572120"/>
          </a:xfrm>
          <a:prstGeom prst="rect">
            <a:avLst/>
          </a:prstGeom>
          <a:ln w="0">
            <a:noFill/>
          </a:ln>
        </p:spPr>
      </p:pic>
      <p:pic>
        <p:nvPicPr>
          <p:cNvPr id="213" name="Picture 8" descr="Python logo and symbol, meaning, history, PNG"/>
          <p:cNvPicPr/>
          <p:nvPr/>
        </p:nvPicPr>
        <p:blipFill>
          <a:blip r:embed="rId9"/>
          <a:stretch/>
        </p:blipFill>
        <p:spPr>
          <a:xfrm>
            <a:off x="9294120" y="3710520"/>
            <a:ext cx="2628000" cy="1641960"/>
          </a:xfrm>
          <a:prstGeom prst="rect">
            <a:avLst/>
          </a:prstGeom>
          <a:ln w="0">
            <a:noFill/>
          </a:ln>
        </p:spPr>
      </p:pic>
      <p:pic>
        <p:nvPicPr>
          <p:cNvPr id="214" name="Picture 213"/>
          <p:cNvPicPr/>
          <p:nvPr/>
        </p:nvPicPr>
        <p:blipFill>
          <a:blip r:embed="rId10"/>
          <a:stretch/>
        </p:blipFill>
        <p:spPr>
          <a:xfrm>
            <a:off x="10150200" y="2057400"/>
            <a:ext cx="1736280" cy="1683000"/>
          </a:xfrm>
          <a:prstGeom prst="rect">
            <a:avLst/>
          </a:prstGeom>
          <a:ln w="0">
            <a:noFill/>
          </a:ln>
        </p:spPr>
      </p:pic>
      <p:pic>
        <p:nvPicPr>
          <p:cNvPr id="215" name="Picture 214"/>
          <p:cNvPicPr/>
          <p:nvPr/>
        </p:nvPicPr>
        <p:blipFill>
          <a:blip r:embed="rId11"/>
          <a:stretch/>
        </p:blipFill>
        <p:spPr>
          <a:xfrm>
            <a:off x="3666931" y="4769640"/>
            <a:ext cx="3000989" cy="157140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90F4C-BAFE-50CA-7C88-34E77E3E2678}"/>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F43DE01B-8AEA-B523-EAE8-A43BE2F5A482}"/>
              </a:ext>
            </a:extLst>
          </p:cNvPr>
          <p:cNvSpPr>
            <a:spLocks noGrp="1"/>
          </p:cNvSpPr>
          <p:nvPr>
            <p:ph/>
          </p:nvPr>
        </p:nvSpPr>
        <p:spPr/>
        <p:txBody>
          <a:bodyPr/>
          <a:lstStyle/>
          <a:p>
            <a:endParaRPr lang="en-CA"/>
          </a:p>
        </p:txBody>
      </p:sp>
      <p:pic>
        <p:nvPicPr>
          <p:cNvPr id="5" name="Picture 4" descr="A map of land with roads and buildings&#10;&#10;Description automatically generated">
            <a:extLst>
              <a:ext uri="{FF2B5EF4-FFF2-40B4-BE49-F238E27FC236}">
                <a16:creationId xmlns:a16="http://schemas.microsoft.com/office/drawing/2014/main" id="{42ABBF48-CA84-E4A3-09A2-030F23EDA9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17052"/>
          </a:xfrm>
          <a:prstGeom prst="rect">
            <a:avLst/>
          </a:prstGeom>
          <a:ln>
            <a:solidFill>
              <a:schemeClr val="tx1"/>
            </a:solidFill>
          </a:ln>
        </p:spPr>
      </p:pic>
    </p:spTree>
    <p:extLst>
      <p:ext uri="{BB962C8B-B14F-4D97-AF65-F5344CB8AC3E}">
        <p14:creationId xmlns:p14="http://schemas.microsoft.com/office/powerpoint/2010/main" val="81168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F6F7-5133-7D6B-BA0E-967A73ED1982}"/>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32813715-1017-A5D8-F03A-025119CD86B6}"/>
              </a:ext>
            </a:extLst>
          </p:cNvPr>
          <p:cNvSpPr>
            <a:spLocks noGrp="1"/>
          </p:cNvSpPr>
          <p:nvPr>
            <p:ph/>
          </p:nvPr>
        </p:nvSpPr>
        <p:spPr/>
        <p:txBody>
          <a:bodyPr/>
          <a:lstStyle/>
          <a:p>
            <a:endParaRPr lang="en-CA"/>
          </a:p>
        </p:txBody>
      </p:sp>
      <p:pic>
        <p:nvPicPr>
          <p:cNvPr id="5" name="Picture 4" descr="A map of land with different colored areas&#10;&#10;Description automatically generated">
            <a:extLst>
              <a:ext uri="{FF2B5EF4-FFF2-40B4-BE49-F238E27FC236}">
                <a16:creationId xmlns:a16="http://schemas.microsoft.com/office/drawing/2014/main" id="{6902FCD7-D9F8-0F91-B86D-8862FF4030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tx1"/>
            </a:solidFill>
          </a:ln>
        </p:spPr>
      </p:pic>
    </p:spTree>
    <p:extLst>
      <p:ext uri="{BB962C8B-B14F-4D97-AF65-F5344CB8AC3E}">
        <p14:creationId xmlns:p14="http://schemas.microsoft.com/office/powerpoint/2010/main" val="297752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1097280" y="286560"/>
            <a:ext cx="10056600" cy="144900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en-US" sz="4700" b="0" strike="noStrike" spc="-52" dirty="0">
                <a:solidFill>
                  <a:schemeClr val="dk1">
                    <a:lumMod val="75000"/>
                    <a:lumOff val="25000"/>
                  </a:schemeClr>
                </a:solidFill>
                <a:latin typeface="Bookman Old Style"/>
              </a:rPr>
              <a:t>Ecological and </a:t>
            </a:r>
            <a:br>
              <a:rPr lang="en-US" sz="4700" b="0" strike="noStrike" spc="-52" dirty="0">
                <a:solidFill>
                  <a:schemeClr val="dk1">
                    <a:lumMod val="75000"/>
                    <a:lumOff val="25000"/>
                  </a:schemeClr>
                </a:solidFill>
                <a:latin typeface="Bookman Old Style"/>
              </a:rPr>
            </a:br>
            <a:r>
              <a:rPr lang="en-US" sz="4700" b="0" strike="noStrike" spc="-52" dirty="0">
                <a:solidFill>
                  <a:schemeClr val="dk1">
                    <a:lumMod val="75000"/>
                    <a:lumOff val="25000"/>
                  </a:schemeClr>
                </a:solidFill>
                <a:latin typeface="Bookman Old Style"/>
              </a:rPr>
              <a:t>Human Footprint Map</a:t>
            </a:r>
            <a:endParaRPr lang="en-US" sz="4700" b="0" strike="noStrike" spc="-1" dirty="0">
              <a:solidFill>
                <a:srgbClr val="000000"/>
              </a:solidFill>
              <a:latin typeface="Arial"/>
            </a:endParaRPr>
          </a:p>
        </p:txBody>
      </p:sp>
      <p:sp>
        <p:nvSpPr>
          <p:cNvPr id="239" name="PlaceHolder 2"/>
          <p:cNvSpPr>
            <a:spLocks noGrp="1"/>
          </p:cNvSpPr>
          <p:nvPr>
            <p:ph/>
          </p:nvPr>
        </p:nvSpPr>
        <p:spPr>
          <a:xfrm>
            <a:off x="111967" y="2108160"/>
            <a:ext cx="4571993" cy="3759120"/>
          </a:xfrm>
          <a:prstGeom prst="rect">
            <a:avLst/>
          </a:prstGeom>
          <a:noFill/>
          <a:ln w="0">
            <a:noFill/>
          </a:ln>
        </p:spPr>
        <p:txBody>
          <a:bodyPr lIns="0" tIns="45720" rIns="0" bIns="45720" anchor="t">
            <a:normAutofit fontScale="63333" lnSpcReduction="20000"/>
          </a:bodyPr>
          <a:lstStyle/>
          <a:p>
            <a:pPr marL="91440" indent="-91440" defTabSz="914400">
              <a:lnSpc>
                <a:spcPct val="110000"/>
              </a:lnSpc>
              <a:spcBef>
                <a:spcPts val="1199"/>
              </a:spcBef>
              <a:spcAft>
                <a:spcPts val="201"/>
              </a:spcAft>
              <a:buClr>
                <a:srgbClr val="9BA8B7"/>
              </a:buClr>
              <a:buFont typeface="Calibri"/>
              <a:buChar char=" "/>
            </a:pPr>
            <a:r>
              <a:rPr lang="en-US" sz="1900" b="0" strike="noStrike" spc="-1" dirty="0">
                <a:solidFill>
                  <a:schemeClr val="dk1">
                    <a:lumMod val="75000"/>
                    <a:lumOff val="25000"/>
                  </a:schemeClr>
                </a:solidFill>
                <a:latin typeface="Franklin Gothic Book"/>
              </a:rPr>
              <a:t>-</a:t>
            </a:r>
            <a:r>
              <a:rPr lang="en-US" sz="2600" b="0" strike="noStrike" spc="-1" dirty="0">
                <a:solidFill>
                  <a:schemeClr val="dk1">
                    <a:lumMod val="75000"/>
                    <a:lumOff val="25000"/>
                  </a:schemeClr>
                </a:solidFill>
                <a:latin typeface="Franklin Gothic Book"/>
              </a:rPr>
              <a:t>To answer these questions, I built a 1:2000 map containing complete datasets for Medicine Hat:</a:t>
            </a:r>
          </a:p>
          <a:p>
            <a:pPr marL="91440" indent="-91440" defTabSz="914400">
              <a:lnSpc>
                <a:spcPct val="110000"/>
              </a:lnSpc>
              <a:spcBef>
                <a:spcPts val="1199"/>
              </a:spcBef>
              <a:spcAft>
                <a:spcPts val="201"/>
              </a:spcAft>
              <a:buClr>
                <a:srgbClr val="9BA8B7"/>
              </a:buClr>
              <a:buFont typeface="Calibri"/>
              <a:buChar char=" "/>
            </a:pPr>
            <a:r>
              <a:rPr lang="en-US" sz="2600" b="1" strike="noStrike" spc="-1" dirty="0">
                <a:solidFill>
                  <a:schemeClr val="dk1">
                    <a:lumMod val="75000"/>
                    <a:lumOff val="25000"/>
                  </a:schemeClr>
                </a:solidFill>
                <a:latin typeface="Franklin Gothic Book"/>
              </a:rPr>
              <a:t>-upland ecology (uncultivated land)</a:t>
            </a:r>
          </a:p>
          <a:p>
            <a:pPr marL="91440" indent="-91440" defTabSz="914400">
              <a:lnSpc>
                <a:spcPct val="110000"/>
              </a:lnSpc>
              <a:spcBef>
                <a:spcPts val="1199"/>
              </a:spcBef>
              <a:spcAft>
                <a:spcPts val="201"/>
              </a:spcAft>
              <a:buClr>
                <a:srgbClr val="9BA8B7"/>
              </a:buClr>
              <a:buFont typeface="Calibri"/>
              <a:buChar char=" "/>
            </a:pPr>
            <a:r>
              <a:rPr lang="en-US" sz="2600" b="1" spc="-1" dirty="0">
                <a:solidFill>
                  <a:schemeClr val="dk1">
                    <a:lumMod val="75000"/>
                    <a:lumOff val="25000"/>
                  </a:schemeClr>
                </a:solidFill>
                <a:latin typeface="Franklin Gothic Book"/>
              </a:rPr>
              <a:t>-riparian ecology (lotic/lentic)</a:t>
            </a:r>
          </a:p>
          <a:p>
            <a:pPr marL="91440" indent="-91440" defTabSz="914400">
              <a:lnSpc>
                <a:spcPct val="110000"/>
              </a:lnSpc>
              <a:spcBef>
                <a:spcPts val="1199"/>
              </a:spcBef>
              <a:spcAft>
                <a:spcPts val="201"/>
              </a:spcAft>
              <a:buClr>
                <a:srgbClr val="9BA8B7"/>
              </a:buClr>
              <a:buFont typeface="Calibri"/>
              <a:buChar char=" "/>
            </a:pPr>
            <a:r>
              <a:rPr lang="en-US" sz="2600" b="1" strike="noStrike" spc="-1" dirty="0">
                <a:solidFill>
                  <a:schemeClr val="dk1">
                    <a:lumMod val="75000"/>
                    <a:lumOff val="25000"/>
                  </a:schemeClr>
                </a:solidFill>
                <a:latin typeface="Franklin Gothic Book"/>
              </a:rPr>
              <a:t>-</a:t>
            </a:r>
            <a:r>
              <a:rPr lang="en-US" sz="2600" b="1" spc="-1" dirty="0">
                <a:solidFill>
                  <a:schemeClr val="dk1">
                    <a:lumMod val="75000"/>
                    <a:lumOff val="25000"/>
                  </a:schemeClr>
                </a:solidFill>
                <a:latin typeface="Franklin Gothic Book"/>
              </a:rPr>
              <a:t>urban system (</a:t>
            </a:r>
            <a:r>
              <a:rPr lang="en-US" sz="2600" b="1" spc="-1" dirty="0" err="1">
                <a:solidFill>
                  <a:schemeClr val="dk1">
                    <a:lumMod val="75000"/>
                    <a:lumOff val="25000"/>
                  </a:schemeClr>
                </a:solidFill>
                <a:latin typeface="Franklin Gothic Book"/>
              </a:rPr>
              <a:t>landuse</a:t>
            </a:r>
            <a:r>
              <a:rPr lang="en-US" sz="2600" b="1" spc="-1" dirty="0">
                <a:solidFill>
                  <a:schemeClr val="dk1">
                    <a:lumMod val="75000"/>
                    <a:lumOff val="25000"/>
                  </a:schemeClr>
                </a:solidFill>
                <a:latin typeface="Franklin Gothic Book"/>
              </a:rPr>
              <a:t> zones)</a:t>
            </a:r>
          </a:p>
          <a:p>
            <a:pPr marL="91440" indent="-91440" defTabSz="914400">
              <a:lnSpc>
                <a:spcPct val="110000"/>
              </a:lnSpc>
              <a:spcBef>
                <a:spcPts val="1199"/>
              </a:spcBef>
              <a:spcAft>
                <a:spcPts val="201"/>
              </a:spcAft>
              <a:buClr>
                <a:srgbClr val="9BA8B7"/>
              </a:buClr>
              <a:buFont typeface="Calibri"/>
              <a:buChar char=" "/>
            </a:pPr>
            <a:r>
              <a:rPr lang="en-US" sz="2600" b="1" strike="noStrike" spc="-1" dirty="0">
                <a:solidFill>
                  <a:schemeClr val="dk1">
                    <a:lumMod val="75000"/>
                    <a:lumOff val="25000"/>
                  </a:schemeClr>
                </a:solidFill>
                <a:latin typeface="Franklin Gothic Book"/>
              </a:rPr>
              <a:t>-agricultural system (tame pasture/cropland)</a:t>
            </a:r>
          </a:p>
          <a:p>
            <a:pPr marL="91440" indent="-91440" defTabSz="914400">
              <a:lnSpc>
                <a:spcPct val="110000"/>
              </a:lnSpc>
              <a:spcBef>
                <a:spcPts val="1199"/>
              </a:spcBef>
              <a:spcAft>
                <a:spcPts val="201"/>
              </a:spcAft>
              <a:buClr>
                <a:srgbClr val="9BA8B7"/>
              </a:buClr>
              <a:buFont typeface="Calibri"/>
              <a:buChar char=" "/>
            </a:pPr>
            <a:r>
              <a:rPr lang="en-US" sz="2600" b="1" strike="noStrike" spc="-1" dirty="0">
                <a:solidFill>
                  <a:schemeClr val="dk1">
                    <a:lumMod val="75000"/>
                    <a:lumOff val="25000"/>
                  </a:schemeClr>
                </a:solidFill>
                <a:latin typeface="Franklin Gothic Book"/>
              </a:rPr>
              <a:t>-industrial (gravel pits, industrial plants)</a:t>
            </a:r>
          </a:p>
          <a:p>
            <a:pPr marL="91440" indent="-91440" defTabSz="914400">
              <a:lnSpc>
                <a:spcPct val="110000"/>
              </a:lnSpc>
              <a:spcBef>
                <a:spcPts val="1199"/>
              </a:spcBef>
              <a:spcAft>
                <a:spcPts val="201"/>
              </a:spcAft>
              <a:buClr>
                <a:srgbClr val="9BA8B7"/>
              </a:buClr>
              <a:buFont typeface="Calibri"/>
              <a:buChar char=" "/>
            </a:pPr>
            <a:r>
              <a:rPr lang="en-US" sz="2600" b="1" spc="-1" dirty="0">
                <a:solidFill>
                  <a:schemeClr val="dk1">
                    <a:lumMod val="75000"/>
                    <a:lumOff val="25000"/>
                  </a:schemeClr>
                </a:solidFill>
                <a:latin typeface="Franklin Gothic Book"/>
              </a:rPr>
              <a:t>-transportation system (roads, rail, trails)</a:t>
            </a:r>
          </a:p>
          <a:p>
            <a:pPr marL="91440" indent="-91440" defTabSz="914400">
              <a:lnSpc>
                <a:spcPct val="110000"/>
              </a:lnSpc>
              <a:spcBef>
                <a:spcPts val="1199"/>
              </a:spcBef>
              <a:spcAft>
                <a:spcPts val="201"/>
              </a:spcAft>
              <a:buClr>
                <a:srgbClr val="9BA8B7"/>
              </a:buClr>
              <a:buFont typeface="Calibri"/>
              <a:buChar char=" "/>
            </a:pPr>
            <a:r>
              <a:rPr lang="en-US" sz="2600" b="1" strike="noStrike" spc="-1" dirty="0">
                <a:solidFill>
                  <a:schemeClr val="dk1">
                    <a:lumMod val="75000"/>
                    <a:lumOff val="25000"/>
                  </a:schemeClr>
                </a:solidFill>
                <a:latin typeface="Franklin Gothic Book"/>
              </a:rPr>
              <a:t>-native prairie distribution</a:t>
            </a:r>
            <a:endParaRPr lang="en-US" sz="2600" b="1" strike="noStrike" spc="-1" dirty="0">
              <a:solidFill>
                <a:srgbClr val="000000"/>
              </a:solidFill>
              <a:latin typeface="Arial"/>
            </a:endParaRPr>
          </a:p>
        </p:txBody>
      </p:sp>
      <p:pic>
        <p:nvPicPr>
          <p:cNvPr id="3" name="Picture 2">
            <a:extLst>
              <a:ext uri="{FF2B5EF4-FFF2-40B4-BE49-F238E27FC236}">
                <a16:creationId xmlns:a16="http://schemas.microsoft.com/office/drawing/2014/main" id="{ADCB2A2A-5709-8823-B7B7-6C31F10EBF56}"/>
              </a:ext>
            </a:extLst>
          </p:cNvPr>
          <p:cNvPicPr>
            <a:picLocks noChangeAspect="1"/>
          </p:cNvPicPr>
          <p:nvPr/>
        </p:nvPicPr>
        <p:blipFill>
          <a:blip r:embed="rId2"/>
          <a:stretch>
            <a:fillRect/>
          </a:stretch>
        </p:blipFill>
        <p:spPr>
          <a:xfrm>
            <a:off x="0" y="1"/>
            <a:ext cx="12192000" cy="6558004"/>
          </a:xfrm>
          <a:prstGeom prst="rect">
            <a:avLst/>
          </a:prstGeom>
        </p:spPr>
      </p:pic>
    </p:spTree>
    <p:extLst>
      <p:ext uri="{BB962C8B-B14F-4D97-AF65-F5344CB8AC3E}">
        <p14:creationId xmlns:p14="http://schemas.microsoft.com/office/powerpoint/2010/main" val="1275231998"/>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majorFont>
      <a:minorFont>
        <a:latin typeface="Franklin Gothic Book" panose="020F0502020204030204"/>
        <a:ea typeface=""/>
        <a:cs typeface=""/>
      </a:minorFont>
    </a:fontScheme>
    <a:fmtScheme>
      <a:fillStyleLst>
        <a:solidFill>
          <a:schemeClr val="phClr"/>
        </a:solidFill>
        <a:gradFill>
          <a:gsLst>
            <a:gs pos="0">
              <a:schemeClr val="phClr">
                <a:tint val="65000"/>
                <a:shade val="92000"/>
              </a:schemeClr>
            </a:gs>
            <a:gs pos="45000">
              <a:schemeClr val="phClr">
                <a:tint val="60000"/>
                <a:shade val="99000"/>
              </a:schemeClr>
            </a:gs>
            <a:gs pos="100000">
              <a:schemeClr val="phClr">
                <a:tint val="55000"/>
              </a:schemeClr>
            </a:gs>
          </a:gsLst>
          <a:path path="circle">
            <a:fillToRect l="100000" t="100000" r="100000" b="100000"/>
          </a:path>
          <a:tileRect/>
        </a:gradFill>
        <a:gradFill>
          <a:gsLst>
            <a:gs pos="0">
              <a:schemeClr val="phClr">
                <a:shade val="85000"/>
              </a:schemeClr>
            </a:gs>
            <a:gs pos="34000">
              <a:schemeClr val="phClr">
                <a:shade val="87000"/>
              </a:schemeClr>
            </a:gs>
            <a:gs pos="70000">
              <a:schemeClr val="phClr">
                <a:tint val="100000"/>
                <a:shade val="90000"/>
              </a:schemeClr>
            </a:gs>
            <a:gs pos="100000">
              <a:schemeClr val="phClr">
                <a:tint val="100000"/>
                <a:shade val="100000"/>
              </a:schemeClr>
            </a:gs>
          </a:gsLst>
          <a:path path="circle">
            <a:fillToRect l="100000" t="100000" r="100000" b="100000"/>
          </a:path>
          <a:tileRect/>
        </a:gradFill>
      </a:fillStyleLst>
      <a:lnStyleLst>
        <a:ln w="12700"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tint val="90000"/>
            <a:shade val="97000"/>
          </a:schemeClr>
        </a:solidFill>
        <a:gradFill>
          <a:gsLst>
            <a:gs pos="0">
              <a:schemeClr val="phClr">
                <a:tint val="96000"/>
                <a:shade val="99000"/>
              </a:schemeClr>
            </a:gs>
            <a:gs pos="65000">
              <a:schemeClr val="phClr">
                <a:tint val="100000"/>
                <a:shade val="80000"/>
              </a:schemeClr>
            </a:gs>
            <a:gs pos="100000">
              <a:schemeClr val="phClr">
                <a:tint val="100000"/>
                <a:shade val="48000"/>
              </a:schemeClr>
            </a:gs>
          </a:gsLst>
          <a:lin ang="16200000" scaled="0"/>
          <a:tileRect/>
        </a:gradFill>
      </a:bgFillStyleLst>
    </a:fmtScheme>
  </a:themeElements>
  <a:objectDefaults/>
  <a:extraClrSchemeLst/>
</a:theme>
</file>

<file path=ppt/theme/theme2.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majorFont>
      <a:minorFont>
        <a:latin typeface="Franklin Gothic Book" panose="020F0502020204030204"/>
        <a:ea typeface=""/>
        <a:cs typeface=""/>
      </a:minorFont>
    </a:fontScheme>
    <a:fmtScheme>
      <a:fillStyleLst>
        <a:solidFill>
          <a:schemeClr val="phClr"/>
        </a:solidFill>
        <a:gradFill>
          <a:gsLst>
            <a:gs pos="0">
              <a:schemeClr val="phClr">
                <a:tint val="65000"/>
                <a:shade val="92000"/>
              </a:schemeClr>
            </a:gs>
            <a:gs pos="45000">
              <a:schemeClr val="phClr">
                <a:tint val="60000"/>
                <a:shade val="99000"/>
              </a:schemeClr>
            </a:gs>
            <a:gs pos="100000">
              <a:schemeClr val="phClr">
                <a:tint val="55000"/>
              </a:schemeClr>
            </a:gs>
          </a:gsLst>
          <a:path path="circle">
            <a:fillToRect l="100000" t="100000" r="100000" b="100000"/>
          </a:path>
          <a:tileRect/>
        </a:gradFill>
        <a:gradFill>
          <a:gsLst>
            <a:gs pos="0">
              <a:schemeClr val="phClr">
                <a:shade val="85000"/>
              </a:schemeClr>
            </a:gs>
            <a:gs pos="34000">
              <a:schemeClr val="phClr">
                <a:shade val="87000"/>
              </a:schemeClr>
            </a:gs>
            <a:gs pos="70000">
              <a:schemeClr val="phClr">
                <a:tint val="100000"/>
                <a:shade val="90000"/>
              </a:schemeClr>
            </a:gs>
            <a:gs pos="100000">
              <a:schemeClr val="phClr">
                <a:tint val="100000"/>
                <a:shade val="100000"/>
              </a:schemeClr>
            </a:gs>
          </a:gsLst>
          <a:path path="circle">
            <a:fillToRect l="100000" t="100000" r="100000" b="100000"/>
          </a:path>
          <a:tileRect/>
        </a:gradFill>
      </a:fillStyleLst>
      <a:lnStyleLst>
        <a:ln w="12700"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tint val="90000"/>
            <a:shade val="97000"/>
          </a:schemeClr>
        </a:solidFill>
        <a:gradFill>
          <a:gsLst>
            <a:gs pos="0">
              <a:schemeClr val="phClr">
                <a:tint val="96000"/>
                <a:shade val="99000"/>
              </a:schemeClr>
            </a:gs>
            <a:gs pos="65000">
              <a:schemeClr val="phClr">
                <a:tint val="100000"/>
                <a:shade val="80000"/>
              </a:schemeClr>
            </a:gs>
            <a:gs pos="100000">
              <a:schemeClr val="phClr">
                <a:tint val="100000"/>
                <a:shade val="48000"/>
              </a:schemeClr>
            </a:gs>
          </a:gsLst>
          <a:lin ang="16200000" scaled="0"/>
          <a:tileRect/>
        </a:gradFill>
      </a:bgFillStyleLst>
    </a:fmtScheme>
  </a:themeElements>
  <a:objectDefaults/>
  <a:extraClrSchemeLst/>
</a:theme>
</file>

<file path=ppt/theme/theme3.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majorFont>
      <a:minorFont>
        <a:latin typeface="Franklin Gothic Book" panose="020F0502020204030204"/>
        <a:ea typeface=""/>
        <a:cs typeface=""/>
      </a:minorFont>
    </a:fontScheme>
    <a:fmtScheme>
      <a:fillStyleLst>
        <a:solidFill>
          <a:schemeClr val="phClr"/>
        </a:solidFill>
        <a:gradFill>
          <a:gsLst>
            <a:gs pos="0">
              <a:schemeClr val="phClr">
                <a:tint val="65000"/>
                <a:shade val="92000"/>
              </a:schemeClr>
            </a:gs>
            <a:gs pos="45000">
              <a:schemeClr val="phClr">
                <a:tint val="60000"/>
                <a:shade val="99000"/>
              </a:schemeClr>
            </a:gs>
            <a:gs pos="100000">
              <a:schemeClr val="phClr">
                <a:tint val="55000"/>
              </a:schemeClr>
            </a:gs>
          </a:gsLst>
          <a:path path="circle">
            <a:fillToRect l="100000" t="100000" r="100000" b="100000"/>
          </a:path>
          <a:tileRect/>
        </a:gradFill>
        <a:gradFill>
          <a:gsLst>
            <a:gs pos="0">
              <a:schemeClr val="phClr">
                <a:shade val="85000"/>
              </a:schemeClr>
            </a:gs>
            <a:gs pos="34000">
              <a:schemeClr val="phClr">
                <a:shade val="87000"/>
              </a:schemeClr>
            </a:gs>
            <a:gs pos="70000">
              <a:schemeClr val="phClr">
                <a:tint val="100000"/>
                <a:shade val="90000"/>
              </a:schemeClr>
            </a:gs>
            <a:gs pos="100000">
              <a:schemeClr val="phClr">
                <a:tint val="100000"/>
                <a:shade val="100000"/>
              </a:schemeClr>
            </a:gs>
          </a:gsLst>
          <a:path path="circle">
            <a:fillToRect l="100000" t="100000" r="100000" b="100000"/>
          </a:path>
          <a:tileRect/>
        </a:gradFill>
      </a:fillStyleLst>
      <a:lnStyleLst>
        <a:ln w="12700"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tint val="90000"/>
            <a:shade val="97000"/>
          </a:schemeClr>
        </a:solidFill>
        <a:gradFill>
          <a:gsLst>
            <a:gs pos="0">
              <a:schemeClr val="phClr">
                <a:tint val="96000"/>
                <a:shade val="99000"/>
              </a:schemeClr>
            </a:gs>
            <a:gs pos="65000">
              <a:schemeClr val="phClr">
                <a:tint val="100000"/>
                <a:shade val="80000"/>
              </a:schemeClr>
            </a:gs>
            <a:gs pos="100000">
              <a:schemeClr val="phClr">
                <a:tint val="100000"/>
                <a:shade val="48000"/>
              </a:schemeClr>
            </a:gs>
          </a:gsLst>
          <a:lin ang="162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majorFont>
      <a:minorFont>
        <a:latin typeface="Franklin Gothic Book" panose="020F0502020204030204"/>
        <a:ea typeface=""/>
        <a:cs typeface=""/>
      </a:minorFont>
    </a:fontScheme>
    <a:fmtScheme>
      <a:fillStyleLst>
        <a:solidFill>
          <a:schemeClr val="phClr"/>
        </a:solidFill>
        <a:gradFill>
          <a:gsLst>
            <a:gs pos="0">
              <a:schemeClr val="phClr">
                <a:tint val="65000"/>
                <a:shade val="92000"/>
              </a:schemeClr>
            </a:gs>
            <a:gs pos="45000">
              <a:schemeClr val="phClr">
                <a:tint val="60000"/>
                <a:shade val="99000"/>
              </a:schemeClr>
            </a:gs>
            <a:gs pos="100000">
              <a:schemeClr val="phClr">
                <a:tint val="55000"/>
              </a:schemeClr>
            </a:gs>
          </a:gsLst>
          <a:path path="circle">
            <a:fillToRect l="100000" t="100000" r="100000" b="100000"/>
          </a:path>
          <a:tileRect/>
        </a:gradFill>
        <a:gradFill>
          <a:gsLst>
            <a:gs pos="0">
              <a:schemeClr val="phClr">
                <a:shade val="85000"/>
              </a:schemeClr>
            </a:gs>
            <a:gs pos="34000">
              <a:schemeClr val="phClr">
                <a:shade val="87000"/>
              </a:schemeClr>
            </a:gs>
            <a:gs pos="70000">
              <a:schemeClr val="phClr">
                <a:tint val="100000"/>
                <a:shade val="90000"/>
              </a:schemeClr>
            </a:gs>
            <a:gs pos="100000">
              <a:schemeClr val="phClr">
                <a:tint val="100000"/>
                <a:shade val="100000"/>
              </a:schemeClr>
            </a:gs>
          </a:gsLst>
          <a:path path="circle">
            <a:fillToRect l="100000" t="100000" r="100000" b="100000"/>
          </a:path>
          <a:tileRect/>
        </a:gradFill>
      </a:fillStyleLst>
      <a:lnStyleLst>
        <a:ln w="12700"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tint val="90000"/>
            <a:shade val="97000"/>
          </a:schemeClr>
        </a:solidFill>
        <a:gradFill>
          <a:gsLst>
            <a:gs pos="0">
              <a:schemeClr val="phClr">
                <a:tint val="96000"/>
                <a:shade val="99000"/>
              </a:schemeClr>
            </a:gs>
            <a:gs pos="65000">
              <a:schemeClr val="phClr">
                <a:tint val="100000"/>
                <a:shade val="80000"/>
              </a:schemeClr>
            </a:gs>
            <a:gs pos="100000">
              <a:schemeClr val="phClr">
                <a:tint val="100000"/>
                <a:shade val="48000"/>
              </a:schemeClr>
            </a:gs>
          </a:gsLst>
          <a:lin ang="16200000" scaled="0"/>
          <a:tileRect/>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{B2B1C003-0DF9-4F97-843C-D62541A7E070}tf56160789_win32</Template>
  <TotalTime>2454</TotalTime>
  <Words>1239</Words>
  <Application>Microsoft Office PowerPoint</Application>
  <PresentationFormat>Widescreen</PresentationFormat>
  <Paragraphs>234</Paragraphs>
  <Slides>47</Slides>
  <Notes>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47</vt:i4>
      </vt:variant>
    </vt:vector>
  </HeadingPairs>
  <TitlesOfParts>
    <vt:vector size="62" baseType="lpstr">
      <vt:lpstr>Aptos</vt:lpstr>
      <vt:lpstr>Arial</vt:lpstr>
      <vt:lpstr>Bookman Old Style</vt:lpstr>
      <vt:lpstr>Calibri</vt:lpstr>
      <vt:lpstr>Calibri Light</vt:lpstr>
      <vt:lpstr>Franklin Gothic Book</vt:lpstr>
      <vt:lpstr>PT Serif</vt:lpstr>
      <vt:lpstr>Symbol</vt:lpstr>
      <vt:lpstr>Times New Roman</vt:lpstr>
      <vt:lpstr>Wingdings</vt:lpstr>
      <vt:lpstr>1_RetrospectVTI</vt:lpstr>
      <vt:lpstr>1_RetrospectVTI</vt:lpstr>
      <vt:lpstr>1_RetrospectVTI</vt:lpstr>
      <vt:lpstr>Office Theme</vt:lpstr>
      <vt:lpstr>1_RetrospectVTI</vt:lpstr>
      <vt:lpstr>Ecological Mapping &amp; Urban Trees Project (for Ecological Restoration)</vt:lpstr>
      <vt:lpstr>Climate &amp; Climate Change</vt:lpstr>
      <vt:lpstr>Climate &amp; Climate Change</vt:lpstr>
      <vt:lpstr>Climate &amp; Climate Change</vt:lpstr>
      <vt:lpstr>Research Questions</vt:lpstr>
      <vt:lpstr>Data Sources &amp; Software</vt:lpstr>
      <vt:lpstr>PowerPoint Presentation</vt:lpstr>
      <vt:lpstr>PowerPoint Presentation</vt:lpstr>
      <vt:lpstr>Ecological and  Human Footprint Map</vt:lpstr>
      <vt:lpstr>PowerPoint Presentation</vt:lpstr>
      <vt:lpstr>PowerPoint Presentation</vt:lpstr>
      <vt:lpstr>PowerPoint Presentation</vt:lpstr>
      <vt:lpstr>Tree Distribution (2013)</vt:lpstr>
      <vt:lpstr>PowerPoint Presentation</vt:lpstr>
      <vt:lpstr>Community-level Ordination</vt:lpstr>
      <vt:lpstr>Findings: Riparian Ecology</vt:lpstr>
      <vt:lpstr>Findings: Riparian Ecology</vt:lpstr>
      <vt:lpstr>Findings: Riparian Ecology</vt:lpstr>
      <vt:lpstr>Findings: Riparian Ecology</vt:lpstr>
      <vt:lpstr>Findings: Riparian Ecology</vt:lpstr>
      <vt:lpstr>Findings: Riparian Ecology</vt:lpstr>
      <vt:lpstr>Findings: Riparian Ecology</vt:lpstr>
      <vt:lpstr>Findings: Riparian Ecology</vt:lpstr>
      <vt:lpstr>Findings: Riparian Ecology</vt:lpstr>
      <vt:lpstr>Findings: Riparian Ecology</vt:lpstr>
      <vt:lpstr>Riparian Ecology</vt:lpstr>
      <vt:lpstr>Riparian Ecology</vt:lpstr>
      <vt:lpstr>Riparian Ecology</vt:lpstr>
      <vt:lpstr>Ecological Modelling</vt:lpstr>
      <vt:lpstr>Ecological Modelling</vt:lpstr>
      <vt:lpstr>Ecological Modelling</vt:lpstr>
      <vt:lpstr>Ecological Modelling</vt:lpstr>
      <vt:lpstr>Findings: Riparian Ecology</vt:lpstr>
      <vt:lpstr>Findings: Riparian Ecology</vt:lpstr>
      <vt:lpstr>Findings: Riparian Ecology</vt:lpstr>
      <vt:lpstr>Findings: Riparian Ecology</vt:lpstr>
      <vt:lpstr>Climate Change &amp; Resiliency</vt:lpstr>
      <vt:lpstr>Climate Change Effects to Cottonwood Forests</vt:lpstr>
      <vt:lpstr>Climate Change Effects to the Urban Forest</vt:lpstr>
      <vt:lpstr>Conclusions</vt:lpstr>
      <vt:lpstr>Conclusions</vt:lpstr>
      <vt:lpstr>Tree/Shrub Seedlings</vt:lpstr>
      <vt:lpstr>Tree/Shrub Seedlings</vt:lpstr>
      <vt:lpstr>Cross-Disciplinary Collaboration</vt:lpstr>
      <vt:lpstr>Thank You!</vt:lpstr>
      <vt:lpstr>Future Work</vt:lpstr>
      <vt:lpstr>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Ecological Mapping of Medicine Hat and Area</dc:title>
  <dc:subject/>
  <dc:creator>Brent Smith</dc:creator>
  <dc:description/>
  <cp:lastModifiedBy>Brent Smith</cp:lastModifiedBy>
  <cp:revision>122</cp:revision>
  <dcterms:created xsi:type="dcterms:W3CDTF">2021-03-19T02:45:56Z</dcterms:created>
  <dcterms:modified xsi:type="dcterms:W3CDTF">2024-11-05T04:23:14Z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60</vt:i4>
  </property>
</Properties>
</file>